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Relationship Id="rId9" Type="http://schemas.openxmlformats.org/officeDocument/2006/relationships/image" Target="../media/image2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12/6/2024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6.bin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8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image" Target="../media/image17.wmf"/><Relationship Id="rId18" Type="http://schemas.openxmlformats.org/officeDocument/2006/relationships/oleObject" Target="../embeddings/oleObject16.bin"/><Relationship Id="rId3" Type="http://schemas.openxmlformats.org/officeDocument/2006/relationships/image" Target="../media/image22.png"/><Relationship Id="rId21" Type="http://schemas.openxmlformats.org/officeDocument/2006/relationships/image" Target="../media/image21.wmf"/><Relationship Id="rId7" Type="http://schemas.openxmlformats.org/officeDocument/2006/relationships/image" Target="../media/image14.wmf"/><Relationship Id="rId12" Type="http://schemas.openxmlformats.org/officeDocument/2006/relationships/oleObject" Target="../embeddings/oleObject13.bin"/><Relationship Id="rId17" Type="http://schemas.openxmlformats.org/officeDocument/2006/relationships/image" Target="../media/image19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5.bin"/><Relationship Id="rId20" Type="http://schemas.openxmlformats.org/officeDocument/2006/relationships/oleObject" Target="../embeddings/oleObject17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16.wmf"/><Relationship Id="rId5" Type="http://schemas.openxmlformats.org/officeDocument/2006/relationships/image" Target="../media/image13.wmf"/><Relationship Id="rId15" Type="http://schemas.openxmlformats.org/officeDocument/2006/relationships/image" Target="../media/image18.wmf"/><Relationship Id="rId10" Type="http://schemas.openxmlformats.org/officeDocument/2006/relationships/oleObject" Target="../embeddings/oleObject12.bin"/><Relationship Id="rId19" Type="http://schemas.openxmlformats.org/officeDocument/2006/relationships/image" Target="../media/image20.wmf"/><Relationship Id="rId4" Type="http://schemas.openxmlformats.org/officeDocument/2006/relationships/oleObject" Target="../embeddings/oleObject9.bin"/><Relationship Id="rId9" Type="http://schemas.openxmlformats.org/officeDocument/2006/relationships/image" Target="../media/image15.wmf"/><Relationship Id="rId14" Type="http://schemas.openxmlformats.org/officeDocument/2006/relationships/oleObject" Target="../embeddings/oleObject14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uk-UA" sz="6000" b="1" i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Логарифми та їхні властивості</a:t>
            </a:r>
            <a:endParaRPr lang="en-US" sz="6000" b="1" i="1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30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Формування </a:t>
            </a:r>
            <a:r>
              <a:rPr lang="uk-UA" b="1" i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компетентностей</a:t>
            </a:r>
            <a:r>
              <a:rPr lang="uk-UA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endParaRPr lang="en-US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формувати поняття логарифма числа, десяткового логарифма; домогтися засвоєння властивостей логарифмів; сформувати вміння розв’язувати задачі, що передбачають застосування означення та властивостей логарифмів;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оречно та </a:t>
            </a:r>
            <a:r>
              <a:rPr lang="uk-UA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коректно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вживати в мовленні математичну термінологію, поповнювати свій словниковий запас;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свідомлювати цінність нових знань і вмінь;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півпрацювати в команді, виділяти та виконувати власну роль у командній роботі.</a:t>
            </a:r>
          </a:p>
          <a:p>
            <a:pPr>
              <a:buFont typeface="Wingdings" panose="05000000000000000000" pitchFamily="2" charset="2"/>
              <a:buChar char="v"/>
            </a:pPr>
            <a:endParaRPr lang="uk-UA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53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Розв’язати рівняння</a:t>
            </a:r>
            <a:endParaRPr lang="en-US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sz="36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800" b="1" i="1" baseline="30000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4800" b="1" i="1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4 </a:t>
            </a:r>
            <a:r>
              <a:rPr lang="uk-UA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800" b="1" i="1" baseline="30000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4800" b="1" i="1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27 </a:t>
            </a:r>
            <a:endParaRPr lang="uk-UA" sz="4800" b="1" i="1" dirty="0" smtClean="0">
              <a:solidFill>
                <a:srgbClr val="242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800" b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800" b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800" b="1" baseline="30000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4800" b="1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2</a:t>
            </a:r>
            <a:r>
              <a:rPr lang="en-US" sz="4800" b="1" baseline="30000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800" b="1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800" b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800" b="1" i="1" baseline="30000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4800" b="1" i="1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3</a:t>
            </a:r>
            <a:r>
              <a:rPr lang="en-US" sz="4800" b="1" i="1" baseline="30000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800" b="1" i="1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4800" b="1" dirty="0" smtClean="0">
              <a:solidFill>
                <a:srgbClr val="242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4800" b="1" i="1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2 </a:t>
            </a:r>
            <a:r>
              <a:rPr lang="uk-UA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800" b="1" i="1" baseline="30000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4800" b="1" i="1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3</a:t>
            </a:r>
            <a:r>
              <a:rPr lang="en-US" sz="4800" b="1" i="1" baseline="30000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800" b="1" i="1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9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uk-UA" dirty="0"/>
          </a:p>
          <a:p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sz="36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800" b="1" i="1" baseline="30000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4800" b="1" i="1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uk-UA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4</a:t>
            </a:r>
            <a:r>
              <a:rPr lang="en-US" sz="4800" b="1" i="1" baseline="30000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4800" b="1" i="1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uk-UA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</a:p>
          <a:p>
            <a:pPr marL="0" indent="0">
              <a:buNone/>
            </a:pPr>
            <a:r>
              <a:rPr lang="uk-UA" sz="4800" b="1" i="1" dirty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? </a:t>
            </a:r>
            <a:r>
              <a:rPr lang="en-US" sz="4800" b="1" i="1" dirty="0" smtClean="0">
                <a:solidFill>
                  <a:srgbClr val="242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33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Звернемося до графічної </a:t>
            </a:r>
            <a:r>
              <a:rPr lang="uk-UA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інтерпритації</a:t>
            </a:r>
            <a:endParaRPr lang="en-US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406" y="1512388"/>
            <a:ext cx="6779622" cy="4640218"/>
          </a:xfrm>
        </p:spPr>
      </p:pic>
    </p:spTree>
    <p:extLst>
      <p:ext uri="{BB962C8B-B14F-4D97-AF65-F5344CB8AC3E}">
        <p14:creationId xmlns:p14="http://schemas.microsoft.com/office/powerpoint/2010/main" val="218712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Означення</a:t>
            </a:r>
            <a:endParaRPr lang="en-US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ru-RU" b="1" dirty="0" smtClean="0">
                    <a:solidFill>
                      <a:srgbClr val="C00000"/>
                    </a:solidFill>
                    <a:latin typeface="Book Antiqua" panose="02040602050305030304" pitchFamily="18" charset="0"/>
                  </a:rPr>
                  <a:t>  </a:t>
                </a:r>
                <a:r>
                  <a:rPr lang="ru-RU" sz="2800" b="1" i="1" dirty="0" smtClean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Логарифмом </a:t>
                </a:r>
                <a:r>
                  <a:rPr lang="ru-RU" sz="2800" b="1" i="1" dirty="0" err="1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додатного</a:t>
                </a:r>
                <a:r>
                  <a:rPr lang="ru-RU" sz="2800" b="1" i="1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числа b з основою a</a:t>
                </a:r>
                <a:r>
                  <a:rPr lang="ru-RU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де</a:t>
                </a:r>
                <a:br>
                  <a:rPr lang="ru-RU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ru-RU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&gt; 0 і a ≠ 1, </a:t>
                </a:r>
                <a:r>
                  <a:rPr lang="ru-RU" sz="28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називають</a:t>
                </a:r>
                <a:r>
                  <a:rPr lang="ru-RU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показник</a:t>
                </a:r>
                <a:r>
                  <a:rPr lang="ru-RU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степеня</a:t>
                </a:r>
                <a:r>
                  <a:rPr lang="ru-RU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до </a:t>
                </a:r>
                <a:r>
                  <a:rPr lang="ru-RU" sz="28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якого</a:t>
                </a:r>
                <a:r>
                  <a:rPr lang="ru-RU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потрібно</a:t>
                </a:r>
                <a:r>
                  <a:rPr lang="ru-RU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піднести</a:t>
                </a:r>
                <a:r>
                  <a:rPr lang="ru-RU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число a, </a:t>
                </a:r>
                <a:r>
                  <a:rPr lang="ru-RU" sz="28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щоб</a:t>
                </a:r>
                <a:r>
                  <a:rPr lang="ru-RU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отримати</a:t>
                </a:r>
                <a:r>
                  <a:rPr lang="ru-RU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число b. </a:t>
                </a:r>
                <a:endParaRPr lang="ru-RU" sz="28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dirty="0"/>
                  <a:t/>
                </a:r>
                <a:br>
                  <a:rPr lang="ru-RU" dirty="0"/>
                </a:br>
                <a:endParaRPr lang="uk-UA" dirty="0"/>
              </a:p>
              <a:p>
                <a:pPr marL="0" indent="0">
                  <a:buNone/>
                </a:pPr>
                <a:r>
                  <a:rPr lang="ru-RU" sz="2800" b="1" i="1" dirty="0" smtClean="0">
                    <a:solidFill>
                      <a:srgbClr val="24202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Логарифм </a:t>
                </a:r>
                <a:r>
                  <a:rPr lang="ru-RU" sz="2800" b="1" i="1" dirty="0">
                    <a:solidFill>
                      <a:srgbClr val="24202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числа b з основою a </a:t>
                </a:r>
                <a:r>
                  <a:rPr lang="ru-RU" sz="2800" b="1" i="1" dirty="0" err="1" smtClean="0">
                    <a:solidFill>
                      <a:srgbClr val="24202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позначають</a:t>
                </a:r>
                <a:endParaRPr lang="ru-RU" sz="2800" b="1" i="1" dirty="0" smtClean="0">
                  <a:solidFill>
                    <a:srgbClr val="24202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>
                  <a:solidFill>
                    <a:srgbClr val="242021"/>
                  </a:solidFill>
                  <a:latin typeface="Book Antiqua" panose="0204060205030503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3200" b="1" i="1" dirty="0">
                              <a:solidFill>
                                <a:srgbClr val="242021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en-US" sz="3200" b="1" i="1" dirty="0">
                                  <a:solidFill>
                                    <a:srgbClr val="24202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b="1" i="1" dirty="0">
                                  <a:solidFill>
                                    <a:srgbClr val="242021"/>
                                  </a:solidFill>
                                  <a:latin typeface="Cambria Math" panose="02040503050406030204" pitchFamily="18" charset="0"/>
                                </a:rPr>
                                <m:t>𝒍𝒐𝒈</m:t>
                              </m:r>
                            </m:e>
                            <m:sub>
                              <m:r>
                                <a:rPr lang="en-US" sz="3200" b="1" i="1" dirty="0">
                                  <a:solidFill>
                                    <a:srgbClr val="242021"/>
                                  </a:solidFill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sub>
                          </m:sSub>
                        </m:fName>
                        <m:e>
                          <m:r>
                            <a:rPr lang="en-US" sz="3200" b="1" i="1" dirty="0">
                              <a:solidFill>
                                <a:srgbClr val="242021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func>
                    </m:oMath>
                  </m:oMathPara>
                </a14:m>
                <a:endParaRPr lang="en-US" sz="3200" b="1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418" t="-1570" r="-9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9890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endParaRPr lang="en-US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uk-UA" sz="3200" b="1" i="1" dirty="0" smtClean="0">
                    <a:solidFill>
                      <a:srgbClr val="24202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200" b="1" i="1" dirty="0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200" b="1" i="1" dirty="0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1" i="1" dirty="0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  <m:t>𝒍𝒐𝒈</m:t>
                            </m:r>
                          </m:e>
                          <m:sub>
                            <m:r>
                              <a:rPr lang="en-US" sz="3200" b="1" i="1" dirty="0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</m:sub>
                        </m:sSub>
                      </m:fName>
                      <m:e>
                        <m:r>
                          <a:rPr lang="en-US" sz="3200" b="1" i="1" dirty="0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</m:func>
                  </m:oMath>
                </a14:m>
                <a:r>
                  <a:rPr lang="uk-UA" sz="32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- це показник </a:t>
                </a:r>
                <a:r>
                  <a:rPr lang="uk-UA" sz="32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степеня</a:t>
                </a:r>
                <a:r>
                  <a:rPr lang="uk-UA" sz="32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до якого потрібно піднести число 3, щоб отримати  число 9.</a:t>
                </a:r>
              </a:p>
              <a:p>
                <a:endParaRPr lang="uk-UA" dirty="0"/>
              </a:p>
              <a:p>
                <a:pPr marL="0" indent="0">
                  <a:buNone/>
                </a:pPr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200" b="1" i="1" dirty="0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3200" b="1" i="1" dirty="0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200" dirty="0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3200" b="1" i="1" dirty="0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sub>
                        </m:sSub>
                      </m:fName>
                      <m:e>
                        <m:r>
                          <a:rPr lang="en-US" sz="3200" b="1" i="1" dirty="0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  <m:r>
                          <a:rPr lang="en-US" sz="3200" b="1" i="1" dirty="0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3200" b="1" i="1" dirty="0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func>
                  </m:oMath>
                </a14:m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 оскільки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=9.</a:t>
                </a:r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773" t="-21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526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Основна </a:t>
            </a:r>
            <a:r>
              <a:rPr lang="uk-UA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логарифмічна тотожність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77333" y="2160589"/>
                <a:ext cx="9211249" cy="444921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ru-RU" sz="32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З </a:t>
                </a:r>
                <a:r>
                  <a:rPr lang="ru-RU" sz="32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означення</a:t>
                </a:r>
                <a:r>
                  <a:rPr lang="ru-RU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логарифма </a:t>
                </a:r>
                <a:r>
                  <a:rPr lang="ru-RU" sz="32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випливає</a:t>
                </a:r>
                <a:r>
                  <a:rPr lang="ru-RU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32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</a:t>
                </a:r>
                <a:r>
                  <a:rPr lang="ru-RU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при </a:t>
                </a:r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&gt; 0, a ≠ 1 </a:t>
                </a:r>
                <a:r>
                  <a:rPr lang="ru-RU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 </a:t>
                </a:r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 &gt; 0 </a:t>
                </a:r>
                <a:r>
                  <a:rPr lang="ru-RU" sz="32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виконується</a:t>
                </a:r>
                <a:r>
                  <a:rPr lang="ru-RU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рівність</a:t>
                </a:r>
                <a:endParaRPr lang="ru-RU" sz="32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>
                  <a:latin typeface="Book Antiqua" panose="02040602050305030304" pitchFamily="18" charset="0"/>
                </a:endParaRPr>
              </a:p>
              <a:p>
                <a:pPr marL="0" indent="0">
                  <a:buNone/>
                </a:pPr>
                <a:r>
                  <a:rPr lang="uk-UA" sz="3600" b="1" dirty="0" smtClean="0">
                    <a:solidFill>
                      <a:srgbClr val="242021"/>
                    </a:solidFill>
                  </a:rPr>
                  <a:t>                          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4000" b="1" i="1" dirty="0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4000" b="1" i="1" dirty="0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 dirty="0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4000" b="1" i="1" dirty="0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</m:sub>
                        </m:sSub>
                      </m:fName>
                      <m:e>
                        <m:r>
                          <a:rPr lang="en-US" sz="4000" b="1" i="1" dirty="0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</m:func>
                  </m:oMath>
                </a14:m>
                <a:endParaRPr lang="uk-UA" sz="40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dirty="0" smtClean="0"/>
                  <a:t> </a:t>
                </a:r>
                <a14:m>
                  <m:oMath xmlns:m="http://schemas.openxmlformats.org/officeDocument/2006/math">
                    <m:r>
                      <a:rPr lang="uk-UA" sz="9600" b="0" i="0" dirty="0" smtClean="0">
                        <a:solidFill>
                          <a:srgbClr val="242021"/>
                        </a:solidFill>
                        <a:latin typeface="Cambria Math" panose="02040503050406030204" pitchFamily="18" charset="0"/>
                      </a:rPr>
                      <m:t>            </m:t>
                    </m:r>
                    <m:r>
                      <a:rPr lang="en-US" sz="9600" b="1" i="1" dirty="0">
                        <a:solidFill>
                          <a:srgbClr val="242021"/>
                        </a:solidFill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en-US" sz="9600" b="1" dirty="0">
                    <a:solidFill>
                      <a:srgbClr val="24202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9600" b="1" i="1" dirty="0">
                        <a:solidFill>
                          <a:srgbClr val="24202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9600" b="1" i="1" dirty="0">
                        <a:solidFill>
                          <a:srgbClr val="242021"/>
                        </a:solidFill>
                        <a:latin typeface="Cambria Math" panose="02040503050406030204" pitchFamily="18" charset="0"/>
                      </a:rPr>
                      <m:t>𝒃</m:t>
                    </m:r>
                  </m:oMath>
                </a14:m>
                <a:r>
                  <a:rPr lang="en-US" sz="1400" b="1" i="1" dirty="0">
                    <a:solidFill>
                      <a:srgbClr val="242021"/>
                    </a:solidFill>
                    <a:latin typeface="Book Antiqua" panose="02040602050305030304" pitchFamily="18" charset="0"/>
                  </a:rPr>
                  <a:t> </a:t>
                </a:r>
                <a:endParaRPr lang="uk-UA" sz="1400" b="1" i="1" dirty="0" smtClean="0">
                  <a:solidFill>
                    <a:srgbClr val="242021"/>
                  </a:solidFill>
                  <a:latin typeface="Book Antiqua" panose="02040602050305030304" pitchFamily="18" charset="0"/>
                </a:endParaRPr>
              </a:p>
              <a:p>
                <a:pPr marL="0" indent="0">
                  <a:buNone/>
                </a:pPr>
                <a:r>
                  <a:rPr lang="uk-UA" sz="3200" b="1" i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</a:t>
                </a:r>
                <a:endParaRPr lang="en-US" sz="32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3" y="2160589"/>
                <a:ext cx="9211249" cy="4449217"/>
              </a:xfrm>
              <a:blipFill>
                <a:blip r:embed="rId2"/>
                <a:stretch>
                  <a:fillRect l="-1655" t="-1918" r="-9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853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         Приклади</a:t>
            </a:r>
            <a:endParaRPr lang="en-US" b="1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4800" b="1" i="1" smtClean="0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800" b="1" i="1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  <m:sup>
                        <m:func>
                          <m:funcPr>
                            <m:ctrlPr>
                              <a:rPr lang="en-US" sz="4800" b="1" i="1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4800" b="1" i="1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4800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en-US" sz="4800" b="1" i="1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  <m:t>𝟓</m:t>
                                </m:r>
                              </m:sub>
                            </m:sSub>
                          </m:fName>
                          <m:e>
                            <m:r>
                              <a:rPr lang="en-US" sz="4800" b="1" i="1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  <m:t>𝟕</m:t>
                            </m:r>
                          </m:e>
                        </m:func>
                      </m:sup>
                    </m:sSup>
                    <m:r>
                      <a:rPr lang="en-US" sz="4800" b="1" i="1">
                        <a:solidFill>
                          <a:srgbClr val="24202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4800" b="1" i="1" dirty="0">
                    <a:solidFill>
                      <a:srgbClr val="242021"/>
                    </a:solidFill>
                    <a:latin typeface="Book Antiqua" panose="02040602050305030304" pitchFamily="18" charset="0"/>
                  </a:rPr>
                  <a:t> </a:t>
                </a:r>
                <a:r>
                  <a:rPr lang="uk-UA" sz="4800" b="1" i="1" dirty="0" smtClean="0">
                    <a:solidFill>
                      <a:srgbClr val="242021"/>
                    </a:solidFill>
                    <a:latin typeface="Book Antiqua" panose="02040602050305030304" pitchFamily="18" charset="0"/>
                  </a:rPr>
                  <a:t>7</a:t>
                </a:r>
                <a:endParaRPr lang="uk-UA" sz="4800" dirty="0" smtClean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4800" b="1" i="1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800" b="1" i="1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a:rPr lang="en-US" sz="4800" b="1" i="1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4800" b="1" i="1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e>
                      <m:sup>
                        <m:func>
                          <m:funcPr>
                            <m:ctrlPr>
                              <a:rPr lang="en-US" sz="4800" b="1" i="1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4800" b="1" i="1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4800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  <m:t>log</m:t>
                                </m:r>
                              </m:e>
                              <m:sub>
                                <m:r>
                                  <a:rPr lang="en-US" sz="4800" b="1" i="1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  <m:t>𝟎</m:t>
                                </m:r>
                                <m:r>
                                  <a:rPr lang="en-US" sz="4800" b="1" i="1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sz="4800" b="1" i="1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</m:fName>
                          <m:e>
                            <m:r>
                              <a:rPr lang="en-US" sz="4800" b="1" i="1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  <m:t>𝟔</m:t>
                            </m:r>
                          </m:e>
                        </m:func>
                      </m:sup>
                    </m:sSup>
                    <m:r>
                      <a:rPr lang="en-US" sz="4800" b="1" i="1">
                        <a:solidFill>
                          <a:srgbClr val="24202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uk-UA" sz="4800" dirty="0" smtClean="0"/>
                  <a:t>6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4000" b="1" i="1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1" i="1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a:rPr lang="en-US" sz="4000" b="1" i="1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uk-UA" sz="4000" b="1" i="1" smtClean="0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  <m:sup>
                        <m:func>
                          <m:funcPr>
                            <m:ctrlPr>
                              <a:rPr lang="en-US" sz="4000" b="1" i="1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4000" b="1" i="1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4000" b="1" i="1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  <m:t>𝒍𝒐𝒈</m:t>
                                </m:r>
                              </m:e>
                              <m:sub>
                                <m:r>
                                  <a:rPr lang="en-US" sz="4000" b="1" i="1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  <m:t>𝟎</m:t>
                                </m:r>
                                <m:r>
                                  <a:rPr lang="en-US" sz="4000" b="1" i="1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uk-UA" sz="4000" b="1" i="1" smtClean="0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sub>
                            </m:sSub>
                          </m:fName>
                          <m:e>
                            <m:r>
                              <a:rPr lang="uk-UA" sz="4000" b="1" i="1" smtClean="0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  <m:t>𝟓</m:t>
                            </m:r>
                          </m:e>
                        </m:func>
                      </m:sup>
                    </m:sSup>
                    <m:r>
                      <a:rPr lang="en-US" sz="4000" b="1" i="1">
                        <a:solidFill>
                          <a:srgbClr val="24202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4000" b="1" i="1" smtClean="0">
                        <a:solidFill>
                          <a:srgbClr val="242021"/>
                        </a:solidFill>
                        <a:latin typeface="Cambria Math" panose="02040503050406030204" pitchFamily="18" charset="0"/>
                      </a:rPr>
                      <m:t>𝟓</m:t>
                    </m:r>
                  </m:oMath>
                </a14:m>
                <a:endParaRPr lang="uk-UA" sz="4000" b="1" i="1" dirty="0" smtClean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4000" b="1" i="1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4000" b="1" i="1" smtClean="0">
                            <a:solidFill>
                              <a:srgbClr val="242021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e>
                      <m:sup>
                        <m:func>
                          <m:funcPr>
                            <m:ctrlPr>
                              <a:rPr lang="en-US" sz="4000" b="1" i="1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b>
                              <m:sSubPr>
                                <m:ctrlPr>
                                  <a:rPr lang="en-US" sz="4000" b="1" i="1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4000" b="1" i="1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  <m:t>𝒍𝒐𝒈</m:t>
                                </m:r>
                              </m:e>
                              <m:sub>
                                <m:r>
                                  <a:rPr lang="uk-UA" sz="4000" b="1" i="1" smtClean="0">
                                    <a:solidFill>
                                      <a:srgbClr val="242021"/>
                                    </a:solidFill>
                                    <a:latin typeface="Cambria Math" panose="02040503050406030204" pitchFamily="18" charset="0"/>
                                  </a:rPr>
                                  <m:t>𝟕</m:t>
                                </m:r>
                              </m:sub>
                            </m:sSub>
                          </m:fName>
                          <m:e>
                            <m:r>
                              <a:rPr lang="uk-UA" sz="4000" b="1" i="1" smtClean="0">
                                <a:solidFill>
                                  <a:srgbClr val="242021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func>
                      </m:sup>
                    </m:sSup>
                    <m:r>
                      <a:rPr lang="en-US" sz="4000" b="1" i="1">
                        <a:solidFill>
                          <a:srgbClr val="24202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4000" b="1" i="1" smtClean="0">
                        <a:solidFill>
                          <a:srgbClr val="242021"/>
                        </a:solidFill>
                        <a:latin typeface="Cambria Math" panose="02040503050406030204" pitchFamily="18" charset="0"/>
                      </a:rPr>
                      <m:t>𝟑</m:t>
                    </m:r>
                  </m:oMath>
                </a14:m>
                <a:endParaRPr lang="uk-UA" sz="4000" b="1" i="1" dirty="0"/>
              </a:p>
              <a:p>
                <a:endParaRPr lang="uk-UA" sz="4000" b="1" i="1" dirty="0" smtClean="0"/>
              </a:p>
              <a:p>
                <a:endParaRPr lang="uk-UA" sz="4000" b="1" i="1" dirty="0"/>
              </a:p>
              <a:p>
                <a:endParaRPr lang="en-US" sz="40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25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811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Висновок:</a:t>
            </a:r>
            <a:r>
              <a:rPr lang="en-US" b="1" i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</a:t>
            </a:r>
            <a:r>
              <a:rPr lang="uk-UA" b="1" i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для </a:t>
            </a:r>
            <a:r>
              <a:rPr lang="en-US" b="1" i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Book Antiqua" pitchFamily="18" charset="0"/>
              </a:rPr>
              <a:t>a</a:t>
            </a:r>
            <a:r>
              <a:rPr lang="ru-RU" b="1" i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&gt;0,  </a:t>
            </a:r>
            <a:r>
              <a:rPr lang="en-US" b="1" i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Book Antiqua" pitchFamily="18" charset="0"/>
              </a:rPr>
              <a:t>a</a:t>
            </a:r>
            <a:r>
              <a:rPr lang="ru-RU" b="1" i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≠1,</a:t>
            </a:r>
            <a:br>
              <a:rPr lang="ru-RU" b="1" i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endParaRPr lang="en-US" dirty="0"/>
          </a:p>
        </p:txBody>
      </p:sp>
      <p:graphicFrame>
        <p:nvGraphicFramePr>
          <p:cNvPr id="4" name="Object 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3588162"/>
              </p:ext>
            </p:extLst>
          </p:nvPr>
        </p:nvGraphicFramePr>
        <p:xfrm>
          <a:off x="1906588" y="2178050"/>
          <a:ext cx="3684587" cy="1381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Уравнение" r:id="rId3" imgW="609480" imgH="228600" progId="Equation.3">
                  <p:embed/>
                </p:oleObj>
              </mc:Choice>
              <mc:Fallback>
                <p:oleObj name="Уравнение" r:id="rId3" imgW="609480" imgH="228600" progId="Equation.3">
                  <p:embed/>
                  <p:pic>
                    <p:nvPicPr>
                      <p:cNvPr id="1433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6588" y="2178050"/>
                        <a:ext cx="3684587" cy="13811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5361431"/>
              </p:ext>
            </p:extLst>
          </p:nvPr>
        </p:nvGraphicFramePr>
        <p:xfrm>
          <a:off x="6240196" y="2108262"/>
          <a:ext cx="4986337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Уравнение" r:id="rId5" imgW="990360" imgH="228600" progId="Equation.3">
                  <p:embed/>
                </p:oleObj>
              </mc:Choice>
              <mc:Fallback>
                <p:oleObj name="Уравнение" r:id="rId5" imgW="990360" imgH="228600" progId="Equation.3">
                  <p:embed/>
                  <p:pic>
                    <p:nvPicPr>
                      <p:cNvPr id="1434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0196" y="2108262"/>
                        <a:ext cx="4986337" cy="1150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4809407"/>
              </p:ext>
            </p:extLst>
          </p:nvPr>
        </p:nvGraphicFramePr>
        <p:xfrm>
          <a:off x="1658938" y="3806825"/>
          <a:ext cx="3970337" cy="1490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Уравнение" r:id="rId7" imgW="609480" imgH="228600" progId="Equation.3">
                  <p:embed/>
                </p:oleObj>
              </mc:Choice>
              <mc:Fallback>
                <p:oleObj name="Уравнение" r:id="rId7" imgW="609480" imgH="228600" progId="Equation.3">
                  <p:embed/>
                  <p:pic>
                    <p:nvPicPr>
                      <p:cNvPr id="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8938" y="3806825"/>
                        <a:ext cx="3970337" cy="14906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5813511"/>
              </p:ext>
            </p:extLst>
          </p:nvPr>
        </p:nvGraphicFramePr>
        <p:xfrm>
          <a:off x="6240196" y="3976687"/>
          <a:ext cx="5113337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Уравнение" r:id="rId9" imgW="1015920" imgH="228600" progId="Equation.3">
                  <p:embed/>
                </p:oleObj>
              </mc:Choice>
              <mc:Fallback>
                <p:oleObj name="Уравнение" r:id="rId9" imgW="1015920" imgH="228600" progId="Equation.3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0196" y="3976687"/>
                        <a:ext cx="5113337" cy="1150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3571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Десятковим логарифмом називають логарифм за основою 10.</a:t>
            </a:r>
          </a:p>
          <a:p>
            <a:pPr marL="0" indent="0">
              <a:buNone/>
            </a:pPr>
            <a:endParaRPr lang="uk-UA" sz="3200" b="1" i="1" dirty="0" smtClean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ru-RU" sz="32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Для </a:t>
            </a:r>
            <a:r>
              <a:rPr lang="ru-RU" sz="32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запису</a:t>
            </a:r>
            <a:r>
              <a:rPr lang="ru-RU" sz="32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десяткових</a:t>
            </a:r>
            <a:r>
              <a:rPr lang="ru-RU" sz="32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логарифмів</a:t>
            </a:r>
            <a:r>
              <a:rPr lang="ru-RU" sz="32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користуються</a:t>
            </a:r>
            <a:r>
              <a:rPr lang="ru-RU" sz="32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символом </a:t>
            </a:r>
            <a:r>
              <a:rPr lang="en-US" sz="3200" b="1" i="1" dirty="0" err="1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lg</a:t>
            </a:r>
            <a:r>
              <a:rPr lang="uk-UA" sz="32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US" sz="32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35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      Приклади</a:t>
            </a:r>
            <a:endParaRPr lang="en-US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Lg 0,0 1=-2</a:t>
            </a:r>
          </a:p>
          <a:p>
            <a:r>
              <a:rPr lang="en-US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Lg 0</a:t>
            </a:r>
            <a:r>
              <a:rPr lang="en-US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1=-1</a:t>
            </a:r>
          </a:p>
          <a:p>
            <a:r>
              <a:rPr lang="en-US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Lg </a:t>
            </a:r>
            <a:r>
              <a:rPr lang="en-US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100=2</a:t>
            </a:r>
            <a:endParaRPr lang="en-US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27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Логарифм за основою </a:t>
            </a:r>
            <a:r>
              <a:rPr lang="en-US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e </a:t>
            </a:r>
            <a:r>
              <a:rPr lang="ru-RU" sz="32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називають</a:t>
            </a:r>
            <a:r>
              <a:rPr lang="ru-RU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200" b="1" i="1" dirty="0" err="1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натуральним</a:t>
            </a:r>
            <a:r>
              <a:rPr lang="ru-RU" sz="3200" b="1" i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200" b="1" i="1" dirty="0" smtClean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логарифмом</a:t>
            </a:r>
            <a:r>
              <a:rPr lang="en-US" sz="3200" b="1" i="1" dirty="0" smtClean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r>
              <a:rPr lang="ru-RU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Для </a:t>
            </a:r>
            <a:r>
              <a:rPr lang="ru-RU" sz="32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запису</a:t>
            </a:r>
            <a:r>
              <a:rPr lang="ru-RU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2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натуральних</a:t>
            </a:r>
            <a:r>
              <a:rPr lang="ru-RU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2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логарифмів</a:t>
            </a:r>
            <a:r>
              <a:rPr lang="ru-RU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2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користуються</a:t>
            </a:r>
            <a:r>
              <a:rPr lang="ru-RU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 символом </a:t>
            </a:r>
            <a:r>
              <a:rPr lang="en-US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ln</a:t>
            </a:r>
            <a:r>
              <a:rPr lang="ru-RU" sz="4000" b="1" dirty="0">
                <a:latin typeface="Book Antiqua" pitchFamily="18" charset="0"/>
              </a:rPr>
              <a:t>. </a:t>
            </a:r>
            <a:endParaRPr lang="ru-RU" sz="3200" b="1" dirty="0">
              <a:latin typeface="Book Antiqua" pitchFamily="18" charset="0"/>
            </a:endParaRPr>
          </a:p>
          <a:p>
            <a:r>
              <a:rPr lang="ru-RU" sz="3200" cap="all" dirty="0">
                <a:latin typeface="Book Antiqua" pitchFamily="18" charset="0"/>
              </a:rPr>
              <a:t>н</a:t>
            </a:r>
            <a:r>
              <a:rPr lang="ru-RU" sz="3200" dirty="0">
                <a:latin typeface="Book Antiqua" pitchFamily="18" charset="0"/>
              </a:rPr>
              <a:t>априклад,  </a:t>
            </a:r>
            <a:r>
              <a:rPr lang="en-US" sz="3200" i="1" dirty="0">
                <a:latin typeface="Book Antiqua" pitchFamily="18" charset="0"/>
              </a:rPr>
              <a:t>ln</a:t>
            </a:r>
            <a:r>
              <a:rPr lang="ru-RU" sz="3200" i="1" dirty="0">
                <a:latin typeface="Book Antiqua" pitchFamily="18" charset="0"/>
              </a:rPr>
              <a:t>3;  </a:t>
            </a:r>
            <a:r>
              <a:rPr lang="en-US" sz="3200" i="1" dirty="0">
                <a:latin typeface="Book Antiqua" pitchFamily="18" charset="0"/>
              </a:rPr>
              <a:t>ln</a:t>
            </a:r>
            <a:r>
              <a:rPr lang="ru-RU" sz="3200" i="1" dirty="0" smtClean="0">
                <a:latin typeface="Book Antiqua" pitchFamily="18" charset="0"/>
              </a:rPr>
              <a:t>10</a:t>
            </a:r>
            <a:r>
              <a:rPr lang="en-US" sz="3200" i="1" dirty="0">
                <a:latin typeface="Book Antiqua" pitchFamily="18" charset="0"/>
              </a:rPr>
              <a:t>.</a:t>
            </a:r>
            <a:endParaRPr lang="en-US" sz="32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65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altLang="ru-RU" b="1" i="1" dirty="0">
                <a:latin typeface="Cambria" panose="02040503050406030204" pitchFamily="18" charset="0"/>
                <a:ea typeface="Cambria" panose="02040503050406030204" pitchFamily="18" charset="0"/>
              </a:rPr>
              <a:t>Властивості і формули логарифмування</a:t>
            </a:r>
            <a:endParaRPr lang="en-US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ru-RU" sz="24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      a&gt;0</a:t>
            </a:r>
            <a:r>
              <a:rPr lang="en-US" altLang="ru-RU" sz="24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a</a:t>
            </a:r>
            <a:r>
              <a:rPr lang="en-US" altLang="ru-RU" sz="24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≠1, x&gt;0, y&gt;0</a:t>
            </a:r>
            <a:endParaRPr lang="en-US" altLang="ru-RU" sz="2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en-US" altLang="ru-RU" sz="32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1=0 </a:t>
            </a:r>
          </a:p>
          <a:p>
            <a:r>
              <a:rPr lang="en-US" alt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en-US" altLang="ru-RU" sz="32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=1</a:t>
            </a:r>
          </a:p>
          <a:p>
            <a:r>
              <a:rPr lang="en-US" alt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en-US" altLang="ru-RU" sz="3200" b="1" i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(x*y</a:t>
            </a:r>
            <a:r>
              <a:rPr lang="en-US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en-US" altLang="ru-RU" sz="3200" b="1" i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r>
              <a:rPr lang="en-US" alt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en-US" altLang="ru-RU" sz="32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alt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en-US" altLang="ru-RU" sz="3200" b="1" i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/y=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en-US" altLang="ru-RU" sz="3200" b="1" i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en-US" altLang="ru-RU" sz="3200" b="1" i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alt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en-US" altLang="ru-RU" sz="3200" b="1" i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ru-RU" sz="3200" b="1" i="1" baseline="30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en-US" altLang="ru-RU" sz="3200" b="1" i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en-US" alt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41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altLang="ru-RU" b="1" i="1" dirty="0">
                <a:latin typeface="Cambria" panose="02040503050406030204" pitchFamily="18" charset="0"/>
                <a:ea typeface="Cambria" panose="02040503050406030204" pitchFamily="18" charset="0"/>
              </a:rPr>
              <a:t>Формула переходу від однієї основи логарифма до другої</a:t>
            </a:r>
            <a:endParaRPr lang="en-US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4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3125917"/>
              </p:ext>
            </p:extLst>
          </p:nvPr>
        </p:nvGraphicFramePr>
        <p:xfrm>
          <a:off x="3792538" y="1824038"/>
          <a:ext cx="2961746" cy="185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Уравнение" r:id="rId3" imgW="1574640" imgH="1574640" progId="Equation.3">
                  <p:embed/>
                </p:oleObj>
              </mc:Choice>
              <mc:Fallback>
                <p:oleObj name="Уравнение" r:id="rId3" imgW="1574640" imgH="1574640" progId="Equation.3">
                  <p:embed/>
                  <p:pic>
                    <p:nvPicPr>
                      <p:cNvPr id="1229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2538" y="1824038"/>
                        <a:ext cx="2961746" cy="1858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9095545"/>
              </p:ext>
            </p:extLst>
          </p:nvPr>
        </p:nvGraphicFramePr>
        <p:xfrm>
          <a:off x="830793" y="3249114"/>
          <a:ext cx="2808287" cy="1247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Формула" r:id="rId5" imgW="1485900" imgH="660400" progId="Equation.3">
                  <p:embed/>
                </p:oleObj>
              </mc:Choice>
              <mc:Fallback>
                <p:oleObj name="Формула" r:id="rId5" imgW="1485900" imgH="660400" progId="Equation.3">
                  <p:embed/>
                  <p:pic>
                    <p:nvPicPr>
                      <p:cNvPr id="1229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0793" y="3249114"/>
                        <a:ext cx="2808287" cy="1247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8859572"/>
              </p:ext>
            </p:extLst>
          </p:nvPr>
        </p:nvGraphicFramePr>
        <p:xfrm>
          <a:off x="4019022" y="3414214"/>
          <a:ext cx="2735262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Формула" r:id="rId7" imgW="1155700" imgH="457200" progId="Equation.3">
                  <p:embed/>
                </p:oleObj>
              </mc:Choice>
              <mc:Fallback>
                <p:oleObj name="Формула" r:id="rId7" imgW="1155700" imgH="457200" progId="Equation.3">
                  <p:embed/>
                  <p:pic>
                    <p:nvPicPr>
                      <p:cNvPr id="12294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9022" y="3414214"/>
                        <a:ext cx="2735262" cy="1082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9945020"/>
              </p:ext>
            </p:extLst>
          </p:nvPr>
        </p:nvGraphicFramePr>
        <p:xfrm>
          <a:off x="7473777" y="3191170"/>
          <a:ext cx="1800225" cy="1363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Формула" r:id="rId9" imgW="837836" imgH="634725" progId="Equation.3">
                  <p:embed/>
                </p:oleObj>
              </mc:Choice>
              <mc:Fallback>
                <p:oleObj name="Формула" r:id="rId9" imgW="837836" imgH="634725" progId="Equation.3">
                  <p:embed/>
                  <p:pic>
                    <p:nvPicPr>
                      <p:cNvPr id="12295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3777" y="3191170"/>
                        <a:ext cx="1800225" cy="1363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60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Вправи </a:t>
            </a:r>
            <a:br>
              <a:rPr lang="uk-UA" sz="4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uk-UA" sz="4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с.24-25 № 4.2,4.6, 4.9</a:t>
            </a:r>
            <a:endParaRPr lang="en-US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0369" y="2108336"/>
            <a:ext cx="2546522" cy="388143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197644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uk-UA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 panose="020405030504060302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 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 panose="020405030504060302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32</m:t>
                        </m:r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5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fName>
                      <m:e>
                        <m:rad>
                          <m:radPr>
                            <m:degHide m:val="on"/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e>
                        </m:rad>
                      </m:e>
                    </m:func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½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0,5</m:t>
                        </m:r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-1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fName>
                      <m:e>
                        <m:f>
                          <m:f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8</m:t>
                            </m:r>
                          </m:den>
                        </m:f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-3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fName>
                      <m:e>
                        <m:f>
                          <m:f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200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e>
                            </m:rad>
                          </m:den>
                        </m:f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-1/2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fName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ad>
                          <m:radPr>
                            <m:degHide m:val="on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e>
                        </m:rad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=1.5</a:t>
                </a:r>
              </a:p>
              <a:p>
                <a:pPr marL="0" indent="0"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709" t="-15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257" y="497698"/>
            <a:ext cx="9012746" cy="138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43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 b="0" i="0" smtClean="0">
                            <a:latin typeface="Cambria Math" panose="02040503050406030204" pitchFamily="18" charset="0"/>
                          </a:rPr>
                          <m:t>lg</m:t>
                        </m:r>
                      </m:fName>
                      <m:e>
                        <m:r>
                          <a:rPr lang="en-US" sz="2000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 b="0" i="0" smtClean="0">
                            <a:latin typeface="Cambria Math" panose="02040503050406030204" pitchFamily="18" charset="0"/>
                          </a:rPr>
                          <m:t>lg</m:t>
                        </m:r>
                      </m:fName>
                      <m:e>
                        <m:r>
                          <a:rPr lang="en-US" sz="2000" b="0" i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1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 b="0" i="0" smtClean="0">
                            <a:latin typeface="Cambria Math" panose="02040503050406030204" pitchFamily="18" charset="0"/>
                          </a:rPr>
                          <m:t>lg</m:t>
                        </m:r>
                      </m:fName>
                      <m:e>
                        <m:r>
                          <a:rPr lang="en-US" sz="2000" b="0" i="0" smtClean="0">
                            <a:latin typeface="Cambria Math" panose="02040503050406030204" pitchFamily="18" charset="0"/>
                          </a:rPr>
                          <m:t>100</m:t>
                        </m:r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=2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 b="0" i="0" smtClean="0">
                            <a:latin typeface="Cambria Math" panose="02040503050406030204" pitchFamily="18" charset="0"/>
                          </a:rPr>
                          <m:t>lg</m:t>
                        </m:r>
                      </m:fName>
                      <m:e>
                        <m:r>
                          <a:rPr lang="en-US" sz="2000" b="0" i="0" smtClean="0">
                            <a:latin typeface="Cambria Math" panose="02040503050406030204" pitchFamily="18" charset="0"/>
                          </a:rPr>
                          <m:t>1000</m:t>
                        </m:r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=3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 b="0" i="0" smtClean="0">
                            <a:latin typeface="Cambria Math" panose="02040503050406030204" pitchFamily="18" charset="0"/>
                          </a:rPr>
                          <m:t>lg</m:t>
                        </m:r>
                      </m:fName>
                      <m:e>
                        <m:r>
                          <a:rPr lang="en-US" sz="2000" b="0" i="0" smtClean="0">
                            <a:latin typeface="Cambria Math" panose="02040503050406030204" pitchFamily="18" charset="0"/>
                          </a:rPr>
                          <m:t>0,1</m:t>
                        </m:r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-1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 b="0" i="0" smtClean="0">
                            <a:latin typeface="Cambria Math" panose="02040503050406030204" pitchFamily="18" charset="0"/>
                          </a:rPr>
                          <m:t>lg</m:t>
                        </m:r>
                      </m:fName>
                      <m:e>
                        <m:r>
                          <a:rPr lang="en-US" sz="2000" b="0" i="0" smtClean="0">
                            <a:latin typeface="Cambria Math" panose="02040503050406030204" pitchFamily="18" charset="0"/>
                          </a:rPr>
                          <m:t>0,01</m:t>
                        </m:r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-2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 b="0" i="0" smtClean="0">
                            <a:latin typeface="Cambria Math" panose="02040503050406030204" pitchFamily="18" charset="0"/>
                          </a:rPr>
                          <m:t>lg</m:t>
                        </m:r>
                      </m:fName>
                      <m:e>
                        <m:r>
                          <a:rPr lang="en-US" sz="2000" b="0" i="0" smtClean="0">
                            <a:latin typeface="Cambria Math" panose="02040503050406030204" pitchFamily="18" charset="0"/>
                          </a:rPr>
                          <m:t>0,00001</m:t>
                        </m:r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=-5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 b="0" i="0" smtClean="0">
                            <a:latin typeface="Cambria Math" panose="02040503050406030204" pitchFamily="18" charset="0"/>
                          </a:rPr>
                          <m:t>lg</m:t>
                        </m:r>
                      </m:fName>
                      <m:e>
                        <m:r>
                          <a:rPr lang="en-US" sz="2000" b="0" i="0" smtClean="0">
                            <a:latin typeface="Cambria Math" panose="02040503050406030204" pitchFamily="18" charset="0"/>
                          </a:rPr>
                          <m:t>0,000001</m:t>
                        </m:r>
                      </m:e>
                    </m:func>
                  </m:oMath>
                </a14:m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=-6</a:t>
                </a: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709" t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t="8500"/>
          <a:stretch/>
        </p:blipFill>
        <p:spPr>
          <a:xfrm>
            <a:off x="677334" y="314960"/>
            <a:ext cx="8596668" cy="161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85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1125340" cy="416627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34" y="192974"/>
            <a:ext cx="8596668" cy="1967616"/>
          </a:xfrm>
          <a:prstGeom prst="rect">
            <a:avLst/>
          </a:prstGeom>
        </p:spPr>
      </p:pic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9083818"/>
              </p:ext>
            </p:extLst>
          </p:nvPr>
        </p:nvGraphicFramePr>
        <p:xfrm>
          <a:off x="762000" y="2325688"/>
          <a:ext cx="2641600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Уравнение" r:id="rId4" imgW="787320" imgH="228600" progId="Equation.3">
                  <p:embed/>
                </p:oleObj>
              </mc:Choice>
              <mc:Fallback>
                <p:oleObj name="Уравнение" r:id="rId4" imgW="787320" imgH="228600" progId="Equation.3">
                  <p:embed/>
                  <p:pic>
                    <p:nvPicPr>
                      <p:cNvPr id="5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2325688"/>
                        <a:ext cx="2641600" cy="7683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9908525"/>
              </p:ext>
            </p:extLst>
          </p:nvPr>
        </p:nvGraphicFramePr>
        <p:xfrm>
          <a:off x="831850" y="3270250"/>
          <a:ext cx="28321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Уравнение" r:id="rId6" imgW="876240" imgH="228600" progId="Equation.3">
                  <p:embed/>
                </p:oleObj>
              </mc:Choice>
              <mc:Fallback>
                <p:oleObj name="Уравнение" r:id="rId6" imgW="876240" imgH="228600" progId="Equation.3">
                  <p:embed/>
                  <p:pic>
                    <p:nvPicPr>
                      <p:cNvPr id="9" name="Объект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850" y="3270250"/>
                        <a:ext cx="2832100" cy="7921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2897386"/>
              </p:ext>
            </p:extLst>
          </p:nvPr>
        </p:nvGraphicFramePr>
        <p:xfrm>
          <a:off x="668338" y="4332288"/>
          <a:ext cx="2830512" cy="85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Уравнение" r:id="rId8" imgW="888840" imgH="241200" progId="Equation.3">
                  <p:embed/>
                </p:oleObj>
              </mc:Choice>
              <mc:Fallback>
                <p:oleObj name="Уравнение" r:id="rId8" imgW="888840" imgH="241200" progId="Equation.3">
                  <p:embed/>
                  <p:pic>
                    <p:nvPicPr>
                      <p:cNvPr id="5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338" y="4332288"/>
                        <a:ext cx="2830512" cy="85248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347565"/>
              </p:ext>
            </p:extLst>
          </p:nvPr>
        </p:nvGraphicFramePr>
        <p:xfrm>
          <a:off x="5421313" y="2346325"/>
          <a:ext cx="3852862" cy="68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Уравнение" r:id="rId10" imgW="1028520" imgH="215640" progId="Equation.3">
                  <p:embed/>
                </p:oleObj>
              </mc:Choice>
              <mc:Fallback>
                <p:oleObj name="Уравнение" r:id="rId10" imgW="1028520" imgH="215640" progId="Equation.3">
                  <p:embed/>
                  <p:pic>
                    <p:nvPicPr>
                      <p:cNvPr id="5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1313" y="2346325"/>
                        <a:ext cx="3852862" cy="68421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7900378"/>
              </p:ext>
            </p:extLst>
          </p:nvPr>
        </p:nvGraphicFramePr>
        <p:xfrm>
          <a:off x="5754687" y="2865866"/>
          <a:ext cx="3519315" cy="7008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Уравнение" r:id="rId12" imgW="901440" imgH="215640" progId="Equation.3">
                  <p:embed/>
                </p:oleObj>
              </mc:Choice>
              <mc:Fallback>
                <p:oleObj name="Уравнение" r:id="rId12" imgW="901440" imgH="215640" progId="Equation.3">
                  <p:embed/>
                  <p:pic>
                    <p:nvPicPr>
                      <p:cNvPr id="6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54687" y="2865866"/>
                        <a:ext cx="3519315" cy="70081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5232596"/>
              </p:ext>
            </p:extLst>
          </p:nvPr>
        </p:nvGraphicFramePr>
        <p:xfrm>
          <a:off x="5492750" y="3509959"/>
          <a:ext cx="3886382" cy="1260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Уравнение" r:id="rId14" imgW="1015920" imgH="355320" progId="Equation.3">
                  <p:embed/>
                </p:oleObj>
              </mc:Choice>
              <mc:Fallback>
                <p:oleObj name="Уравнение" r:id="rId14" imgW="1015920" imgH="355320" progId="Equation.3">
                  <p:embed/>
                  <p:pic>
                    <p:nvPicPr>
                      <p:cNvPr id="5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3509959"/>
                        <a:ext cx="3886382" cy="126047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4514560"/>
              </p:ext>
            </p:extLst>
          </p:nvPr>
        </p:nvGraphicFramePr>
        <p:xfrm>
          <a:off x="5904412" y="4234140"/>
          <a:ext cx="4236510" cy="10157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Уравнение" r:id="rId16" imgW="901440" imgH="355320" progId="Equation.3">
                  <p:embed/>
                </p:oleObj>
              </mc:Choice>
              <mc:Fallback>
                <p:oleObj name="Уравнение" r:id="rId16" imgW="901440" imgH="355320" progId="Equation.3">
                  <p:embed/>
                  <p:pic>
                    <p:nvPicPr>
                      <p:cNvPr id="6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4412" y="4234140"/>
                        <a:ext cx="4236510" cy="101571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2504500"/>
              </p:ext>
            </p:extLst>
          </p:nvPr>
        </p:nvGraphicFramePr>
        <p:xfrm>
          <a:off x="668339" y="5079554"/>
          <a:ext cx="5484268" cy="8709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Уравнение" r:id="rId18" imgW="1180800" imgH="241200" progId="Equation.3">
                  <p:embed/>
                </p:oleObj>
              </mc:Choice>
              <mc:Fallback>
                <p:oleObj name="Уравнение" r:id="rId18" imgW="1180800" imgH="241200" progId="Equation.3">
                  <p:embed/>
                  <p:pic>
                    <p:nvPicPr>
                      <p:cNvPr id="5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339" y="5079554"/>
                        <a:ext cx="5484268" cy="87097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2944961"/>
              </p:ext>
            </p:extLst>
          </p:nvPr>
        </p:nvGraphicFramePr>
        <p:xfrm>
          <a:off x="1452564" y="5654675"/>
          <a:ext cx="4451848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Уравнение" r:id="rId20" imgW="1206360" imgH="393480" progId="Equation.3">
                  <p:embed/>
                </p:oleObj>
              </mc:Choice>
              <mc:Fallback>
                <p:oleObj name="Уравнение" r:id="rId20" imgW="1206360" imgH="393480" progId="Equation.3">
                  <p:embed/>
                  <p:pic>
                    <p:nvPicPr>
                      <p:cNvPr id="6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52564" y="5654675"/>
                        <a:ext cx="4451848" cy="8572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644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Д/З</a:t>
            </a:r>
            <a:endParaRPr lang="en-US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4689" y="1270000"/>
            <a:ext cx="2546522" cy="388143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5" name="Прямоугольник 4"/>
          <p:cNvSpPr/>
          <p:nvPr/>
        </p:nvSpPr>
        <p:spPr>
          <a:xfrm>
            <a:off x="5185954" y="3105835"/>
            <a:ext cx="39580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>
                <a:solidFill>
                  <a:srgbClr val="FF0000"/>
                </a:solidFill>
                <a:latin typeface="Segoe Print" panose="02000600000000000000" pitchFamily="2" charset="0"/>
              </a:rPr>
              <a:t>Стор. 24- 25</a:t>
            </a:r>
          </a:p>
          <a:p>
            <a:r>
              <a:rPr lang="uk-UA" b="1" i="1" dirty="0">
                <a:solidFill>
                  <a:srgbClr val="FF0000"/>
                </a:solidFill>
                <a:latin typeface="Segoe Print" panose="02000600000000000000" pitchFamily="2" charset="0"/>
              </a:rPr>
              <a:t>№ 4.3, 4.5, 4.8</a:t>
            </a:r>
            <a:r>
              <a:rPr lang="en-US" b="1" i="1" dirty="0">
                <a:solidFill>
                  <a:srgbClr val="FF0000"/>
                </a:solidFill>
                <a:latin typeface="Segoe Print" panose="02000600000000000000" pitchFamily="2" charset="0"/>
              </a:rPr>
              <a:t>.</a:t>
            </a:r>
            <a:endParaRPr lang="uk-UA" b="1" i="1" dirty="0">
              <a:solidFill>
                <a:srgbClr val="FF000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85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168</TotalTime>
  <Words>267</Words>
  <Application>Microsoft Office PowerPoint</Application>
  <PresentationFormat>Широкоэкранный</PresentationFormat>
  <Paragraphs>77</Paragraphs>
  <Slides>19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31" baseType="lpstr">
      <vt:lpstr>Arial</vt:lpstr>
      <vt:lpstr>Book Antiqua</vt:lpstr>
      <vt:lpstr>Cambria</vt:lpstr>
      <vt:lpstr>Cambria Math</vt:lpstr>
      <vt:lpstr>Segoe Print</vt:lpstr>
      <vt:lpstr>Times New Roman</vt:lpstr>
      <vt:lpstr>Trebuchet MS</vt:lpstr>
      <vt:lpstr>Wingdings</vt:lpstr>
      <vt:lpstr>Wingdings 3</vt:lpstr>
      <vt:lpstr>Аспект</vt:lpstr>
      <vt:lpstr>Уравнение</vt:lpstr>
      <vt:lpstr>Формула</vt:lpstr>
      <vt:lpstr>Логарифми та їхні властивості</vt:lpstr>
      <vt:lpstr>Формування компетентностей:</vt:lpstr>
      <vt:lpstr>Розв’язати рівняння</vt:lpstr>
      <vt:lpstr>Звернемося до графічної інтерпритації</vt:lpstr>
      <vt:lpstr>Означення</vt:lpstr>
      <vt:lpstr>Наприклад</vt:lpstr>
      <vt:lpstr>Основна логарифмічна тотожність</vt:lpstr>
      <vt:lpstr>         Приклади</vt:lpstr>
      <vt:lpstr>Висновок:  для a&gt;0,  a≠1, </vt:lpstr>
      <vt:lpstr>Презентация PowerPoint</vt:lpstr>
      <vt:lpstr>       Приклади</vt:lpstr>
      <vt:lpstr>Презентация PowerPoint</vt:lpstr>
      <vt:lpstr>Властивості і формули логарифмування</vt:lpstr>
      <vt:lpstr>Формула переходу від однієї основи логарифма до другої</vt:lpstr>
      <vt:lpstr>Вправи  с.24-25 № 4.2,4.6, 4.9</vt:lpstr>
      <vt:lpstr>Презентация PowerPoint</vt:lpstr>
      <vt:lpstr>Презентация PowerPoint</vt:lpstr>
      <vt:lpstr>Презентация PowerPoint</vt:lpstr>
      <vt:lpstr>Д/З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Логарифми та їхні властивості</dc:title>
  <dc:creator>rozumniki</dc:creator>
  <cp:lastModifiedBy>rozumniki</cp:lastModifiedBy>
  <cp:revision>15</cp:revision>
  <dcterms:created xsi:type="dcterms:W3CDTF">2023-11-13T07:28:41Z</dcterms:created>
  <dcterms:modified xsi:type="dcterms:W3CDTF">2024-12-06T11:46:07Z</dcterms:modified>
</cp:coreProperties>
</file>