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73"/>
  </p:notesMasterIdLst>
  <p:sldIdLst>
    <p:sldId id="256" r:id="rId4"/>
    <p:sldId id="262" r:id="rId5"/>
    <p:sldId id="283" r:id="rId6"/>
    <p:sldId id="282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259" r:id="rId28"/>
    <p:sldId id="304" r:id="rId29"/>
    <p:sldId id="258" r:id="rId30"/>
    <p:sldId id="260" r:id="rId31"/>
    <p:sldId id="305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06" r:id="rId43"/>
    <p:sldId id="317" r:id="rId44"/>
    <p:sldId id="318" r:id="rId45"/>
    <p:sldId id="319" r:id="rId46"/>
    <p:sldId id="320" r:id="rId47"/>
    <p:sldId id="321" r:id="rId48"/>
    <p:sldId id="322" r:id="rId49"/>
    <p:sldId id="323" r:id="rId50"/>
    <p:sldId id="324" r:id="rId51"/>
    <p:sldId id="325" r:id="rId52"/>
    <p:sldId id="326" r:id="rId53"/>
    <p:sldId id="261" r:id="rId54"/>
    <p:sldId id="263" r:id="rId55"/>
    <p:sldId id="264" r:id="rId56"/>
    <p:sldId id="265" r:id="rId57"/>
    <p:sldId id="266" r:id="rId58"/>
    <p:sldId id="267" r:id="rId59"/>
    <p:sldId id="268" r:id="rId60"/>
    <p:sldId id="270" r:id="rId61"/>
    <p:sldId id="269" r:id="rId62"/>
    <p:sldId id="271" r:id="rId63"/>
    <p:sldId id="281" r:id="rId64"/>
    <p:sldId id="272" r:id="rId65"/>
    <p:sldId id="273" r:id="rId66"/>
    <p:sldId id="274" r:id="rId67"/>
    <p:sldId id="275" r:id="rId68"/>
    <p:sldId id="276" r:id="rId69"/>
    <p:sldId id="277" r:id="rId70"/>
    <p:sldId id="327" r:id="rId71"/>
    <p:sldId id="257" r:id="rId7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theme" Target="theme/theme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B30CCE-B45B-4B33-BDB8-F18B69FD177A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06264D-371F-4911-9E16-B75AA6E373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6264D-371F-4911-9E16-B75AA6E3733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6264D-371F-4911-9E16-B75AA6E37333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‘sand</a:t>
            </a:r>
            <a:r>
              <a:rPr lang="en-GB" baseline="0" dirty="0" smtClean="0"/>
              <a:t> timer’ will start on a mouse click anywhere on the slide. The ‘sand’ will drain from the top section to the lower section and when completed will show the word ‘End’.</a:t>
            </a:r>
          </a:p>
          <a:p>
            <a:endParaRPr lang="en-GB" baseline="0" dirty="0" smtClean="0"/>
          </a:p>
          <a:p>
            <a:r>
              <a:rPr lang="en-GB" baseline="0" dirty="0" smtClean="0"/>
              <a:t>To change the timings of this timer, you need to enter the animation settings, and change the timings for the Isosceles Triangles. There will be 2 that need changing (to the same amount) – one animates the top triangle emptying, whilst the other animates the bottom triangle filling.</a:t>
            </a:r>
          </a:p>
          <a:p>
            <a:endParaRPr lang="en-GB" baseline="0" dirty="0" smtClean="0"/>
          </a:p>
          <a:p>
            <a:r>
              <a:rPr lang="en-GB" baseline="0" dirty="0" smtClean="0"/>
              <a:t>When you change the timings these have to entered as a number of seconds.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B25F53-CE1C-4883-A9C6-41FCDABA94B6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506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‘sand</a:t>
            </a:r>
            <a:r>
              <a:rPr lang="en-GB" baseline="0" dirty="0" smtClean="0"/>
              <a:t> timer’ will start on a mouse click anywhere on the slide. The ‘sand’ will drain from the top section to the lower section and when completed will show the word ‘End’.</a:t>
            </a:r>
          </a:p>
          <a:p>
            <a:endParaRPr lang="en-GB" baseline="0" dirty="0" smtClean="0"/>
          </a:p>
          <a:p>
            <a:r>
              <a:rPr lang="en-GB" baseline="0" dirty="0" smtClean="0"/>
              <a:t>To change the timings of this timer, you need to enter the animation settings, and change the timings for the Isosceles Triangles. There will be 2 that need changing (to the same amount) – one animates the top triangle emptying, whilst the other animates the bottom triangle filling.</a:t>
            </a:r>
          </a:p>
          <a:p>
            <a:endParaRPr lang="en-GB" baseline="0" dirty="0" smtClean="0"/>
          </a:p>
          <a:p>
            <a:r>
              <a:rPr lang="en-GB" baseline="0" dirty="0" smtClean="0"/>
              <a:t>When you change the timings these have to entered as a number of seconds.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DB25F53-CE1C-4883-A9C6-41FCDABA94B6}" type="slidenum">
              <a:rPr lang="en-US" smtClean="0"/>
              <a:pPr>
                <a:defRPr/>
              </a:pPr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5068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6264D-371F-4911-9E16-B75AA6E37333}" type="slidenum">
              <a:rPr lang="ru-RU" smtClean="0"/>
              <a:pPr/>
              <a:t>63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10EA18F-814C-4728-8CA4-1A1F3A2F5FA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1.gi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33.gif"/><Relationship Id="rId5" Type="http://schemas.openxmlformats.org/officeDocument/2006/relationships/image" Target="../media/image30.jpeg"/><Relationship Id="rId4" Type="http://schemas.openxmlformats.org/officeDocument/2006/relationships/audio" Target="../media/audio1.wav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://smiles.33b.ru/smile.104337.html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gif"/><Relationship Id="rId4" Type="http://schemas.openxmlformats.org/officeDocument/2006/relationships/hyperlink" Target="http://smiles.33b.ru/smile.104337.html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smiles.33b.ru/smile.104337.html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://smiles.33b.ru/smile.104337.html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smiles.33b.ru/smile.104337.html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10.proshkolu.ru/content/media/pic/std/4000000/3193000/3192597-10ccbf290fe61b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484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7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Математичний калейдоскоп</a:t>
            </a:r>
            <a:endParaRPr lang="ru-RU" sz="7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571480"/>
            <a:ext cx="7215238" cy="714380"/>
          </a:xfrm>
        </p:spPr>
        <p:txBody>
          <a:bodyPr/>
          <a:lstStyle/>
          <a:p>
            <a:r>
              <a:rPr lang="uk-UA" sz="2400" b="1" i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Ковельський фаховий </a:t>
            </a:r>
            <a:r>
              <a:rPr lang="uk-UA" sz="2400" b="1" i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медичний </a:t>
            </a:r>
            <a:r>
              <a:rPr lang="uk-UA" sz="2400" b="1" i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коледж</a:t>
            </a:r>
            <a:endParaRPr lang="ru-RU" sz="2400" dirty="0" smtClean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23554" name="Picture 2" descr="http://abetka.ukrlife.org/matan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3833566"/>
            <a:ext cx="3500462" cy="2638673"/>
          </a:xfrm>
          <a:prstGeom prst="rect">
            <a:avLst/>
          </a:prstGeom>
          <a:noFill/>
        </p:spPr>
      </p:pic>
      <p:pic>
        <p:nvPicPr>
          <p:cNvPr id="6" name="Picture 2" descr="салют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642918"/>
            <a:ext cx="5643602" cy="564360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07181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uk-UA" sz="8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Розумова розминка</a:t>
            </a:r>
            <a:endParaRPr lang="ru-RU" sz="88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43702" y="5500702"/>
            <a:ext cx="2043098" cy="62546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4820" name="Picture 4" descr="http://nachalo4ka.ru/wp-content/uploads/2014/04/Matematika.-SHablon.png"/>
          <p:cNvPicPr>
            <a:picLocks noChangeAspect="1" noChangeArrowheads="1"/>
          </p:cNvPicPr>
          <p:nvPr/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6446" y="4429107"/>
            <a:ext cx="3357554" cy="2428893"/>
          </a:xfrm>
          <a:prstGeom prst="rect">
            <a:avLst/>
          </a:prstGeom>
          <a:noFill/>
        </p:spPr>
      </p:pic>
      <p:pic>
        <p:nvPicPr>
          <p:cNvPr id="8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785926"/>
            <a:ext cx="82296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5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Питання </a:t>
            </a:r>
          </a:p>
          <a:p>
            <a:pPr algn="ctr">
              <a:buNone/>
            </a:pPr>
            <a:r>
              <a:rPr lang="uk-UA" sz="5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для команди «Невгамовні»</a:t>
            </a:r>
            <a:endParaRPr lang="ru-RU" sz="540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4" descr="http://nachalo4ka.ru/wp-content/uploads/2014/04/Matematika.-SHablon.png"/>
          <p:cNvPicPr>
            <a:picLocks noChangeAspect="1" noChangeArrowheads="1"/>
          </p:cNvPicPr>
          <p:nvPr/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6446" y="4429107"/>
            <a:ext cx="3357554" cy="2428893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714356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1. Яку фігуру, пов’язану з одним із семи чудес світу вивчають у математиці?</a:t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29058" y="3714752"/>
            <a:ext cx="30091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(піраміду)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214422"/>
            <a:ext cx="8229600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uk-UA" dirty="0" smtClean="0"/>
              <a:t>Слово «геометрія» означає..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50676" y="3244334"/>
            <a:ext cx="45576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</a:t>
            </a:r>
            <a:r>
              <a:rPr lang="uk-UA" sz="4800" i="1" dirty="0" err="1" smtClean="0">
                <a:solidFill>
                  <a:srgbClr val="FF0000"/>
                </a:solidFill>
              </a:rPr>
              <a:t>землемірство</a:t>
            </a:r>
            <a:r>
              <a:rPr lang="uk-UA" sz="4800" i="1" dirty="0" smtClean="0">
                <a:solidFill>
                  <a:srgbClr val="FF0000"/>
                </a:solidFill>
              </a:rPr>
              <a:t>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736"/>
            <a:ext cx="8301038" cy="3929090"/>
          </a:xfrm>
        </p:spPr>
        <p:txBody>
          <a:bodyPr>
            <a:normAutofit/>
          </a:bodyPr>
          <a:lstStyle/>
          <a:p>
            <a:pPr lvl="0"/>
            <a:r>
              <a:rPr lang="uk-UA" dirty="0" smtClean="0"/>
              <a:t>3. У якій  країні жив Евклід ?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50676" y="3244334"/>
            <a:ext cx="35559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(Ст. Греція)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14422"/>
            <a:ext cx="7943848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uk-UA" dirty="0" smtClean="0"/>
              <a:t>Буває і великий, і малий. Ним карають у дитинстві. Іноді буває прямий, досить часто тупий, але переважно гострий.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714744" y="4714884"/>
            <a:ext cx="17791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(кут)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142984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5. </a:t>
            </a:r>
            <a:r>
              <a:rPr lang="uk-UA" dirty="0" smtClean="0"/>
              <a:t>Хто з великих математиків брав участь у кулачному бою на 58 олімпіаді,яка проходила в 548 р до </a:t>
            </a:r>
            <a:r>
              <a:rPr lang="uk-UA" dirty="0" err="1" smtClean="0"/>
              <a:t>н.е</a:t>
            </a:r>
            <a:r>
              <a:rPr lang="uk-UA" dirty="0" smtClean="0"/>
              <a:t>?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786182" y="4500570"/>
            <a:ext cx="29033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(Піфагор)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928670"/>
            <a:ext cx="7143800" cy="3929090"/>
          </a:xfrm>
        </p:spPr>
        <p:txBody>
          <a:bodyPr>
            <a:normAutofit/>
          </a:bodyPr>
          <a:lstStyle/>
          <a:p>
            <a:pPr lvl="0"/>
            <a:r>
              <a:rPr lang="uk-UA" dirty="0" smtClean="0"/>
              <a:t>6. Хто є автором твору «Начала»?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3643314"/>
            <a:ext cx="242848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(Евклід)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357166"/>
            <a:ext cx="7800972" cy="3929090"/>
          </a:xfrm>
        </p:spPr>
        <p:txBody>
          <a:bodyPr>
            <a:normAutofit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7. </a:t>
            </a:r>
            <a:r>
              <a:rPr lang="uk-UA" dirty="0" smtClean="0"/>
              <a:t>Хто з математиків склав таблицю простих чисел?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428992" y="4000504"/>
            <a:ext cx="37535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</a:t>
            </a:r>
            <a:r>
              <a:rPr lang="uk-UA" sz="4800" i="1" dirty="0" err="1" smtClean="0">
                <a:solidFill>
                  <a:srgbClr val="FF0000"/>
                </a:solidFill>
              </a:rPr>
              <a:t>Ератосфер</a:t>
            </a:r>
            <a:r>
              <a:rPr lang="uk-UA" sz="4800" i="1" dirty="0" smtClean="0">
                <a:solidFill>
                  <a:srgbClr val="FF0000"/>
                </a:solidFill>
              </a:rPr>
              <a:t>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0"/>
            <a:ext cx="7372344" cy="3929090"/>
          </a:xfrm>
        </p:spPr>
        <p:txBody>
          <a:bodyPr>
            <a:normAutofit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8. </a:t>
            </a:r>
            <a:r>
              <a:rPr lang="uk-UA" dirty="0" smtClean="0"/>
              <a:t>Назвіть прізвище ученого,якого вважають батьком сучасної алгебри. </a:t>
            </a: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428992" y="4643446"/>
            <a:ext cx="19623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</a:t>
            </a:r>
            <a:r>
              <a:rPr lang="uk-UA" sz="4800" i="1" dirty="0" err="1" smtClean="0">
                <a:solidFill>
                  <a:srgbClr val="FF0000"/>
                </a:solidFill>
              </a:rPr>
              <a:t>Вієт</a:t>
            </a:r>
            <a:r>
              <a:rPr lang="uk-UA" sz="4800" i="1" dirty="0" smtClean="0">
                <a:solidFill>
                  <a:srgbClr val="FF0000"/>
                </a:solidFill>
              </a:rPr>
              <a:t>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1285860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9. </a:t>
            </a:r>
            <a:r>
              <a:rPr lang="uk-UA" dirty="0" smtClean="0"/>
              <a:t>Яка основна професія </a:t>
            </a:r>
            <a:r>
              <a:rPr lang="uk-UA" dirty="0" err="1" smtClean="0"/>
              <a:t>Льюїса</a:t>
            </a:r>
            <a:r>
              <a:rPr lang="uk-UA" dirty="0" smtClean="0"/>
              <a:t> </a:t>
            </a:r>
            <a:r>
              <a:rPr lang="uk-UA" dirty="0" err="1" smtClean="0"/>
              <a:t>Керрола</a:t>
            </a:r>
            <a:r>
              <a:rPr lang="uk-UA" dirty="0" smtClean="0"/>
              <a:t>, автора повісті-казки «Аліса в країні чудес»?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286116" y="4143380"/>
            <a:ext cx="411042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(математик)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1000108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10. </a:t>
            </a:r>
            <a:r>
              <a:rPr lang="uk-UA" dirty="0" smtClean="0"/>
              <a:t>Яка національність Піфагора?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29058" y="4429132"/>
            <a:ext cx="18069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(грек)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3500438"/>
            <a:ext cx="5143536" cy="1857388"/>
          </a:xfrm>
        </p:spPr>
        <p:txBody>
          <a:bodyPr>
            <a:normAutofit fontScale="90000"/>
          </a:bodyPr>
          <a:lstStyle/>
          <a:p>
            <a:pPr lvl="0" algn="ctr"/>
            <a:r>
              <a:rPr lang="uk-UA" sz="67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Питання </a:t>
            </a:r>
            <a:br>
              <a:rPr lang="uk-UA" sz="67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uk-UA" sz="67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для команди </a:t>
            </a:r>
            <a:br>
              <a:rPr lang="uk-UA" sz="67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uk-UA" sz="6700" b="1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“Магія”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571736" y="5572140"/>
            <a:ext cx="18473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uk-UA" sz="4800" dirty="0" smtClean="0">
              <a:solidFill>
                <a:srgbClr val="FF0000"/>
              </a:solidFill>
            </a:endParaRPr>
          </a:p>
          <a:p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1071546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1.</a:t>
            </a:r>
            <a:r>
              <a:rPr lang="uk-UA" dirty="0" smtClean="0"/>
              <a:t> Кому належать слова: «Математика – гімнастика розуму»?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571868" y="4143380"/>
            <a:ext cx="28580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(Суворов)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1656" y="1142984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2.</a:t>
            </a:r>
            <a:r>
              <a:rPr lang="uk-UA" dirty="0" smtClean="0"/>
              <a:t> Назвіть слово, що в перекладі з грецького означає «струна».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786182" y="3857628"/>
            <a:ext cx="22167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(хорда)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0"/>
            <a:ext cx="7372344" cy="3929090"/>
          </a:xfrm>
        </p:spPr>
        <p:txBody>
          <a:bodyPr>
            <a:normAutofit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3.</a:t>
            </a:r>
            <a:r>
              <a:rPr lang="uk-UA" dirty="0" smtClean="0"/>
              <a:t> Що таке арифметика?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714612" y="3786190"/>
            <a:ext cx="50807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(наука про числа)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1071546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4.</a:t>
            </a:r>
            <a:r>
              <a:rPr lang="uk-UA" dirty="0" smtClean="0"/>
              <a:t> Який математик не любив знаходити корені квадратного рівняння, використовуючи дискримінант?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29058" y="4071942"/>
            <a:ext cx="19623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</a:t>
            </a:r>
            <a:r>
              <a:rPr lang="uk-UA" sz="4800" i="1" dirty="0" err="1" smtClean="0">
                <a:solidFill>
                  <a:srgbClr val="FF0000"/>
                </a:solidFill>
              </a:rPr>
              <a:t>Вієт</a:t>
            </a:r>
            <a:r>
              <a:rPr lang="uk-UA" sz="4800" i="1" dirty="0" smtClean="0">
                <a:solidFill>
                  <a:srgbClr val="FF0000"/>
                </a:solidFill>
              </a:rPr>
              <a:t>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5. </a:t>
            </a:r>
            <a:r>
              <a:rPr lang="uk-UA" dirty="0" smtClean="0"/>
              <a:t>У якому давньогрецькому місті народився Евклід?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428992" y="3786190"/>
            <a:ext cx="23214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(Афіни)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357166"/>
            <a:ext cx="7372344" cy="3929090"/>
          </a:xfrm>
        </p:spPr>
        <p:txBody>
          <a:bodyPr>
            <a:normAutofit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6.</a:t>
            </a:r>
            <a:r>
              <a:rPr lang="uk-UA" dirty="0" smtClean="0"/>
              <a:t> Коли ми дивимось на цифру 2, а кажемо 10?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50676" y="3244334"/>
            <a:ext cx="512095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</a:t>
            </a:r>
            <a:r>
              <a:rPr lang="uk-UA" sz="2800" i="1" dirty="0" smtClean="0">
                <a:solidFill>
                  <a:srgbClr val="FF0000"/>
                </a:solidFill>
              </a:rPr>
              <a:t>Коли хвилинна стрілка </a:t>
            </a:r>
          </a:p>
          <a:p>
            <a:r>
              <a:rPr lang="uk-UA" sz="2800" i="1" dirty="0" smtClean="0">
                <a:solidFill>
                  <a:srgbClr val="FF0000"/>
                </a:solidFill>
              </a:rPr>
              <a:t>годинника вказує на цифру 2.</a:t>
            </a:r>
            <a:r>
              <a:rPr lang="uk-UA" sz="4800" i="1" dirty="0" smtClean="0">
                <a:solidFill>
                  <a:srgbClr val="FF0000"/>
                </a:solidFill>
              </a:rPr>
              <a:t>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357166"/>
            <a:ext cx="62865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7. </a:t>
            </a:r>
            <a:r>
              <a:rPr lang="uk-UA" dirty="0" smtClean="0"/>
              <a:t>Що спільного між теоремою і театром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14348" y="3071810"/>
            <a:ext cx="84645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</a:t>
            </a:r>
            <a:r>
              <a:rPr lang="uk-UA" sz="2800" i="1" dirty="0" smtClean="0">
                <a:solidFill>
                  <a:srgbClr val="FF0000"/>
                </a:solidFill>
              </a:rPr>
              <a:t>Теорема - від грецького: спостерігаю, розглядаю</a:t>
            </a:r>
            <a:r>
              <a:rPr lang="uk-UA" sz="4800" i="1" dirty="0" smtClean="0">
                <a:solidFill>
                  <a:srgbClr val="FF0000"/>
                </a:solidFill>
              </a:rPr>
              <a:t>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928670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sz="4400" dirty="0" smtClean="0">
                <a:latin typeface="Arial" pitchFamily="34" charset="0"/>
                <a:cs typeface="Arial" pitchFamily="34" charset="0"/>
              </a:rPr>
              <a:t>8. </a:t>
            </a:r>
            <a:r>
              <a:rPr lang="uk-UA" sz="4400" dirty="0" smtClean="0"/>
              <a:t>Назва праці Якоба Бернуллі, що з'явилася як доповнення до підручника геометрії його батька. У перекладі українською означає «додаток». </a:t>
            </a:r>
            <a:r>
              <a:rPr lang="uk-UA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643174" y="4857760"/>
            <a:ext cx="32739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(Апендикс)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642918"/>
            <a:ext cx="7372344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dirty="0" smtClean="0">
                <a:latin typeface="Arial" pitchFamily="34" charset="0"/>
                <a:cs typeface="Arial" pitchFamily="34" charset="0"/>
              </a:rPr>
              <a:t>9. </a:t>
            </a:r>
            <a:r>
              <a:rPr lang="uk-UA" dirty="0" smtClean="0"/>
              <a:t>Назва якого геометричного тіла походить від грецького слова, що в перекладі означає соснова шишка? </a:t>
            </a:r>
            <a:r>
              <a:rPr lang="uk-UA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357554" y="4714884"/>
            <a:ext cx="21862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i="1" dirty="0" smtClean="0">
                <a:solidFill>
                  <a:srgbClr val="FF0000"/>
                </a:solidFill>
              </a:rPr>
              <a:t>(конус)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515352" cy="3929090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dirty="0" smtClean="0">
                <a:latin typeface="Arial" pitchFamily="34" charset="0"/>
                <a:cs typeface="Arial" pitchFamily="34" charset="0"/>
              </a:rPr>
            </a:br>
            <a:r>
              <a:rPr lang="uk-UA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sz="3600" dirty="0" smtClean="0">
                <a:latin typeface="Arial" pitchFamily="34" charset="0"/>
                <a:cs typeface="Arial" pitchFamily="34" charset="0"/>
              </a:rPr>
            </a:br>
            <a:r>
              <a:rPr lang="uk-UA" sz="3100" dirty="0" smtClean="0">
                <a:latin typeface="Arial" pitchFamily="34" charset="0"/>
                <a:cs typeface="Arial" pitchFamily="34" charset="0"/>
              </a:rPr>
              <a:t>10.</a:t>
            </a:r>
            <a:r>
              <a:rPr lang="uk-UA" sz="3100" dirty="0" smtClean="0"/>
              <a:t> Він вчився в сільській школі  дуже погано, і невідомо як би склалася його доля. Коли б не випадок який з ним відбувся в школі. Хтось з однолітків під час конфлікту побив хлопця. Він дуже страждав від того, що не може помститися, оскільки кривдник був набагато сильніший. Тоді  хлопець вирішив перевершити суперника в навчанні. Незабаром, вчителі і директор визнали його кращим учнем. </a:t>
            </a:r>
            <a:endParaRPr lang="ru-RU" sz="3100" dirty="0"/>
          </a:p>
        </p:txBody>
      </p:sp>
      <p:pic>
        <p:nvPicPr>
          <p:cNvPr id="4" name="Picture 4" descr="http://nachalo4ka.ru/wp-content/uploads/2014/04/Matematika.-SHablon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6563" t="29166"/>
          <a:stretch>
            <a:fillRect/>
          </a:stretch>
        </p:blipFill>
        <p:spPr bwMode="auto">
          <a:xfrm>
            <a:off x="5785992" y="4428763"/>
            <a:ext cx="3358008" cy="2429237"/>
          </a:xfrm>
          <a:prstGeom prst="rect">
            <a:avLst/>
          </a:prstGeom>
          <a:noFill/>
        </p:spPr>
      </p:pic>
      <p:pic>
        <p:nvPicPr>
          <p:cNvPr id="5" name="Picture 21" descr="знак вопроса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32773"/>
            <a:ext cx="2857520" cy="2725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786050" y="4714884"/>
            <a:ext cx="31618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i="1" dirty="0" smtClean="0">
                <a:solidFill>
                  <a:srgbClr val="FF0000"/>
                </a:solidFill>
              </a:rPr>
              <a:t>(</a:t>
            </a:r>
            <a:r>
              <a:rPr lang="uk-UA" sz="3200" i="1" dirty="0" err="1" smtClean="0">
                <a:solidFill>
                  <a:srgbClr val="FF0000"/>
                </a:solidFill>
              </a:rPr>
              <a:t>Ісаак</a:t>
            </a:r>
            <a:r>
              <a:rPr lang="uk-UA" sz="3200" i="1" dirty="0" smtClean="0">
                <a:solidFill>
                  <a:srgbClr val="FF0000"/>
                </a:solidFill>
              </a:rPr>
              <a:t> Ньютон)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linda6035.ucoz.ru/_ld/3/s006725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3116"/>
            <a:ext cx="7858180" cy="1143000"/>
          </a:xfrm>
        </p:spPr>
        <p:txBody>
          <a:bodyPr>
            <a:noAutofit/>
          </a:bodyPr>
          <a:lstStyle/>
          <a:p>
            <a:r>
              <a:rPr lang="uk-UA" sz="72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Математичний художник</a:t>
            </a:r>
            <a:endParaRPr lang="ru-RU" sz="72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43702" y="5786454"/>
            <a:ext cx="2043098" cy="339709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  <p:pic>
        <p:nvPicPr>
          <p:cNvPr id="5" name="Picture 10" descr="карандаш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3929066"/>
            <a:ext cx="2776538" cy="2524125"/>
          </a:xfrm>
          <a:prstGeom prst="rect">
            <a:avLst/>
          </a:prstGeom>
          <a:noFill/>
        </p:spPr>
      </p:pic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9DCF1-2028-4D9B-8483-0C3FBAB51C9D}" type="datetimeFigureOut">
              <a:rPr lang="ru-RU" smtClean="0"/>
              <a:pPr/>
              <a:t>06.11.2023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18F-814C-4728-8CA4-1A1F3A2F5FA9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sosceles Triangle 11"/>
          <p:cNvSpPr/>
          <p:nvPr/>
        </p:nvSpPr>
        <p:spPr>
          <a:xfrm>
            <a:off x="3455876" y="3969060"/>
            <a:ext cx="2232248" cy="1548172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/>
          <p:cNvSpPr/>
          <p:nvPr/>
        </p:nvSpPr>
        <p:spPr>
          <a:xfrm flipV="1">
            <a:off x="3455876" y="2384884"/>
            <a:ext cx="2232248" cy="1548172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Час 3 хвилини</a:t>
            </a:r>
            <a:endParaRPr lang="en-GB" dirty="0"/>
          </a:p>
        </p:txBody>
      </p:sp>
      <p:sp>
        <p:nvSpPr>
          <p:cNvPr id="8" name="Pentagon 7"/>
          <p:cNvSpPr/>
          <p:nvPr/>
        </p:nvSpPr>
        <p:spPr>
          <a:xfrm rot="16200000">
            <a:off x="3779912" y="4707142"/>
            <a:ext cx="1584176" cy="108012"/>
          </a:xfrm>
          <a:prstGeom prst="homePlat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Collate 3"/>
          <p:cNvSpPr/>
          <p:nvPr/>
        </p:nvSpPr>
        <p:spPr>
          <a:xfrm>
            <a:off x="3401870" y="2348880"/>
            <a:ext cx="2340260" cy="3204356"/>
          </a:xfrm>
          <a:prstGeom prst="flowChartCollate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79530" y="2564904"/>
            <a:ext cx="1184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3 minutes</a:t>
            </a:r>
            <a:endParaRPr lang="en-GB" dirty="0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3937000" y="4725144"/>
            <a:ext cx="12700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4800" dirty="0"/>
              <a:t>End</a:t>
            </a:r>
          </a:p>
        </p:txBody>
      </p:sp>
      <p:pic>
        <p:nvPicPr>
          <p:cNvPr id="9" name="Picture 10" descr="карандаш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857628"/>
            <a:ext cx="2776538" cy="2524125"/>
          </a:xfrm>
          <a:prstGeom prst="rect">
            <a:avLst/>
          </a:prstGeom>
          <a:noFill/>
        </p:spPr>
      </p:pic>
      <p:pic>
        <p:nvPicPr>
          <p:cNvPr id="10" name="Picture 2" descr="http://ostriv.in.ua/images/publications/4/16712/138693719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00" y="2214554"/>
            <a:ext cx="2857500" cy="299085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18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8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 animBg="1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pedsovet.su/_ld/296/906603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856447">
            <a:off x="29284" y="2441049"/>
            <a:ext cx="8372476" cy="1285876"/>
          </a:xfrm>
        </p:spPr>
        <p:txBody>
          <a:bodyPr>
            <a:noAutofit/>
          </a:bodyPr>
          <a:lstStyle/>
          <a:p>
            <a:r>
              <a:rPr lang="uk-UA" sz="105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ВІКТОРИНА</a:t>
            </a:r>
            <a:endParaRPr lang="ru-RU" sz="1050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 descr="book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85728"/>
            <a:ext cx="1943114" cy="17859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9926376">
            <a:off x="860835" y="1858641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Пантоміма</a:t>
            </a:r>
            <a:r>
              <a:rPr lang="uk-UA" sz="88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8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3" descr="карандаш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978380"/>
            <a:ext cx="3357586" cy="384480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071546"/>
            <a:ext cx="8229600" cy="1143000"/>
          </a:xfrm>
        </p:spPr>
        <p:txBody>
          <a:bodyPr>
            <a:noAutofit/>
          </a:bodyPr>
          <a:lstStyle/>
          <a:p>
            <a:r>
              <a:rPr lang="uk-UA" sz="8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54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Слова для команди </a:t>
            </a:r>
            <a:r>
              <a:rPr lang="uk-UA" sz="54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“Невгамовні”</a:t>
            </a:r>
            <a:endParaRPr lang="ru-RU" sz="54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3" descr="карандаш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978380"/>
            <a:ext cx="3357586" cy="384480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 Ромб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Число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Знаменник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8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Паралельні прямі </a:t>
            </a:r>
            <a:endParaRPr lang="ru-RU" sz="8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Конус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6. Циркуль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7. Медіана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8. Абсциса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9. Задача 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10. Алгебра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071546"/>
            <a:ext cx="8229600" cy="1143000"/>
          </a:xfrm>
        </p:spPr>
        <p:txBody>
          <a:bodyPr>
            <a:noAutofit/>
          </a:bodyPr>
          <a:lstStyle/>
          <a:p>
            <a:r>
              <a:rPr lang="uk-UA" sz="8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54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Слова для команди </a:t>
            </a:r>
            <a:r>
              <a:rPr lang="uk-UA" sz="54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“Магія”</a:t>
            </a:r>
            <a:endParaRPr lang="ru-RU" sz="54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3" descr="карандаш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978380"/>
            <a:ext cx="3357586" cy="384480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7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1.Багатокутник</a:t>
            </a:r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2. Вектор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 Чисельник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6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4. Перпендикулярні прямі </a:t>
            </a:r>
            <a:endParaRPr lang="ru-RU" sz="6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Транспортир </a:t>
            </a:r>
            <a:endParaRPr lang="ru-RU" sz="88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6. Висота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7. Куля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8. Ордината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9. Рівняння </a:t>
            </a:r>
            <a:endParaRPr lang="ru-RU" sz="96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easyengl.ucoz.ru/_ld/122/891582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642966"/>
            <a:ext cx="9753600" cy="750096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10. Геометрія</a:t>
            </a:r>
            <a:endParaRPr lang="ru-RU" sz="88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fefelova.ucoz.ru/download/prezentacii/shablon/ppt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646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500306"/>
            <a:ext cx="8229600" cy="1143000"/>
          </a:xfrm>
        </p:spPr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Математичні ребуси</a:t>
            </a:r>
            <a:endParaRPr lang="ru-RU" sz="88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13" descr="tanyarubcub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3421012"/>
            <a:ext cx="4071934" cy="34369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pedsovet.su/_ld/328/862319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5202"/>
          </a:xfrm>
          <a:prstGeom prst="rect">
            <a:avLst/>
          </a:prstGeom>
          <a:noFill/>
        </p:spPr>
      </p:pic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rcRect l="8771" t="35395" r="62351" b="42061"/>
          <a:stretch>
            <a:fillRect/>
          </a:stretch>
        </p:blipFill>
        <p:spPr bwMode="auto">
          <a:xfrm>
            <a:off x="1714480" y="2428868"/>
            <a:ext cx="592935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pedsovet.su/_ld/450/006736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289"/>
          </a:xfrm>
          <a:prstGeom prst="rect">
            <a:avLst/>
          </a:prstGeom>
          <a:noFill/>
        </p:spPr>
      </p:pic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/>
          <a:srcRect l="27838" t="58172" r="46501" b="24100"/>
          <a:stretch>
            <a:fillRect/>
          </a:stretch>
        </p:blipFill>
        <p:spPr bwMode="auto">
          <a:xfrm>
            <a:off x="1357290" y="2143116"/>
            <a:ext cx="7000924" cy="3381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pedsovet.su/_ld/328/54847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5202"/>
          </a:xfrm>
          <a:prstGeom prst="rect">
            <a:avLst/>
          </a:prstGeom>
          <a:noFill/>
        </p:spPr>
      </p:pic>
      <p:pic>
        <p:nvPicPr>
          <p:cNvPr id="4" name="Содержимое 3" descr="http://ist-matemat.at.ua/trigonometria/r2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357298"/>
            <a:ext cx="721523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pedsovet.su/_ld/451/506305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285" cy="6858000"/>
          </a:xfrm>
          <a:prstGeom prst="rect">
            <a:avLst/>
          </a:prstGeom>
          <a:noFill/>
        </p:spPr>
      </p:pic>
      <p:pic>
        <p:nvPicPr>
          <p:cNvPr id="4" name="Содержимое 3" descr="http://ist-matemat.at.ua/reb5klas/figuri/romb.pn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1714488"/>
            <a:ext cx="8143932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st-matemat.at.ua/reb5klas/figuri/vershina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885828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pedsovet.su/_ld/265/923191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  <p:pic>
        <p:nvPicPr>
          <p:cNvPr id="4" name="Содержимое 3" descr="http://ist-matemat.at.ua/_si/0/69159856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2285992"/>
            <a:ext cx="7072362" cy="38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pedsovet.su/_ld/266/523190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52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st-matemat.at.ua/_si/0/s72524789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357166"/>
            <a:ext cx="8286808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pedsovet.su/_ld/328/862319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5202"/>
          </a:xfrm>
          <a:prstGeom prst="rect">
            <a:avLst/>
          </a:prstGeom>
          <a:noFill/>
        </p:spPr>
      </p:pic>
      <p:pic>
        <p:nvPicPr>
          <p:cNvPr id="4" name="Содержимое 3" descr="http://ist-matemat.at.ua/trigonometria/r3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85852" y="2500306"/>
            <a:ext cx="657229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fashionblog4fall.info/photo/56b431ada84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925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3116"/>
            <a:ext cx="8229600" cy="1143000"/>
          </a:xfrm>
        </p:spPr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Музичний конкурс</a:t>
            </a:r>
            <a:endParaRPr lang="ru-RU" sz="8800" b="1" i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2" y="5500702"/>
            <a:ext cx="4543428" cy="62546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Picture 12" descr="1801dd79927d411fe8c6ff7f5e8e6b3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9821" y="0"/>
            <a:ext cx="2174179" cy="2500306"/>
          </a:xfrm>
          <a:prstGeom prst="rect">
            <a:avLst/>
          </a:prstGeom>
          <a:noFill/>
        </p:spPr>
      </p:pic>
      <p:pic>
        <p:nvPicPr>
          <p:cNvPr id="6" name="Picture 14" descr="f2532ae8c35cd1519f4334def86d459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774114"/>
            <a:ext cx="2143140" cy="2383943"/>
          </a:xfrm>
          <a:prstGeom prst="rect">
            <a:avLst/>
          </a:prstGeom>
          <a:noFill/>
        </p:spPr>
      </p:pic>
      <p:pic>
        <p:nvPicPr>
          <p:cNvPr id="7" name="Picture 17" descr="7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3597129"/>
            <a:ext cx="2138369" cy="32608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fashionblog4fall.info/photo/56b431ada849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7292529"/>
          </a:xfrm>
          <a:prstGeom prst="rect">
            <a:avLst/>
          </a:prstGeom>
          <a:noFill/>
        </p:spPr>
      </p:pic>
      <p:sp>
        <p:nvSpPr>
          <p:cNvPr id="12" name="Isosceles Triangle 11"/>
          <p:cNvSpPr/>
          <p:nvPr/>
        </p:nvSpPr>
        <p:spPr>
          <a:xfrm>
            <a:off x="3455876" y="3969060"/>
            <a:ext cx="2232248" cy="1548172"/>
          </a:xfrm>
          <a:prstGeom prst="triangle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/>
          <p:cNvSpPr/>
          <p:nvPr/>
        </p:nvSpPr>
        <p:spPr>
          <a:xfrm flipV="1">
            <a:off x="3455876" y="2384884"/>
            <a:ext cx="2232248" cy="1548172"/>
          </a:xfrm>
          <a:prstGeom prst="triangle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uk-UA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хвилини</a:t>
            </a:r>
            <a:endParaRPr lang="en-GB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entagon 7"/>
          <p:cNvSpPr/>
          <p:nvPr/>
        </p:nvSpPr>
        <p:spPr>
          <a:xfrm rot="16200000">
            <a:off x="3779912" y="4707142"/>
            <a:ext cx="1584176" cy="108012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lowchart: Collate 3"/>
          <p:cNvSpPr/>
          <p:nvPr/>
        </p:nvSpPr>
        <p:spPr>
          <a:xfrm>
            <a:off x="3401870" y="2348880"/>
            <a:ext cx="2340260" cy="3204356"/>
          </a:xfrm>
          <a:prstGeom prst="flowChartCollate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79530" y="2564904"/>
            <a:ext cx="1184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 smtClean="0"/>
              <a:t>3 minutes</a:t>
            </a:r>
            <a:endParaRPr lang="en-GB" dirty="0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3937000" y="4725144"/>
            <a:ext cx="12700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4800" dirty="0"/>
              <a:t>End</a:t>
            </a:r>
          </a:p>
        </p:txBody>
      </p:sp>
      <p:pic>
        <p:nvPicPr>
          <p:cNvPr id="10" name="Picture 17" descr="7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3597129"/>
            <a:ext cx="2138369" cy="3260872"/>
          </a:xfrm>
          <a:prstGeom prst="rect">
            <a:avLst/>
          </a:prstGeom>
          <a:noFill/>
        </p:spPr>
      </p:pic>
      <p:pic>
        <p:nvPicPr>
          <p:cNvPr id="15" name="Picture 12" descr="1801dd79927d411fe8c6ff7f5e8e6b3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69821" y="0"/>
            <a:ext cx="2174179" cy="2500306"/>
          </a:xfrm>
          <a:prstGeom prst="rect">
            <a:avLst/>
          </a:prstGeom>
          <a:noFill/>
        </p:spPr>
      </p:pic>
      <p:pic>
        <p:nvPicPr>
          <p:cNvPr id="16" name="Picture 14" descr="f2532ae8c35cd1519f4334def86d4596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2" y="4774114"/>
            <a:ext cx="2143140" cy="238394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18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8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0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 animBg="1"/>
      <p:bldP spid="1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http://tatyana-chulan.ucoz.ru/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72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214554"/>
            <a:ext cx="8229600" cy="1143000"/>
          </a:xfrm>
        </p:spPr>
        <p:txBody>
          <a:bodyPr>
            <a:noAutofit/>
          </a:bodyPr>
          <a:lstStyle/>
          <a:p>
            <a:r>
              <a:rPr lang="uk-UA" sz="8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Прикладний конкурс</a:t>
            </a:r>
            <a:endParaRPr lang="ru-RU" sz="8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6" descr="e5413e915f3dddb80ec369a286f956e7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589728"/>
            <a:ext cx="2571768" cy="2411033"/>
          </a:xfrm>
          <a:prstGeom prst="rect">
            <a:avLst/>
          </a:prstGeom>
          <a:noFill/>
        </p:spPr>
      </p:pic>
      <p:pic>
        <p:nvPicPr>
          <p:cNvPr id="7" name="Picture 9" descr="J020540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642918"/>
            <a:ext cx="1223963" cy="909637"/>
          </a:xfrm>
          <a:prstGeom prst="rect">
            <a:avLst/>
          </a:prstGeom>
          <a:noFill/>
        </p:spPr>
      </p:pic>
      <p:pic>
        <p:nvPicPr>
          <p:cNvPr id="8" name="Picture 15" descr="0d7bfbb42edcbbc148491e5164e3ef67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15206" y="3929066"/>
            <a:ext cx="1519414" cy="142876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tatyana-chulan.ucoz.ru/0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87299" cy="707233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pPr algn="ctr">
              <a:buNone/>
            </a:pPr>
            <a:r>
              <a:rPr lang="uk-UA" sz="3600" b="1" i="1" dirty="0" smtClean="0">
                <a:latin typeface="Arial" pitchFamily="34" charset="0"/>
                <a:cs typeface="Arial" pitchFamily="34" charset="0"/>
              </a:rPr>
              <a:t>Завдання 1</a:t>
            </a:r>
            <a:endParaRPr lang="ru-RU" sz="3600" b="1" i="1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uk-UA" sz="3600" i="1" dirty="0" smtClean="0">
                <a:latin typeface="Arial" pitchFamily="34" charset="0"/>
                <a:cs typeface="Arial" pitchFamily="34" charset="0"/>
              </a:rPr>
              <a:t>		Розрахуйте </a:t>
            </a:r>
            <a:r>
              <a:rPr lang="uk-UA" sz="3600" i="1" dirty="0">
                <a:latin typeface="Arial" pitchFamily="34" charset="0"/>
                <a:cs typeface="Arial" pitchFamily="34" charset="0"/>
              </a:rPr>
              <a:t>кількість сухої речовини для приготування 10 </a:t>
            </a:r>
            <a:r>
              <a:rPr lang="uk-UA" sz="3600" i="1" dirty="0" smtClean="0">
                <a:latin typeface="Arial" pitchFamily="34" charset="0"/>
                <a:cs typeface="Arial" pitchFamily="34" charset="0"/>
              </a:rPr>
              <a:t>кг </a:t>
            </a:r>
            <a:r>
              <a:rPr lang="uk-UA" sz="3600" i="1" dirty="0">
                <a:latin typeface="Arial" pitchFamily="34" charset="0"/>
                <a:cs typeface="Arial" pitchFamily="34" charset="0"/>
              </a:rPr>
              <a:t>25%  розчину магнію сульфату.      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uk-UA" i="1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 algn="just">
              <a:buNone/>
            </a:pPr>
            <a:r>
              <a:rPr lang="uk-UA" i="1" dirty="0">
                <a:latin typeface="Arial" pitchFamily="34" charset="0"/>
                <a:cs typeface="Arial" pitchFamily="34" charset="0"/>
              </a:rPr>
              <a:t>	</a:t>
            </a:r>
            <a:r>
              <a:rPr lang="uk-UA" i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uk-UA" sz="2800" i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Відповідь</a:t>
            </a:r>
            <a:r>
              <a:rPr lang="uk-UA" sz="2800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 для приготування 10 </a:t>
            </a:r>
            <a:r>
              <a:rPr lang="uk-UA" sz="2800" i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кг  25% </a:t>
            </a:r>
            <a:r>
              <a:rPr lang="uk-UA" sz="2800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розчину магнію сульфату потрібно відважити  </a:t>
            </a:r>
            <a:r>
              <a:rPr lang="uk-UA" sz="2800" i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2,5 </a:t>
            </a:r>
            <a:r>
              <a:rPr lang="uk-UA" sz="2800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кг магнію сульфату.</a:t>
            </a:r>
            <a:endParaRPr lang="ru-RU" sz="2800" i="1" dirty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4" name="Picture 26" descr="e5413e915f3dddb80ec369a286f956e7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4214818"/>
            <a:ext cx="2571768" cy="241103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s016.radikal.ru/i335/1108/78/7cad2e20c2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85728"/>
            <a:ext cx="8229600" cy="578647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uk-UA" sz="3000" b="1" i="1" dirty="0">
                <a:latin typeface="Arial" pitchFamily="34" charset="0"/>
                <a:cs typeface="Arial" pitchFamily="34" charset="0"/>
              </a:rPr>
              <a:t>Завдання </a:t>
            </a:r>
            <a:r>
              <a:rPr lang="uk-UA" sz="3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3000" b="1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uk-UA" sz="30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uk-UA" sz="3000" i="1" dirty="0" smtClean="0">
                <a:latin typeface="Arial" pitchFamily="34" charset="0"/>
                <a:cs typeface="Arial" pitchFamily="34" charset="0"/>
              </a:rPr>
              <a:t>Розрахуйте </a:t>
            </a:r>
            <a:r>
              <a:rPr lang="uk-UA" sz="3000" i="1" dirty="0">
                <a:latin typeface="Arial" pitchFamily="34" charset="0"/>
                <a:cs typeface="Arial" pitchFamily="34" charset="0"/>
              </a:rPr>
              <a:t>кількість прийомів розчину хворим і кількість днів лікування, якщо лікар виписав такий рецепт:</a:t>
            </a:r>
            <a:endParaRPr lang="ru-RU" sz="3000" i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uk-UA" sz="3000" i="1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uk-UA" sz="3000" i="1" dirty="0">
                <a:latin typeface="Arial" pitchFamily="34" charset="0"/>
                <a:cs typeface="Arial" pitchFamily="34" charset="0"/>
              </a:rPr>
              <a:t>Візьми: Розчину калію броміду 3% </a:t>
            </a:r>
            <a:r>
              <a:rPr lang="uk-UA" sz="3000" i="1" dirty="0" smtClean="0">
                <a:latin typeface="Arial" pitchFamily="34" charset="0"/>
                <a:cs typeface="Arial" pitchFamily="34" charset="0"/>
              </a:rPr>
              <a:t>360 </a:t>
            </a:r>
            <a:r>
              <a:rPr lang="uk-UA" sz="3000" i="1" dirty="0" err="1">
                <a:latin typeface="Arial" pitchFamily="34" charset="0"/>
                <a:cs typeface="Arial" pitchFamily="34" charset="0"/>
              </a:rPr>
              <a:t>мл</a:t>
            </a:r>
            <a:r>
              <a:rPr lang="uk-UA" sz="3000" i="1" dirty="0">
                <a:latin typeface="Arial" pitchFamily="34" charset="0"/>
                <a:cs typeface="Arial" pitchFamily="34" charset="0"/>
              </a:rPr>
              <a:t> </a:t>
            </a:r>
            <a:endParaRPr lang="ru-RU" sz="3000" i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uk-UA" sz="3000" i="1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uk-UA" sz="3000" i="1" dirty="0">
                <a:latin typeface="Arial" pitchFamily="34" charset="0"/>
                <a:cs typeface="Arial" pitchFamily="34" charset="0"/>
              </a:rPr>
              <a:t>Дай. Познач. По 1 столовій ложці 2 </a:t>
            </a:r>
            <a:r>
              <a:rPr lang="uk-UA" sz="3000" i="1" dirty="0" smtClean="0">
                <a:latin typeface="Arial" pitchFamily="34" charset="0"/>
                <a:cs typeface="Arial" pitchFamily="34" charset="0"/>
              </a:rPr>
              <a:t> 		рази </a:t>
            </a:r>
            <a:r>
              <a:rPr lang="uk-UA" sz="3000" i="1" dirty="0">
                <a:latin typeface="Arial" pitchFamily="34" charset="0"/>
                <a:cs typeface="Arial" pitchFamily="34" charset="0"/>
              </a:rPr>
              <a:t>в </a:t>
            </a:r>
            <a:r>
              <a:rPr lang="uk-UA" sz="3000" i="1" dirty="0" smtClean="0">
                <a:latin typeface="Arial" pitchFamily="34" charset="0"/>
                <a:cs typeface="Arial" pitchFamily="34" charset="0"/>
              </a:rPr>
              <a:t>день.</a:t>
            </a:r>
            <a:endParaRPr lang="ru-RU" sz="3000" i="1" dirty="0">
              <a:latin typeface="Arial" pitchFamily="34" charset="0"/>
              <a:cs typeface="Arial" pitchFamily="34" charset="0"/>
            </a:endParaRPr>
          </a:p>
          <a:p>
            <a:pPr algn="r">
              <a:buNone/>
            </a:pPr>
            <a:r>
              <a:rPr lang="uk-UA" i="1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algn="r">
              <a:buNone/>
            </a:pPr>
            <a:r>
              <a:rPr lang="uk-UA" i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Примітка(1 столова ложка – 18мл)</a:t>
            </a:r>
          </a:p>
          <a:p>
            <a:pPr>
              <a:buNone/>
            </a:pPr>
            <a:endParaRPr lang="uk-UA" i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uk-UA" i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Відповідь</a:t>
            </a:r>
            <a:r>
              <a:rPr lang="uk-UA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 кількість прийомів – 20</a:t>
            </a:r>
            <a:r>
              <a:rPr lang="uk-UA" i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>
              <a:buNone/>
            </a:pPr>
            <a:r>
              <a:rPr lang="uk-UA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i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</a:t>
            </a:r>
            <a:r>
              <a:rPr lang="uk-UA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кількість днів лікування – 10.</a:t>
            </a:r>
            <a:endParaRPr lang="ru-RU" i="1" dirty="0"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i="1" dirty="0"/>
          </a:p>
        </p:txBody>
      </p:sp>
      <p:pic>
        <p:nvPicPr>
          <p:cNvPr id="4" name="Picture 26" descr="e5413e915f3dddb80ec369a286f956e7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214818"/>
            <a:ext cx="2571768" cy="241103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edsovet.su/_ld/298/80204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28596" y="285728"/>
            <a:ext cx="6643734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Завдання 3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</a:t>
            </a:r>
            <a:r>
              <a:rPr kumimoji="0" lang="ru-RU" sz="360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флаконі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пеніциліну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знаходиться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1000000 ОД сухого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лікарського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засобу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Скільки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потрібно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взяти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розчинника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щоб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0,5 мл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розчину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було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100000 ОД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сухої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речовини</a:t>
            </a:r>
            <a:r>
              <a:rPr kumimoji="0" lang="ru-RU" sz="36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36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Відповідь</a:t>
            </a: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 </a:t>
            </a: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щоб</a:t>
            </a: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0,5 мл </a:t>
            </a: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розчину</a:t>
            </a: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було</a:t>
            </a: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100000 ОД </a:t>
            </a: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сухої</a:t>
            </a: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речовини</a:t>
            </a: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необхідно</a:t>
            </a: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взяти</a:t>
            </a: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5 мл </a:t>
            </a:r>
            <a:r>
              <a:rPr kumimoji="0" lang="ru-RU" sz="2800" i="1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розчинника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6" descr="e5413e915f3dddb80ec369a286f956e7">
            <a:hlinkClick r:id="rId3"/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85720" y="4786322"/>
            <a:ext cx="1885963" cy="176809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tatyana-chulan.ucoz.ru/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7299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52"/>
            <a:ext cx="8229600" cy="5626121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uk-UA" b="1" i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uk-UA" sz="3600" b="1" i="1" dirty="0" smtClean="0">
                <a:latin typeface="Arial" pitchFamily="34" charset="0"/>
                <a:cs typeface="Arial" pitchFamily="34" charset="0"/>
              </a:rPr>
              <a:t>Завдання 4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ru-RU" sz="3600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ru-RU" sz="3600" i="1" dirty="0" err="1" smtClean="0">
                <a:latin typeface="Arial" pitchFamily="34" charset="0"/>
                <a:cs typeface="Arial" pitchFamily="34" charset="0"/>
              </a:rPr>
              <a:t>Скільки</a:t>
            </a:r>
            <a:r>
              <a:rPr lang="ru-RU" sz="3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i="1" dirty="0" err="1">
                <a:latin typeface="Arial" pitchFamily="34" charset="0"/>
                <a:cs typeface="Arial" pitchFamily="34" charset="0"/>
              </a:rPr>
              <a:t>потрібно</a:t>
            </a:r>
            <a:r>
              <a:rPr lang="ru-RU" sz="36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i="1" dirty="0" err="1">
                <a:latin typeface="Arial" pitchFamily="34" charset="0"/>
                <a:cs typeface="Arial" pitchFamily="34" charset="0"/>
              </a:rPr>
              <a:t>взяти</a:t>
            </a:r>
            <a:r>
              <a:rPr lang="ru-RU" sz="36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i="1" dirty="0" err="1">
                <a:latin typeface="Arial" pitchFamily="34" charset="0"/>
                <a:cs typeface="Arial" pitchFamily="34" charset="0"/>
              </a:rPr>
              <a:t>дезактину</a:t>
            </a:r>
            <a:r>
              <a:rPr lang="ru-RU" sz="3600" i="1" dirty="0">
                <a:latin typeface="Arial" pitchFamily="34" charset="0"/>
                <a:cs typeface="Arial" pitchFamily="34" charset="0"/>
              </a:rPr>
              <a:t> (сухого) у </a:t>
            </a:r>
            <a:r>
              <a:rPr lang="ru-RU" sz="3600" i="1" dirty="0" err="1" smtClean="0">
                <a:latin typeface="Arial" pitchFamily="34" charset="0"/>
                <a:cs typeface="Arial" pitchFamily="34" charset="0"/>
              </a:rPr>
              <a:t>грамах</a:t>
            </a:r>
            <a:r>
              <a:rPr lang="ru-RU" sz="3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i="1" dirty="0" err="1">
                <a:latin typeface="Arial" pitchFamily="34" charset="0"/>
                <a:cs typeface="Arial" pitchFamily="34" charset="0"/>
              </a:rPr>
              <a:t>і</a:t>
            </a:r>
            <a:r>
              <a:rPr lang="ru-RU" sz="3600" i="1" dirty="0">
                <a:latin typeface="Arial" pitchFamily="34" charset="0"/>
                <a:cs typeface="Arial" pitchFamily="34" charset="0"/>
              </a:rPr>
              <a:t> води для </a:t>
            </a:r>
            <a:r>
              <a:rPr lang="ru-RU" sz="3600" i="1" dirty="0" err="1">
                <a:latin typeface="Arial" pitchFamily="34" charset="0"/>
                <a:cs typeface="Arial" pitchFamily="34" charset="0"/>
              </a:rPr>
              <a:t>приготування</a:t>
            </a:r>
            <a:r>
              <a:rPr lang="ru-RU" sz="3600" i="1" dirty="0">
                <a:latin typeface="Arial" pitchFamily="34" charset="0"/>
                <a:cs typeface="Arial" pitchFamily="34" charset="0"/>
              </a:rPr>
              <a:t> 3-х </a:t>
            </a:r>
            <a:r>
              <a:rPr lang="ru-RU" sz="3600" i="1" dirty="0" err="1">
                <a:latin typeface="Arial" pitchFamily="34" charset="0"/>
                <a:cs typeface="Arial" pitchFamily="34" charset="0"/>
              </a:rPr>
              <a:t>літрів</a:t>
            </a:r>
            <a:r>
              <a:rPr lang="ru-RU" sz="3600" i="1" dirty="0">
                <a:latin typeface="Arial" pitchFamily="34" charset="0"/>
                <a:cs typeface="Arial" pitchFamily="34" charset="0"/>
              </a:rPr>
              <a:t> 0,5 % </a:t>
            </a:r>
            <a:r>
              <a:rPr lang="ru-RU" sz="3600" i="1" dirty="0" err="1">
                <a:latin typeface="Arial" pitchFamily="34" charset="0"/>
                <a:cs typeface="Arial" pitchFamily="34" charset="0"/>
              </a:rPr>
              <a:t>розчину</a:t>
            </a:r>
            <a:r>
              <a:rPr lang="ru-RU" sz="3600" i="1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>
              <a:buNone/>
            </a:pPr>
            <a:r>
              <a:rPr lang="ru-RU" i="1" dirty="0">
                <a:latin typeface="Arial" pitchFamily="34" charset="0"/>
                <a:cs typeface="Arial" pitchFamily="34" charset="0"/>
              </a:rPr>
              <a:t>	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ru-RU" i="1" dirty="0" err="1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Відповідь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для </a:t>
            </a:r>
            <a:r>
              <a:rPr lang="ru-RU" i="1" dirty="0" err="1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приготування</a:t>
            </a: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3літрів 0,5 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% </a:t>
            </a:r>
            <a:r>
              <a:rPr lang="ru-RU" i="1" dirty="0" err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розчину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i="1" dirty="0" err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необхідно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i="1" dirty="0" err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взяти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15г </a:t>
            </a:r>
            <a:r>
              <a:rPr lang="ru-RU" i="1" dirty="0" err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дезактину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i="1" dirty="0" err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i="1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2985 мл </a:t>
            </a:r>
            <a:r>
              <a:rPr lang="ru-RU" i="1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води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Picture 26" descr="e5413e915f3dddb80ec369a286f956e7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214818"/>
            <a:ext cx="2571768" cy="241103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kurspresent.ru/uploads/fon-present/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571612"/>
            <a:ext cx="8229600" cy="1143000"/>
          </a:xfrm>
        </p:spPr>
        <p:txBody>
          <a:bodyPr>
            <a:noAutofit/>
          </a:bodyPr>
          <a:lstStyle/>
          <a:p>
            <a:r>
              <a:rPr lang="uk-UA" sz="8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Пісенний конкурс</a:t>
            </a:r>
            <a:endParaRPr lang="ru-RU" sz="8800" b="1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43504" y="4572008"/>
            <a:ext cx="3543296" cy="15541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Picture 17" descr="7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357166"/>
            <a:ext cx="1209675" cy="1844675"/>
          </a:xfrm>
          <a:prstGeom prst="rect">
            <a:avLst/>
          </a:prstGeom>
          <a:noFill/>
        </p:spPr>
      </p:pic>
      <p:pic>
        <p:nvPicPr>
          <p:cNvPr id="7" name="Picture 15" descr="7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928670"/>
            <a:ext cx="886317" cy="12128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МЕДКОЛЕДЖ\обласні методобєднання з математики\2016\фото фігур\DSC_000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0896" r="67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салют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0"/>
            <a:ext cx="5643602" cy="564360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mpot.org.ua/uploads/posts/2014-05/1400190580_prezentac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96518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1857364"/>
            <a:ext cx="6286544" cy="2755909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uk-UA" sz="5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Дякуємо за увагу!</a:t>
            </a:r>
            <a:br>
              <a:rPr lang="uk-UA" sz="5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k-UA" sz="5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uk-UA" sz="5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uk-UA" sz="5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До нових зустрічей!</a:t>
            </a:r>
            <a:endParaRPr lang="ru-RU" sz="5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594</TotalTime>
  <Words>448</Words>
  <Application>Microsoft Office PowerPoint</Application>
  <PresentationFormat>Экран (4:3)</PresentationFormat>
  <Paragraphs>122</Paragraphs>
  <Slides>69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69</vt:i4>
      </vt:variant>
    </vt:vector>
  </HeadingPairs>
  <TitlesOfParts>
    <vt:vector size="77" baseType="lpstr">
      <vt:lpstr>Arial</vt:lpstr>
      <vt:lpstr>Calibri</vt:lpstr>
      <vt:lpstr>Constantia</vt:lpstr>
      <vt:lpstr>Times New Roman</vt:lpstr>
      <vt:lpstr>Wingdings 2</vt:lpstr>
      <vt:lpstr>Тема Office</vt:lpstr>
      <vt:lpstr>Поток</vt:lpstr>
      <vt:lpstr>1_Поток</vt:lpstr>
      <vt:lpstr>Математичний калейдоскоп</vt:lpstr>
      <vt:lpstr>Розумова розминка</vt:lpstr>
      <vt:lpstr>Презентация PowerPoint</vt:lpstr>
      <vt:lpstr>  1. Яку фігуру, пов’язану з одним із семи чудес світу вивчають у математиці?  </vt:lpstr>
      <vt:lpstr> 2. Слово «геометрія» означає..   </vt:lpstr>
      <vt:lpstr>3. У якій  країні жив Евклід ?    </vt:lpstr>
      <vt:lpstr>  4. Буває і великий, і малий. Ним карають у дитинстві. Іноді буває прямий, досить часто тупий, але переважно гострий.   </vt:lpstr>
      <vt:lpstr>  5. Хто з великих математиків брав участь у кулачному бою на 58 олімпіаді,яка проходила в 548 р до н.е?  </vt:lpstr>
      <vt:lpstr>6. Хто є автором твору «Начала»?   </vt:lpstr>
      <vt:lpstr>  7. Хто з математиків склав таблицю простих чисел? </vt:lpstr>
      <vt:lpstr>  8. Назвіть прізвище ученого,якого вважають батьком сучасної алгебри. </vt:lpstr>
      <vt:lpstr>  9. Яка основна професія Льюїса Керрола, автора повісті-казки «Аліса в країні чудес»?  </vt:lpstr>
      <vt:lpstr>  10. Яка національність Піфагора?  </vt:lpstr>
      <vt:lpstr>Питання  для команди  “Магія”  </vt:lpstr>
      <vt:lpstr>  1. Кому належать слова: «Математика – гімнастика розуму»?    </vt:lpstr>
      <vt:lpstr>  2. Назвіть слово, що в перекладі з грецького означає «струна».    </vt:lpstr>
      <vt:lpstr>  3. Що таке арифметика?  </vt:lpstr>
      <vt:lpstr>  4. Який математик не любив знаходити корені квадратного рівняння, використовуючи дискримінант?    </vt:lpstr>
      <vt:lpstr> 5. У якому давньогрецькому місті народився Евклід?   </vt:lpstr>
      <vt:lpstr>  6. Коли ми дивимось на цифру 2, а кажемо 10?   </vt:lpstr>
      <vt:lpstr>  7. Що спільного між теоремою і театром    </vt:lpstr>
      <vt:lpstr>  8. Назва праці Якоба Бернуллі, що з'явилася як доповнення до підручника геометрії його батька. У перекладі українською означає «додаток».   </vt:lpstr>
      <vt:lpstr>  9. Назва якого геометричного тіла походить від грецького слова, що в перекладі означає соснова шишка?   </vt:lpstr>
      <vt:lpstr>  10. Він вчився в сільській школі  дуже погано, і невідомо як би склалася його доля. Коли б не випадок який з ним відбувся в школі. Хтось з однолітків під час конфлікту побив хлопця. Він дуже страждав від того, що не може помститися, оскільки кривдник був набагато сильніший. Тоді  хлопець вирішив перевершити суперника в навчанні. Незабаром, вчителі і директор визнали його кращим учнем. </vt:lpstr>
      <vt:lpstr>Математичний художник</vt:lpstr>
      <vt:lpstr>Час 3 хвилини</vt:lpstr>
      <vt:lpstr>ВІКТОРИНА</vt:lpstr>
      <vt:lpstr>Пантоміма </vt:lpstr>
      <vt:lpstr> Слова для команди “Невгамовні”</vt:lpstr>
      <vt:lpstr>1. Ромб </vt:lpstr>
      <vt:lpstr>2. Число </vt:lpstr>
      <vt:lpstr>3. Знаменник </vt:lpstr>
      <vt:lpstr>4. Паралельні прямі </vt:lpstr>
      <vt:lpstr>5. Конус </vt:lpstr>
      <vt:lpstr>6. Циркуль </vt:lpstr>
      <vt:lpstr>7. Медіана </vt:lpstr>
      <vt:lpstr>8. Абсциса </vt:lpstr>
      <vt:lpstr>9. Задача  </vt:lpstr>
      <vt:lpstr>10. Алгебра </vt:lpstr>
      <vt:lpstr> Слова для команди “Магія”</vt:lpstr>
      <vt:lpstr>1.Багатокутник </vt:lpstr>
      <vt:lpstr>2. Вектор </vt:lpstr>
      <vt:lpstr>3. Чисельник </vt:lpstr>
      <vt:lpstr>4. Перпендикулярні прямі </vt:lpstr>
      <vt:lpstr>5. Транспортир </vt:lpstr>
      <vt:lpstr>6. Висота </vt:lpstr>
      <vt:lpstr>7. Куля </vt:lpstr>
      <vt:lpstr>8. Ордината </vt:lpstr>
      <vt:lpstr>9. Рівняння </vt:lpstr>
      <vt:lpstr>10. Геометрія</vt:lpstr>
      <vt:lpstr>Математичні ребуси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Музичний конкурс</vt:lpstr>
      <vt:lpstr>3 хвилини</vt:lpstr>
      <vt:lpstr>Прикладний конкурс</vt:lpstr>
      <vt:lpstr>Презентация PowerPoint</vt:lpstr>
      <vt:lpstr>Презентация PowerPoint</vt:lpstr>
      <vt:lpstr>Презентация PowerPoint</vt:lpstr>
      <vt:lpstr>Презентация PowerPoint</vt:lpstr>
      <vt:lpstr>Пісенний конкурс</vt:lpstr>
      <vt:lpstr>Презентация PowerPoint</vt:lpstr>
      <vt:lpstr>Дякуємо за увагу!  До нових зустрічей!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61</cp:revision>
  <dcterms:created xsi:type="dcterms:W3CDTF">2016-03-05T20:41:16Z</dcterms:created>
  <dcterms:modified xsi:type="dcterms:W3CDTF">2023-11-06T21:34:06Z</dcterms:modified>
</cp:coreProperties>
</file>