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71" r:id="rId3"/>
    <p:sldId id="279" r:id="rId4"/>
    <p:sldId id="277" r:id="rId5"/>
    <p:sldId id="278" r:id="rId6"/>
    <p:sldId id="257" r:id="rId7"/>
    <p:sldId id="283" r:id="rId8"/>
    <p:sldId id="270" r:id="rId9"/>
    <p:sldId id="269" r:id="rId10"/>
    <p:sldId id="287" r:id="rId11"/>
    <p:sldId id="264" r:id="rId12"/>
    <p:sldId id="263" r:id="rId13"/>
    <p:sldId id="258" r:id="rId14"/>
    <p:sldId id="259" r:id="rId15"/>
    <p:sldId id="261" r:id="rId16"/>
    <p:sldId id="262" r:id="rId17"/>
    <p:sldId id="265" r:id="rId18"/>
    <p:sldId id="285" r:id="rId19"/>
    <p:sldId id="266" r:id="rId20"/>
    <p:sldId id="268" r:id="rId21"/>
    <p:sldId id="267" r:id="rId22"/>
    <p:sldId id="273" r:id="rId23"/>
    <p:sldId id="274" r:id="rId24"/>
    <p:sldId id="284" r:id="rId25"/>
    <p:sldId id="280" r:id="rId26"/>
    <p:sldId id="281" r:id="rId27"/>
    <p:sldId id="286" r:id="rId28"/>
    <p:sldId id="282" r:id="rId29"/>
  </p:sldIdLst>
  <p:sldSz cx="10655300" cy="752475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D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91" autoAdjust="0"/>
  </p:normalViewPr>
  <p:slideViewPr>
    <p:cSldViewPr snapToGrid="0">
      <p:cViewPr varScale="1">
        <p:scale>
          <a:sx n="63" d="100"/>
          <a:sy n="63" d="100"/>
        </p:scale>
        <p:origin x="4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67BA61-17A2-4008-A415-70414CE6F311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33700" y="857250"/>
            <a:ext cx="32766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D7F98-EA39-401B-80F5-438FC5CCE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776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   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D7F98-EA39-401B-80F5-438FC5CCE1D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2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D7F98-EA39-401B-80F5-438FC5CCE1D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74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D7F98-EA39-401B-80F5-438FC5CCE1D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121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D7F98-EA39-401B-80F5-438FC5CCE1D9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254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913" y="1231482"/>
            <a:ext cx="7991475" cy="2619728"/>
          </a:xfrm>
        </p:spPr>
        <p:txBody>
          <a:bodyPr anchor="b"/>
          <a:lstStyle>
            <a:lvl1pPr algn="ctr"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913" y="3952236"/>
            <a:ext cx="7991475" cy="1816739"/>
          </a:xfrm>
        </p:spPr>
        <p:txBody>
          <a:bodyPr/>
          <a:lstStyle>
            <a:lvl1pPr marL="0" indent="0" algn="ctr">
              <a:buNone/>
              <a:defRPr sz="2633"/>
            </a:lvl1pPr>
            <a:lvl2pPr marL="501640" indent="0" algn="ctr">
              <a:buNone/>
              <a:defRPr sz="2194"/>
            </a:lvl2pPr>
            <a:lvl3pPr marL="1003280" indent="0" algn="ctr">
              <a:buNone/>
              <a:defRPr sz="1975"/>
            </a:lvl3pPr>
            <a:lvl4pPr marL="1504920" indent="0" algn="ctr">
              <a:buNone/>
              <a:defRPr sz="1756"/>
            </a:lvl4pPr>
            <a:lvl5pPr marL="2006559" indent="0" algn="ctr">
              <a:buNone/>
              <a:defRPr sz="1756"/>
            </a:lvl5pPr>
            <a:lvl6pPr marL="2508199" indent="0" algn="ctr">
              <a:buNone/>
              <a:defRPr sz="1756"/>
            </a:lvl6pPr>
            <a:lvl7pPr marL="3009839" indent="0" algn="ctr">
              <a:buNone/>
              <a:defRPr sz="1756"/>
            </a:lvl7pPr>
            <a:lvl8pPr marL="3511479" indent="0" algn="ctr">
              <a:buNone/>
              <a:defRPr sz="1756"/>
            </a:lvl8pPr>
            <a:lvl9pPr marL="4013119" indent="0" algn="ctr">
              <a:buNone/>
              <a:defRPr sz="1756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38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360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002" y="1875963"/>
            <a:ext cx="9190196" cy="3130086"/>
          </a:xfrm>
        </p:spPr>
        <p:txBody>
          <a:bodyPr anchor="b"/>
          <a:lstStyle>
            <a:lvl1pPr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7002" y="5035661"/>
            <a:ext cx="9190196" cy="1646039"/>
          </a:xfrm>
        </p:spPr>
        <p:txBody>
          <a:bodyPr/>
          <a:lstStyle>
            <a:lvl1pPr marL="0" indent="0">
              <a:buNone/>
              <a:defRPr sz="2633">
                <a:solidFill>
                  <a:schemeClr val="tx1">
                    <a:tint val="75000"/>
                  </a:schemeClr>
                </a:solidFill>
              </a:defRPr>
            </a:lvl1pPr>
            <a:lvl2pPr marL="501640" indent="0">
              <a:buNone/>
              <a:defRPr sz="2194">
                <a:solidFill>
                  <a:schemeClr val="tx1">
                    <a:tint val="75000"/>
                  </a:schemeClr>
                </a:solidFill>
              </a:defRPr>
            </a:lvl2pPr>
            <a:lvl3pPr marL="1003280" indent="0">
              <a:buNone/>
              <a:defRPr sz="1975">
                <a:solidFill>
                  <a:schemeClr val="tx1">
                    <a:tint val="75000"/>
                  </a:schemeClr>
                </a:solidFill>
              </a:defRPr>
            </a:lvl3pPr>
            <a:lvl4pPr marL="1504920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4pPr>
            <a:lvl5pPr marL="200655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5pPr>
            <a:lvl6pPr marL="250819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6pPr>
            <a:lvl7pPr marL="300983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7pPr>
            <a:lvl8pPr marL="351147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8pPr>
            <a:lvl9pPr marL="401311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890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32552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94245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754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40" y="400624"/>
            <a:ext cx="9190196" cy="14544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3940" y="1844609"/>
            <a:ext cx="4507691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3940" y="2748624"/>
            <a:ext cx="4507691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94246" y="1844609"/>
            <a:ext cx="4529890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394246" y="2748624"/>
            <a:ext cx="4529890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070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178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2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1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29890" y="1083425"/>
            <a:ext cx="5394246" cy="5347450"/>
          </a:xfrm>
        </p:spPr>
        <p:txBody>
          <a:bodyPr/>
          <a:lstStyle>
            <a:lvl1pPr>
              <a:defRPr sz="3511"/>
            </a:lvl1pPr>
            <a:lvl2pPr>
              <a:defRPr sz="3072"/>
            </a:lvl2pPr>
            <a:lvl3pPr>
              <a:defRPr sz="2633"/>
            </a:lvl3pPr>
            <a:lvl4pPr>
              <a:defRPr sz="2194"/>
            </a:lvl4pPr>
            <a:lvl5pPr>
              <a:defRPr sz="2194"/>
            </a:lvl5pPr>
            <a:lvl6pPr>
              <a:defRPr sz="2194"/>
            </a:lvl6pPr>
            <a:lvl7pPr>
              <a:defRPr sz="2194"/>
            </a:lvl7pPr>
            <a:lvl8pPr>
              <a:defRPr sz="2194"/>
            </a:lvl8pPr>
            <a:lvl9pPr>
              <a:defRPr sz="219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1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27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1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29890" y="1083425"/>
            <a:ext cx="5394246" cy="5347450"/>
          </a:xfrm>
        </p:spPr>
        <p:txBody>
          <a:bodyPr/>
          <a:lstStyle>
            <a:lvl1pPr marL="0" indent="0">
              <a:buNone/>
              <a:defRPr sz="3511"/>
            </a:lvl1pPr>
            <a:lvl2pPr marL="501640" indent="0">
              <a:buNone/>
              <a:defRPr sz="3072"/>
            </a:lvl2pPr>
            <a:lvl3pPr marL="1003280" indent="0">
              <a:buNone/>
              <a:defRPr sz="2633"/>
            </a:lvl3pPr>
            <a:lvl4pPr marL="1504920" indent="0">
              <a:buNone/>
              <a:defRPr sz="2194"/>
            </a:lvl4pPr>
            <a:lvl5pPr marL="2006559" indent="0">
              <a:buNone/>
              <a:defRPr sz="2194"/>
            </a:lvl5pPr>
            <a:lvl6pPr marL="2508199" indent="0">
              <a:buNone/>
              <a:defRPr sz="2194"/>
            </a:lvl6pPr>
            <a:lvl7pPr marL="3009839" indent="0">
              <a:buNone/>
              <a:defRPr sz="2194"/>
            </a:lvl7pPr>
            <a:lvl8pPr marL="3511479" indent="0">
              <a:buNone/>
              <a:defRPr sz="2194"/>
            </a:lvl8pPr>
            <a:lvl9pPr marL="4013119" indent="0">
              <a:buNone/>
              <a:defRPr sz="2194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1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161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752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625199" y="400623"/>
            <a:ext cx="2297549" cy="63768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2552" y="400623"/>
            <a:ext cx="6759456" cy="63768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062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552" y="400624"/>
            <a:ext cx="9190196" cy="1454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2552" y="2003116"/>
            <a:ext cx="9190196" cy="4774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2552" y="6974329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A0001-3F23-4778-A1BB-10C517213F14}" type="datetimeFigureOut">
              <a:rPr lang="ru-RU" smtClean="0"/>
              <a:t>ср 18.11.20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29568" y="6974329"/>
            <a:ext cx="3596164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525305" y="6974329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99EC2-0782-4314-931C-9EDF6835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5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003280" rtl="0" eaLnBrk="1" latinLnBrk="0" hangingPunct="1">
        <a:lnSpc>
          <a:spcPct val="90000"/>
        </a:lnSpc>
        <a:spcBef>
          <a:spcPct val="0"/>
        </a:spcBef>
        <a:buNone/>
        <a:defRPr sz="48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0820" indent="-250820" algn="l" defTabSz="1003280" rtl="0" eaLnBrk="1" latinLnBrk="0" hangingPunct="1">
        <a:lnSpc>
          <a:spcPct val="90000"/>
        </a:lnSpc>
        <a:spcBef>
          <a:spcPts val="1097"/>
        </a:spcBef>
        <a:buFont typeface="Arial" panose="020B0604020202020204" pitchFamily="34" charset="0"/>
        <a:buChar char="•"/>
        <a:defRPr sz="3072" kern="1200">
          <a:solidFill>
            <a:schemeClr val="tx1"/>
          </a:solidFill>
          <a:latin typeface="+mn-lt"/>
          <a:ea typeface="+mn-ea"/>
          <a:cs typeface="+mn-cs"/>
        </a:defRPr>
      </a:lvl1pPr>
      <a:lvl2pPr marL="75246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633" kern="1200">
          <a:solidFill>
            <a:schemeClr val="tx1"/>
          </a:solidFill>
          <a:latin typeface="+mn-lt"/>
          <a:ea typeface="+mn-ea"/>
          <a:cs typeface="+mn-cs"/>
        </a:defRPr>
      </a:lvl2pPr>
      <a:lvl3pPr marL="125410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194" kern="1200">
          <a:solidFill>
            <a:schemeClr val="tx1"/>
          </a:solidFill>
          <a:latin typeface="+mn-lt"/>
          <a:ea typeface="+mn-ea"/>
          <a:cs typeface="+mn-cs"/>
        </a:defRPr>
      </a:lvl3pPr>
      <a:lvl4pPr marL="17557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25737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75901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26065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76229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2639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1pPr>
      <a:lvl2pPr marL="50164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2pPr>
      <a:lvl3pPr marL="100328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3pPr>
      <a:lvl4pPr marL="150492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00655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50819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00983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51147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01311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>
            <a:off x="437107" y="4247317"/>
            <a:ext cx="1960925" cy="26910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8680195" y="4132730"/>
            <a:ext cx="1594637" cy="292023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3787" y="263385"/>
            <a:ext cx="10111513" cy="795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54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Задачі на знаходження периметра прямокутника і квадрата. Розв´язання проблемних ситуацій зі свого </a:t>
            </a:r>
            <a:r>
              <a:rPr lang="uk-UA" sz="54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життя.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54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Урок у 3 класі НУШ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endParaRPr lang="uk-UA" sz="5400" b="1" dirty="0">
              <a:solidFill>
                <a:srgbClr val="C0000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endParaRPr lang="uk-UA" sz="5400" b="1" dirty="0" smtClean="0">
              <a:solidFill>
                <a:srgbClr val="C0000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5400" b="1" dirty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uk-UA" sz="5400" b="1" dirty="0" smtClean="0">
                <a:solidFill>
                  <a:srgbClr val="C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              Коваль Л.В.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endParaRPr lang="ru-RU" sz="5400" dirty="0">
              <a:solidFill>
                <a:srgbClr val="C0000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807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36550" y="721549"/>
            <a:ext cx="998220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Тема.  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Задачі на знаходження периметра прямокутника і квадрата. Розв´язання проблемних ситуацій зі свого життя.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Мета.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Формувати в учнів </a:t>
            </a: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ключові  компетентності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вміння вчитися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навчати школярів організовувати свою навчальну діяльність;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загальнокультурну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використовувати набуті знання, вчити </a:t>
            </a:r>
            <a:r>
              <a:rPr lang="uk-UA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зв’язно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висловлюватися;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інформаційно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комунікативну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навчати учнів аналізувати й відстоювати потрібну інформацію</a:t>
            </a: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соціальну: </a:t>
            </a:r>
            <a:r>
              <a:rPr lang="uk-UA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продуктивно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співпрацювати в парі, підтримувати взаємини  з іншими;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здоровозбережувальну</a:t>
            </a: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дбайливо ставитися до свого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здоров’я.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Очікувані результати навчання: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учень розпізнає і класифікує за істотними ознаками геометричні фігури, </a:t>
            </a:r>
            <a:r>
              <a:rPr lang="uk-UA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кути,визначає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їх елементи,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знаходить значення числового виразу,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добирає числові дані, необхідні і достатні для розв′язання проблемної ситуації.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обгрунтовує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вибір дій для розв′язання проблемної ситуації,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перевіряє правильність розв′язання проблемної ситуації.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777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994473" y="297150"/>
            <a:ext cx="8269851" cy="7602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ru-RU" sz="4400" b="1" dirty="0" err="1" smtClean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Усна</a:t>
            </a:r>
            <a:r>
              <a:rPr lang="ru-RU" sz="44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розминка</a:t>
            </a:r>
            <a:endParaRPr lang="ru-RU" sz="4400" b="1" dirty="0" smtClean="0">
              <a:solidFill>
                <a:srgbClr val="7030A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ru-RU" sz="28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означа</a:t>
            </a:r>
            <a:r>
              <a:rPr lang="uk-UA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є знайти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суму 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різницю,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добуток,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частку ?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 називаються числа при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додаванні,</a:t>
            </a:r>
            <a:b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відніманні,</a:t>
            </a:r>
            <a:b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множенні,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діленні ?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Що означає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збільшити на,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зменшити на,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збільшити у,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зменшити  у?</a:t>
            </a: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8100" marR="38100">
              <a:spcBef>
                <a:spcPts val="300"/>
              </a:spcBef>
              <a:spcAft>
                <a:spcPts val="300"/>
              </a:spcAft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8769484" y="2632095"/>
            <a:ext cx="1594637" cy="292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>
            <a:off x="106680" y="2746683"/>
            <a:ext cx="1887793" cy="269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443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6680" y="429700"/>
            <a:ext cx="10679307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40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     Математичний </a:t>
            </a:r>
            <a:r>
              <a:rPr lang="uk-UA" sz="4000" b="1" dirty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диктант </a:t>
            </a:r>
            <a:endParaRPr lang="ru-RU" sz="4000" dirty="0">
              <a:solidFill>
                <a:srgbClr val="FF000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Запишіть 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число, 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 якому:2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сот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2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дес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і 3од., </a:t>
            </a:r>
            <a:endParaRPr lang="uk-UA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5сот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2дес. і 5 од.,  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сот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2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дес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і 9 од.,  </a:t>
            </a:r>
            <a:endParaRPr lang="uk-UA" sz="36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7сот.3дес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., 9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сот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1дес.і 8од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., 6 сот.3дес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і 9од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.,</a:t>
            </a: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сот</a:t>
            </a: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3дес.і 5 од</a:t>
            </a: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..</a:t>
            </a: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Запишіть число ,що є попереднім до 138, 348, 567.</a:t>
            </a: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Запишіть число наступне до 738, 569, 897.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6971931" y="4923238"/>
            <a:ext cx="2098834" cy="269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031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6680" y="429700"/>
            <a:ext cx="10679307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40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                              </a:t>
            </a:r>
            <a:r>
              <a:rPr lang="uk-UA" sz="8000" b="1" dirty="0" smtClean="0">
                <a:solidFill>
                  <a:srgbClr val="7030A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Перевірка</a:t>
            </a: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40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223, 525, 829, 730, 918, 639, 235, </a:t>
            </a: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40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137, 347, 566</a:t>
            </a:r>
          </a:p>
          <a:p>
            <a:pPr marR="38100">
              <a:spcBef>
                <a:spcPts val="300"/>
              </a:spcBef>
              <a:spcAft>
                <a:spcPts val="300"/>
              </a:spcAft>
            </a:pPr>
            <a:r>
              <a:rPr lang="uk-UA" sz="40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739, 570, 898</a:t>
            </a:r>
            <a:endParaRPr lang="ru-RU" sz="4000" dirty="0">
              <a:solidFill>
                <a:srgbClr val="FF000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8762335" y="4366391"/>
            <a:ext cx="1594637" cy="292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45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14385"/>
              </p:ext>
            </p:extLst>
          </p:nvPr>
        </p:nvGraphicFramePr>
        <p:xfrm>
          <a:off x="2538727" y="5654770"/>
          <a:ext cx="5577846" cy="1447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641">
                  <a:extLst>
                    <a:ext uri="{9D8B030D-6E8A-4147-A177-3AD203B41FA5}">
                      <a16:colId xmlns:a16="http://schemas.microsoft.com/office/drawing/2014/main" val="311178830"/>
                    </a:ext>
                  </a:extLst>
                </a:gridCol>
                <a:gridCol w="929641">
                  <a:extLst>
                    <a:ext uri="{9D8B030D-6E8A-4147-A177-3AD203B41FA5}">
                      <a16:colId xmlns:a16="http://schemas.microsoft.com/office/drawing/2014/main" val="2641420308"/>
                    </a:ext>
                  </a:extLst>
                </a:gridCol>
                <a:gridCol w="929641">
                  <a:extLst>
                    <a:ext uri="{9D8B030D-6E8A-4147-A177-3AD203B41FA5}">
                      <a16:colId xmlns:a16="http://schemas.microsoft.com/office/drawing/2014/main" val="2778609373"/>
                    </a:ext>
                  </a:extLst>
                </a:gridCol>
                <a:gridCol w="929641">
                  <a:extLst>
                    <a:ext uri="{9D8B030D-6E8A-4147-A177-3AD203B41FA5}">
                      <a16:colId xmlns:a16="http://schemas.microsoft.com/office/drawing/2014/main" val="2333869142"/>
                    </a:ext>
                  </a:extLst>
                </a:gridCol>
                <a:gridCol w="929641">
                  <a:extLst>
                    <a:ext uri="{9D8B030D-6E8A-4147-A177-3AD203B41FA5}">
                      <a16:colId xmlns:a16="http://schemas.microsoft.com/office/drawing/2014/main" val="715882177"/>
                    </a:ext>
                  </a:extLst>
                </a:gridCol>
                <a:gridCol w="929641">
                  <a:extLst>
                    <a:ext uri="{9D8B030D-6E8A-4147-A177-3AD203B41FA5}">
                      <a16:colId xmlns:a16="http://schemas.microsoft.com/office/drawing/2014/main" val="1120605825"/>
                    </a:ext>
                  </a:extLst>
                </a:gridCol>
              </a:tblGrid>
              <a:tr h="72393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584968"/>
                  </a:ext>
                </a:extLst>
              </a:tr>
              <a:tr h="72393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8674918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200757"/>
              </p:ext>
            </p:extLst>
          </p:nvPr>
        </p:nvGraphicFramePr>
        <p:xfrm>
          <a:off x="2538733" y="1617292"/>
          <a:ext cx="5577840" cy="1402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29640">
                  <a:extLst>
                    <a:ext uri="{9D8B030D-6E8A-4147-A177-3AD203B41FA5}">
                      <a16:colId xmlns:a16="http://schemas.microsoft.com/office/drawing/2014/main" val="3419873986"/>
                    </a:ext>
                  </a:extLst>
                </a:gridCol>
                <a:gridCol w="929640">
                  <a:extLst>
                    <a:ext uri="{9D8B030D-6E8A-4147-A177-3AD203B41FA5}">
                      <a16:colId xmlns:a16="http://schemas.microsoft.com/office/drawing/2014/main" val="4138622530"/>
                    </a:ext>
                  </a:extLst>
                </a:gridCol>
                <a:gridCol w="929640">
                  <a:extLst>
                    <a:ext uri="{9D8B030D-6E8A-4147-A177-3AD203B41FA5}">
                      <a16:colId xmlns:a16="http://schemas.microsoft.com/office/drawing/2014/main" val="2550729315"/>
                    </a:ext>
                  </a:extLst>
                </a:gridCol>
                <a:gridCol w="929640">
                  <a:extLst>
                    <a:ext uri="{9D8B030D-6E8A-4147-A177-3AD203B41FA5}">
                      <a16:colId xmlns:a16="http://schemas.microsoft.com/office/drawing/2014/main" val="3327910690"/>
                    </a:ext>
                  </a:extLst>
                </a:gridCol>
                <a:gridCol w="929640">
                  <a:extLst>
                    <a:ext uri="{9D8B030D-6E8A-4147-A177-3AD203B41FA5}">
                      <a16:colId xmlns:a16="http://schemas.microsoft.com/office/drawing/2014/main" val="1828086499"/>
                    </a:ext>
                  </a:extLst>
                </a:gridCol>
                <a:gridCol w="929640">
                  <a:extLst>
                    <a:ext uri="{9D8B030D-6E8A-4147-A177-3AD203B41FA5}">
                      <a16:colId xmlns:a16="http://schemas.microsoft.com/office/drawing/2014/main" val="705734228"/>
                    </a:ext>
                  </a:extLst>
                </a:gridCol>
              </a:tblGrid>
              <a:tr h="755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</a:rPr>
                        <a:t>298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</a:rPr>
                        <a:t>356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</a:rPr>
                        <a:t>192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</a:rPr>
                        <a:t>413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</a:rPr>
                        <a:t>201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</a:rPr>
                        <a:t>308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581449"/>
                  </a:ext>
                </a:extLst>
              </a:tr>
              <a:tr h="6465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А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Н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К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А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Р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Ї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43459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31467" y="389870"/>
            <a:ext cx="88184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/>
                <a:solidFill>
                  <a:srgbClr val="7030A0"/>
                </a:solidFill>
              </a:rPr>
              <a:t>Запиши числа у порядку </a:t>
            </a:r>
            <a:r>
              <a:rPr lang="ru-RU" sz="4400" b="1" dirty="0" err="1" smtClean="0">
                <a:ln/>
                <a:solidFill>
                  <a:srgbClr val="7030A0"/>
                </a:solidFill>
              </a:rPr>
              <a:t>зростання</a:t>
            </a:r>
            <a:endParaRPr lang="ru-RU" sz="4400" b="1" cap="none" spc="0" dirty="0">
              <a:ln/>
              <a:solidFill>
                <a:srgbClr val="7030A0"/>
              </a:soli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7060977" y="3019371"/>
            <a:ext cx="1594637" cy="29202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>
            <a:off x="1686787" y="3133959"/>
            <a:ext cx="2049411" cy="269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262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305405"/>
              </p:ext>
            </p:extLst>
          </p:nvPr>
        </p:nvGraphicFramePr>
        <p:xfrm>
          <a:off x="1701709" y="1287382"/>
          <a:ext cx="7274650" cy="1402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3163">
                  <a:extLst>
                    <a:ext uri="{9D8B030D-6E8A-4147-A177-3AD203B41FA5}">
                      <a16:colId xmlns:a16="http://schemas.microsoft.com/office/drawing/2014/main" val="3419873986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4138622530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2550729315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3327910690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4254029988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3843880064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2430009820"/>
                    </a:ext>
                  </a:extLst>
                </a:gridCol>
                <a:gridCol w="813163">
                  <a:extLst>
                    <a:ext uri="{9D8B030D-6E8A-4147-A177-3AD203B41FA5}">
                      <a16:colId xmlns:a16="http://schemas.microsoft.com/office/drawing/2014/main" val="87304344"/>
                    </a:ext>
                  </a:extLst>
                </a:gridCol>
                <a:gridCol w="769346">
                  <a:extLst>
                    <a:ext uri="{9D8B030D-6E8A-4147-A177-3AD203B41FA5}">
                      <a16:colId xmlns:a16="http://schemas.microsoft.com/office/drawing/2014/main" val="705734228"/>
                    </a:ext>
                  </a:extLst>
                </a:gridCol>
              </a:tblGrid>
              <a:tr h="755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0070C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</a:t>
                      </a: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581449"/>
                  </a:ext>
                </a:extLst>
              </a:tr>
              <a:tr h="6465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267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427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111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317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167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389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205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solidFill>
                            <a:srgbClr val="C00000"/>
                          </a:solidFill>
                          <a:effectLst/>
                          <a:latin typeface="Arial Black" panose="020B0A04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434593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31467" y="389870"/>
            <a:ext cx="88184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/>
                <a:solidFill>
                  <a:srgbClr val="7030A0"/>
                </a:solidFill>
              </a:rPr>
              <a:t>Запиши числа у порядку </a:t>
            </a:r>
            <a:r>
              <a:rPr lang="ru-RU" sz="4400" b="1" dirty="0" err="1" smtClean="0">
                <a:ln/>
                <a:solidFill>
                  <a:srgbClr val="7030A0"/>
                </a:solidFill>
              </a:rPr>
              <a:t>зростання</a:t>
            </a:r>
            <a:endParaRPr lang="ru-RU" sz="4400" b="1" cap="none" spc="0" dirty="0">
              <a:ln/>
              <a:solidFill>
                <a:srgbClr val="7030A0"/>
              </a:solidFill>
              <a:effectLst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8010167" y="3135620"/>
            <a:ext cx="1594637" cy="2920233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058048"/>
              </p:ext>
            </p:extLst>
          </p:nvPr>
        </p:nvGraphicFramePr>
        <p:xfrm>
          <a:off x="1701709" y="5740181"/>
          <a:ext cx="7274646" cy="1402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8294">
                  <a:extLst>
                    <a:ext uri="{9D8B030D-6E8A-4147-A177-3AD203B41FA5}">
                      <a16:colId xmlns:a16="http://schemas.microsoft.com/office/drawing/2014/main" val="3419873986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4138622530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2550729315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3327910690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1828086499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4254029988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683140085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3843880064"/>
                    </a:ext>
                  </a:extLst>
                </a:gridCol>
                <a:gridCol w="808294">
                  <a:extLst>
                    <a:ext uri="{9D8B030D-6E8A-4147-A177-3AD203B41FA5}">
                      <a16:colId xmlns:a16="http://schemas.microsoft.com/office/drawing/2014/main" val="2461771176"/>
                    </a:ext>
                  </a:extLst>
                </a:gridCol>
              </a:tblGrid>
              <a:tr h="755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0070C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5581449"/>
                  </a:ext>
                </a:extLst>
              </a:tr>
              <a:tr h="6465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Arial Black" panose="020B0A04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434593"/>
                  </a:ext>
                </a:extLst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>
            <a:off x="984307" y="3135620"/>
            <a:ext cx="2049411" cy="269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439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52400" y="106680"/>
            <a:ext cx="1039622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356641"/>
            <a:ext cx="103200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Щоб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потрапити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до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країни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Геометрії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,</a:t>
            </a:r>
          </a:p>
          <a:p>
            <a:pPr algn="ctr"/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потрібно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підібрати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ключі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до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всіх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дверей,що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закривають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вхід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у </a:t>
            </a:r>
            <a:r>
              <a:rPr lang="ru-RU" sz="3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країну</a:t>
            </a:r>
            <a:r>
              <a:rPr lang="ru-RU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.</a:t>
            </a:r>
            <a:endParaRPr lang="ru-RU" sz="36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Иконка доставка, грузовик, автомобиль, truck, размер 416x512 | id41752 |  iconbird.com | Бесплатные иконки, Иконки, Пап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87" y="2019124"/>
            <a:ext cx="2418080" cy="240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Иконка доставка, грузовик, автомобиль, truck, размер 416x512 | id41752 |  iconbird.com | Бесплатные иконки, Иконки, Пап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079" y="2157545"/>
            <a:ext cx="2418080" cy="240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Иконка доставка, грузовик, автомобиль, truck, размер 416x512 | id41752 |  iconbird.com | Бесплатные иконки, Иконки, Пап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339" y="2267665"/>
            <a:ext cx="2418080" cy="240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Иконка доставка, грузовик, автомобиль, truck, размер 416x512 | id41752 |  iconbird.com | Бесплатные иконки, Иконки, Пап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883" y="2186901"/>
            <a:ext cx="2418080" cy="240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dlock Gold Icon, PNG ClipArt Image | IconBug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956" y="4952438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Padlock Gold Icon, PNG ClipArt Image | IconBug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3" y="493776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Padlock Gold Icon, PNG ClipArt Image | IconBug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203" y="4999484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Padlock Gold Icon, PNG ClipArt Image | IconBug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390" y="4959648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 rot="18803753">
            <a:off x="-35962" y="3287240"/>
            <a:ext cx="2175047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000" b="1" dirty="0" smtClean="0">
                <a:ln/>
                <a:solidFill>
                  <a:srgbClr val="C00000"/>
                </a:solidFill>
              </a:rPr>
              <a:t>7</a:t>
            </a:r>
            <a:r>
              <a:rPr lang="en-US" sz="3000" b="1" dirty="0" smtClean="0">
                <a:ln/>
                <a:solidFill>
                  <a:srgbClr val="C00000"/>
                </a:solidFill>
              </a:rPr>
              <a:t>*</a:t>
            </a:r>
            <a:r>
              <a:rPr lang="uk-UA" sz="3000" b="1" dirty="0" smtClean="0">
                <a:ln/>
                <a:solidFill>
                  <a:srgbClr val="C00000"/>
                </a:solidFill>
              </a:rPr>
              <a:t>4-14</a:t>
            </a:r>
            <a:endParaRPr lang="ru-RU" sz="3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8803753">
            <a:off x="1858049" y="3410386"/>
            <a:ext cx="2175047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000" b="1" dirty="0" smtClean="0">
                <a:ln/>
                <a:solidFill>
                  <a:srgbClr val="C00000"/>
                </a:solidFill>
              </a:rPr>
              <a:t>45:5-7</a:t>
            </a:r>
            <a:endParaRPr lang="ru-RU" sz="3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18803753">
            <a:off x="3678063" y="3577458"/>
            <a:ext cx="2175047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000" b="1" dirty="0" smtClean="0">
                <a:ln/>
                <a:solidFill>
                  <a:srgbClr val="C00000"/>
                </a:solidFill>
              </a:rPr>
              <a:t>14 -30:6</a:t>
            </a:r>
            <a:endParaRPr lang="ru-RU" sz="3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 rot="18803753">
            <a:off x="5782572" y="3574884"/>
            <a:ext cx="2175047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000" b="1" dirty="0" smtClean="0">
                <a:ln/>
                <a:solidFill>
                  <a:srgbClr val="C00000"/>
                </a:solidFill>
              </a:rPr>
              <a:t>48:(14-6)</a:t>
            </a:r>
            <a:endParaRPr lang="ru-RU" sz="3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011557" y="5238897"/>
            <a:ext cx="7040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 smtClean="0">
                <a:ln/>
                <a:solidFill>
                  <a:srgbClr val="C00000"/>
                </a:solidFill>
              </a:rPr>
              <a:t>14</a:t>
            </a:r>
            <a:endParaRPr lang="ru-RU" sz="4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169573" y="5162106"/>
            <a:ext cx="44435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>
                <a:ln/>
                <a:solidFill>
                  <a:srgbClr val="C00000"/>
                </a:solidFill>
              </a:rPr>
              <a:t>6</a:t>
            </a:r>
            <a:endParaRPr lang="ru-RU" sz="4000" b="1" cap="none" spc="0" dirty="0">
              <a:ln/>
              <a:solidFill>
                <a:srgbClr val="C00000"/>
              </a:solidFill>
              <a:effectLst/>
            </a:endParaRPr>
          </a:p>
        </p:txBody>
      </p:sp>
      <p:pic>
        <p:nvPicPr>
          <p:cNvPr id="25" name="Picture 4" descr="Padlock Gold Icon, PNG ClipArt Image | IconBug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470" y="5003448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Иконка доставка, грузовик, автомобиль, truck, размер 416x512 | id41752 |  iconbird.com | Бесплатные иконки, Иконки, Пап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83" y="2245777"/>
            <a:ext cx="2418080" cy="240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 rot="18803753">
            <a:off x="7629997" y="3745920"/>
            <a:ext cx="2175047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000" b="1" dirty="0" smtClean="0">
                <a:ln/>
                <a:solidFill>
                  <a:srgbClr val="C00000"/>
                </a:solidFill>
              </a:rPr>
              <a:t>14 -6+2</a:t>
            </a:r>
            <a:endParaRPr lang="ru-RU" sz="3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099478" y="517448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>
                <a:ln/>
                <a:solidFill>
                  <a:srgbClr val="C00000"/>
                </a:solidFill>
              </a:rPr>
              <a:t>9</a:t>
            </a:r>
            <a:endParaRPr lang="ru-RU" sz="4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186162" y="5238897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>
                <a:ln/>
                <a:solidFill>
                  <a:srgbClr val="C00000"/>
                </a:solidFill>
              </a:rPr>
              <a:t>2</a:t>
            </a:r>
            <a:endParaRPr lang="ru-RU" sz="4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840471" y="5174525"/>
            <a:ext cx="7040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 smtClean="0">
                <a:ln/>
                <a:solidFill>
                  <a:srgbClr val="C00000"/>
                </a:solidFill>
              </a:rPr>
              <a:t>10</a:t>
            </a:r>
            <a:endParaRPr lang="ru-RU" sz="4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558506" y="2736125"/>
            <a:ext cx="4555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 smtClean="0">
                <a:ln/>
                <a:solidFill>
                  <a:srgbClr val="7030A0"/>
                </a:solidFill>
              </a:rPr>
              <a:t>С</a:t>
            </a:r>
            <a:endParaRPr lang="ru-RU" sz="4000" b="1" cap="none" spc="0" dirty="0">
              <a:ln/>
              <a:solidFill>
                <a:srgbClr val="7030A0"/>
              </a:solidFill>
              <a:effectLst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487833" y="2979499"/>
            <a:ext cx="4555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 smtClean="0">
                <a:ln/>
                <a:solidFill>
                  <a:srgbClr val="FFC000"/>
                </a:solidFill>
              </a:rPr>
              <a:t>С</a:t>
            </a:r>
            <a:endParaRPr lang="ru-RU" sz="40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9490467" y="3011011"/>
            <a:ext cx="4716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>
                <a:ln/>
                <a:solidFill>
                  <a:schemeClr val="accent2">
                    <a:lumMod val="75000"/>
                  </a:schemeClr>
                </a:solidFill>
              </a:rPr>
              <a:t>В</a:t>
            </a:r>
            <a:endParaRPr lang="ru-RU" sz="4000" b="1" cap="none" spc="0" dirty="0">
              <a:ln/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490658" y="2844757"/>
            <a:ext cx="5293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>
                <a:ln/>
                <a:solidFill>
                  <a:srgbClr val="0070C0"/>
                </a:solidFill>
              </a:rPr>
              <a:t>Д</a:t>
            </a:r>
            <a:endParaRPr lang="ru-RU" sz="40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5465126" y="2922169"/>
            <a:ext cx="4603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dirty="0">
                <a:ln/>
                <a:solidFill>
                  <a:srgbClr val="00B050"/>
                </a:solidFill>
              </a:rPr>
              <a:t>Є</a:t>
            </a:r>
            <a:endParaRPr lang="ru-RU" sz="4000" b="1" cap="none" spc="0" dirty="0">
              <a:ln/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21810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117985" y="117583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863601" y="356641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Що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є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що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?</a:t>
            </a:r>
            <a:endParaRPr lang="ru-RU" sz="48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993135" y="5537398"/>
            <a:ext cx="1249680" cy="123444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61060" y="6771838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713607" y="6744826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208010" y="6802318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653620" y="5856000"/>
            <a:ext cx="1504950" cy="762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500110" y="5769000"/>
            <a:ext cx="936000" cy="936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511540" y="4523249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8500110" y="2713393"/>
            <a:ext cx="1447800" cy="1542420"/>
          </a:xfrm>
          <a:prstGeom prst="triangle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861060" y="2731215"/>
            <a:ext cx="1672895" cy="1610550"/>
          </a:xfrm>
          <a:custGeom>
            <a:avLst/>
            <a:gdLst>
              <a:gd name="connsiteX0" fmla="*/ 0 w 1672895"/>
              <a:gd name="connsiteY0" fmla="*/ 604767 h 1610550"/>
              <a:gd name="connsiteX1" fmla="*/ 609600 w 1672895"/>
              <a:gd name="connsiteY1" fmla="*/ 40887 h 1610550"/>
              <a:gd name="connsiteX2" fmla="*/ 1219200 w 1672895"/>
              <a:gd name="connsiteY2" fmla="*/ 1595367 h 1610550"/>
              <a:gd name="connsiteX3" fmla="*/ 1645920 w 1672895"/>
              <a:gd name="connsiteY3" fmla="*/ 833367 h 1610550"/>
              <a:gd name="connsiteX4" fmla="*/ 1630680 w 1672895"/>
              <a:gd name="connsiteY4" fmla="*/ 848607 h 1610550"/>
              <a:gd name="connsiteX5" fmla="*/ 1630680 w 1672895"/>
              <a:gd name="connsiteY5" fmla="*/ 848607 h 161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72895" h="1610550">
                <a:moveTo>
                  <a:pt x="0" y="604767"/>
                </a:moveTo>
                <a:cubicBezTo>
                  <a:pt x="203200" y="240277"/>
                  <a:pt x="406400" y="-124213"/>
                  <a:pt x="609600" y="40887"/>
                </a:cubicBezTo>
                <a:cubicBezTo>
                  <a:pt x="812800" y="205987"/>
                  <a:pt x="1046480" y="1463287"/>
                  <a:pt x="1219200" y="1595367"/>
                </a:cubicBezTo>
                <a:cubicBezTo>
                  <a:pt x="1391920" y="1727447"/>
                  <a:pt x="1577340" y="957827"/>
                  <a:pt x="1645920" y="833367"/>
                </a:cubicBezTo>
                <a:cubicBezTo>
                  <a:pt x="1714500" y="708907"/>
                  <a:pt x="1630680" y="848607"/>
                  <a:pt x="1630680" y="848607"/>
                </a:cubicBezTo>
                <a:lnTo>
                  <a:pt x="1630680" y="848607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993135" y="4508698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Соединительная линия уступом 17"/>
          <p:cNvCxnSpPr/>
          <p:nvPr/>
        </p:nvCxnSpPr>
        <p:spPr>
          <a:xfrm flipV="1">
            <a:off x="4158975" y="2880265"/>
            <a:ext cx="2349500" cy="1390123"/>
          </a:xfrm>
          <a:prstGeom prst="bentConnector3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4697730" y="4531833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563880" y="1676400"/>
            <a:ext cx="2300613" cy="12125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373380" y="633710"/>
            <a:ext cx="381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800" b="1" dirty="0">
                <a:ln/>
                <a:solidFill>
                  <a:srgbClr val="FF0000"/>
                </a:solidFill>
              </a:rPr>
              <a:t>.</a:t>
            </a:r>
            <a:endParaRPr lang="ru-RU" sz="8800" b="1" cap="none" spc="0" dirty="0">
              <a:ln/>
              <a:solidFill>
                <a:srgbClr val="FF0000"/>
              </a:solidFill>
              <a:effectLst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3747925" y="1681859"/>
            <a:ext cx="3334065" cy="17175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4158975" y="653507"/>
            <a:ext cx="381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800" b="1" dirty="0">
                <a:ln/>
                <a:solidFill>
                  <a:srgbClr val="FF0000"/>
                </a:solidFill>
              </a:rPr>
              <a:t>.</a:t>
            </a:r>
            <a:endParaRPr lang="ru-RU" sz="88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425620" y="686021"/>
            <a:ext cx="381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800" b="1" dirty="0">
                <a:ln/>
                <a:solidFill>
                  <a:srgbClr val="FF0000"/>
                </a:solidFill>
              </a:rPr>
              <a:t>.</a:t>
            </a:r>
            <a:endParaRPr lang="ru-RU" sz="88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87654" y="1791421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4653620" y="1894317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8099729" y="1676400"/>
            <a:ext cx="2300613" cy="12125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7994099" y="633710"/>
            <a:ext cx="381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800" b="1" dirty="0">
                <a:ln/>
                <a:solidFill>
                  <a:srgbClr val="FF0000"/>
                </a:solidFill>
              </a:rPr>
              <a:t>.</a:t>
            </a:r>
            <a:endParaRPr lang="ru-RU" sz="88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0178925" y="653507"/>
            <a:ext cx="3810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800" b="1" dirty="0">
                <a:ln/>
                <a:solidFill>
                  <a:srgbClr val="FF0000"/>
                </a:solidFill>
              </a:rPr>
              <a:t>.</a:t>
            </a:r>
            <a:endParaRPr lang="ru-RU" sz="88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8601913" y="1853199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гнутая влево стрелка 4"/>
          <p:cNvSpPr/>
          <p:nvPr/>
        </p:nvSpPr>
        <p:spPr>
          <a:xfrm>
            <a:off x="754380" y="228749"/>
            <a:ext cx="495300" cy="367039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Выгнутая вправо стрелка 5"/>
          <p:cNvSpPr/>
          <p:nvPr/>
        </p:nvSpPr>
        <p:spPr>
          <a:xfrm>
            <a:off x="1374525" y="216312"/>
            <a:ext cx="420870" cy="379476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083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" y="3962399"/>
            <a:ext cx="3468488" cy="24487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122" y="3942228"/>
            <a:ext cx="3497059" cy="24688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781" y="1493519"/>
            <a:ext cx="3468488" cy="244870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86250" y="356641"/>
            <a:ext cx="566052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Як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називаються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кути ?</a:t>
            </a:r>
            <a:endParaRPr lang="ru-RU" sz="48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36500" y="4042369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482784" y="6502548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128340" y="6489774"/>
            <a:ext cx="1447800" cy="411480"/>
          </a:xfrm>
          <a:prstGeom prst="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678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209123" y="1413501"/>
            <a:ext cx="1543732" cy="1406248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75"/>
          </a:p>
        </p:txBody>
      </p:sp>
      <p:sp>
        <p:nvSpPr>
          <p:cNvPr id="5" name="Прямоугольник 4"/>
          <p:cNvSpPr/>
          <p:nvPr/>
        </p:nvSpPr>
        <p:spPr>
          <a:xfrm>
            <a:off x="1577337" y="212459"/>
            <a:ext cx="5610046" cy="1193140"/>
          </a:xfrm>
          <a:prstGeom prst="rect">
            <a:avLst/>
          </a:prstGeom>
          <a:noFill/>
        </p:spPr>
        <p:txBody>
          <a:bodyPr wrap="none" lIns="178364" tIns="89182" rIns="178364" bIns="89182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6583" b="1" dirty="0">
                <a:ln/>
                <a:solidFill>
                  <a:srgbClr val="7030A0"/>
                </a:solidFill>
                <a:latin typeface="Arial Black" panose="020B0A04020102020204" pitchFamily="34" charset="0"/>
              </a:rPr>
              <a:t>ПЕРИМЕТР</a:t>
            </a:r>
            <a:endParaRPr lang="ru-RU" sz="6583" b="1" dirty="0">
              <a:ln/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pic>
        <p:nvPicPr>
          <p:cNvPr id="5124" name="Picture 4" descr="Веревка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8907" y="1632189"/>
            <a:ext cx="1393886" cy="112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Веревка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260" y="866318"/>
            <a:ext cx="1600596" cy="117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Веревка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76135" y="1644868"/>
            <a:ext cx="1475883" cy="110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Веревка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03" y="3449978"/>
            <a:ext cx="1619936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392747" y="3552633"/>
            <a:ext cx="580773" cy="1013098"/>
          </a:xfrm>
          <a:prstGeom prst="rect">
            <a:avLst/>
          </a:prstGeom>
          <a:noFill/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925" b="1" dirty="0">
                <a:ln/>
                <a:solidFill>
                  <a:srgbClr val="FF0000"/>
                </a:solidFill>
              </a:rPr>
              <a:t>+</a:t>
            </a:r>
            <a:endParaRPr lang="ru-RU" sz="5925" b="1" dirty="0">
              <a:ln/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08630" y="3560648"/>
            <a:ext cx="580928" cy="1013098"/>
          </a:xfrm>
          <a:prstGeom prst="rect">
            <a:avLst/>
          </a:prstGeom>
          <a:noFill/>
        </p:spPr>
        <p:txBody>
          <a:bodyPr wrap="non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925" b="1" dirty="0">
                <a:ln/>
                <a:solidFill>
                  <a:srgbClr val="FF0000"/>
                </a:solidFill>
              </a:rPr>
              <a:t>+</a:t>
            </a:r>
            <a:endParaRPr lang="ru-RU" sz="5925" b="1" dirty="0">
              <a:ln/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58474" y="3579149"/>
            <a:ext cx="491469" cy="1013098"/>
          </a:xfrm>
          <a:prstGeom prst="rect">
            <a:avLst/>
          </a:prstGeom>
          <a:noFill/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925" b="1" dirty="0">
                <a:ln/>
                <a:solidFill>
                  <a:srgbClr val="FF0000"/>
                </a:solidFill>
              </a:rPr>
              <a:t>+</a:t>
            </a:r>
            <a:endParaRPr lang="ru-RU" sz="5925" b="1" dirty="0">
              <a:ln/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1978650" y="4026992"/>
            <a:ext cx="10490061" cy="263399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uk-UA" sz="16458" b="1" dirty="0">
                <a:ln/>
                <a:solidFill>
                  <a:srgbClr val="FF0000"/>
                </a:solidFill>
              </a:rPr>
              <a:t>Р </a:t>
            </a:r>
            <a:r>
              <a:rPr lang="uk-UA" sz="7900" b="1" dirty="0">
                <a:ln/>
                <a:solidFill>
                  <a:srgbClr val="FF0000"/>
                </a:solidFill>
              </a:rPr>
              <a:t>=</a:t>
            </a:r>
            <a:r>
              <a:rPr lang="uk-UA" sz="7900" b="1" dirty="0" err="1">
                <a:ln/>
                <a:solidFill>
                  <a:srgbClr val="FF0000"/>
                </a:solidFill>
              </a:rPr>
              <a:t>а+а+а+а</a:t>
            </a:r>
            <a:r>
              <a:rPr lang="uk-UA" sz="7900" b="1" dirty="0">
                <a:ln/>
                <a:solidFill>
                  <a:srgbClr val="FF0000"/>
                </a:solidFill>
              </a:rPr>
              <a:t>=а</a:t>
            </a:r>
            <a:r>
              <a:rPr lang="uk-UA" sz="6583" b="1" dirty="0">
                <a:ln/>
                <a:solidFill>
                  <a:srgbClr val="FF0000"/>
                </a:solidFill>
              </a:rPr>
              <a:t>●</a:t>
            </a:r>
            <a:r>
              <a:rPr lang="uk-UA" sz="7900" b="1" dirty="0">
                <a:ln/>
                <a:solidFill>
                  <a:srgbClr val="FF0000"/>
                </a:solidFill>
              </a:rPr>
              <a:t>4</a:t>
            </a:r>
            <a:endParaRPr lang="ru-RU" sz="7900" b="1" dirty="0">
              <a:ln/>
              <a:solidFill>
                <a:srgbClr val="FF0000"/>
              </a:solidFill>
            </a:endParaRPr>
          </a:p>
        </p:txBody>
      </p:sp>
      <p:pic>
        <p:nvPicPr>
          <p:cNvPr id="21" name="Picture 4" descr="Веревка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90" y="3475645"/>
            <a:ext cx="1619936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Веревка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934" y="3494146"/>
            <a:ext cx="1619936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Веревка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765" y="3548876"/>
            <a:ext cx="1619936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Веревка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260" y="2179191"/>
            <a:ext cx="1616488" cy="127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1606558" y="5585463"/>
            <a:ext cx="691998" cy="69166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75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7607959" y="1121297"/>
            <a:ext cx="1594637" cy="292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4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106680" y="12192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4" descr="Веревка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00" y="2868931"/>
            <a:ext cx="1461500" cy="120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9123" y="1413501"/>
            <a:ext cx="2630239" cy="1475883"/>
          </a:xfrm>
          <a:prstGeom prst="rect">
            <a:avLst/>
          </a:prstGeom>
          <a:solidFill>
            <a:srgbClr val="DC30A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75"/>
          </a:p>
        </p:txBody>
      </p:sp>
      <p:sp>
        <p:nvSpPr>
          <p:cNvPr id="5" name="Прямоугольник 4"/>
          <p:cNvSpPr/>
          <p:nvPr/>
        </p:nvSpPr>
        <p:spPr>
          <a:xfrm>
            <a:off x="1577337" y="212459"/>
            <a:ext cx="5610046" cy="1193140"/>
          </a:xfrm>
          <a:prstGeom prst="rect">
            <a:avLst/>
          </a:prstGeom>
          <a:noFill/>
        </p:spPr>
        <p:txBody>
          <a:bodyPr wrap="none" lIns="178364" tIns="89182" rIns="178364" bIns="89182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6583" b="1" dirty="0">
                <a:ln/>
                <a:solidFill>
                  <a:srgbClr val="7030A0"/>
                </a:solidFill>
                <a:latin typeface="Arial Black" panose="020B0A04020102020204" pitchFamily="34" charset="0"/>
              </a:rPr>
              <a:t>ПЕРИМЕТР</a:t>
            </a:r>
            <a:endParaRPr lang="ru-RU" sz="6583" b="1" dirty="0">
              <a:ln/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pic>
        <p:nvPicPr>
          <p:cNvPr id="5124" name="Picture 4" descr="Веревка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8907" y="1632189"/>
            <a:ext cx="1393886" cy="112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Веревка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260" y="866318"/>
            <a:ext cx="2621977" cy="117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Веревка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72361" y="1599137"/>
            <a:ext cx="1475883" cy="110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Веревка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920" y="2192377"/>
            <a:ext cx="2641317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93142" y="2969096"/>
            <a:ext cx="580773" cy="1013098"/>
          </a:xfrm>
          <a:prstGeom prst="rect">
            <a:avLst/>
          </a:prstGeom>
          <a:noFill/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925" b="1" dirty="0">
                <a:ln/>
                <a:solidFill>
                  <a:srgbClr val="FF0000"/>
                </a:solidFill>
              </a:rPr>
              <a:t>+</a:t>
            </a:r>
            <a:endParaRPr lang="ru-RU" sz="5925" b="1" dirty="0">
              <a:ln/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32411" y="3010400"/>
            <a:ext cx="580928" cy="1013098"/>
          </a:xfrm>
          <a:prstGeom prst="rect">
            <a:avLst/>
          </a:prstGeom>
          <a:noFill/>
        </p:spPr>
        <p:txBody>
          <a:bodyPr wrap="non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925" b="1" dirty="0">
                <a:ln/>
                <a:solidFill>
                  <a:srgbClr val="FF0000"/>
                </a:solidFill>
              </a:rPr>
              <a:t>+</a:t>
            </a:r>
            <a:endParaRPr lang="ru-RU" sz="5925" b="1" dirty="0">
              <a:ln/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985335" y="3010400"/>
            <a:ext cx="491469" cy="1013098"/>
          </a:xfrm>
          <a:prstGeom prst="rect">
            <a:avLst/>
          </a:prstGeom>
          <a:noFill/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925" b="1" dirty="0">
                <a:ln/>
                <a:solidFill>
                  <a:srgbClr val="FF0000"/>
                </a:solidFill>
              </a:rPr>
              <a:t>+</a:t>
            </a:r>
            <a:endParaRPr lang="ru-RU" sz="5925" b="1" dirty="0">
              <a:ln/>
              <a:solidFill>
                <a:srgbClr val="FF0000"/>
              </a:solidFill>
            </a:endParaRPr>
          </a:p>
        </p:txBody>
      </p:sp>
      <p:pic>
        <p:nvPicPr>
          <p:cNvPr id="25" name="Picture 4" descr="Веревка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420" y="2883938"/>
            <a:ext cx="1461500" cy="120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Веревка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786" y="2957324"/>
            <a:ext cx="2641317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Веревка 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001" y="2969095"/>
            <a:ext cx="2641317" cy="11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-1219398" y="3617503"/>
            <a:ext cx="11203517" cy="263399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100330" tIns="50165" rIns="100330" bIns="50165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r"/>
            <a:r>
              <a:rPr lang="uk-UA" sz="16458" b="1" dirty="0">
                <a:ln/>
                <a:solidFill>
                  <a:srgbClr val="FF0000"/>
                </a:solidFill>
              </a:rPr>
              <a:t>Р </a:t>
            </a:r>
            <a:r>
              <a:rPr lang="uk-UA" sz="7900" b="1" dirty="0">
                <a:ln/>
                <a:solidFill>
                  <a:srgbClr val="FF0000"/>
                </a:solidFill>
              </a:rPr>
              <a:t>=</a:t>
            </a:r>
            <a:r>
              <a:rPr lang="uk-UA" sz="7900" b="1" dirty="0" err="1">
                <a:ln/>
                <a:solidFill>
                  <a:srgbClr val="FF0000"/>
                </a:solidFill>
              </a:rPr>
              <a:t>а+а+в+в</a:t>
            </a:r>
            <a:r>
              <a:rPr lang="uk-UA" sz="7900" b="1" dirty="0">
                <a:ln/>
                <a:solidFill>
                  <a:srgbClr val="FF0000"/>
                </a:solidFill>
              </a:rPr>
              <a:t>=(</a:t>
            </a:r>
            <a:r>
              <a:rPr lang="ru-RU" sz="7900" b="1" dirty="0" err="1">
                <a:ln/>
                <a:solidFill>
                  <a:srgbClr val="FF0000"/>
                </a:solidFill>
              </a:rPr>
              <a:t>а+в</a:t>
            </a:r>
            <a:r>
              <a:rPr lang="ru-RU" sz="7900" b="1" dirty="0">
                <a:ln/>
                <a:solidFill>
                  <a:srgbClr val="FF0000"/>
                </a:solidFill>
              </a:rPr>
              <a:t>)</a:t>
            </a:r>
            <a:r>
              <a:rPr lang="ru-RU" sz="6583" b="1" dirty="0">
                <a:ln/>
                <a:solidFill>
                  <a:srgbClr val="FF0000"/>
                </a:solidFill>
              </a:rPr>
              <a:t>●</a:t>
            </a:r>
            <a:r>
              <a:rPr lang="ru-RU" sz="7900" b="1" dirty="0">
                <a:ln/>
                <a:solidFill>
                  <a:srgbClr val="FF0000"/>
                </a:solidFill>
              </a:rPr>
              <a:t>2</a:t>
            </a:r>
            <a:endParaRPr lang="uk-UA" sz="7900" b="1" dirty="0">
              <a:ln/>
              <a:solidFill>
                <a:srgbClr val="FF0000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318883" y="5176656"/>
            <a:ext cx="874417" cy="535221"/>
          </a:xfrm>
          <a:prstGeom prst="rect">
            <a:avLst/>
          </a:prstGeom>
          <a:solidFill>
            <a:srgbClr val="DC30A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75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345557" y="778823"/>
            <a:ext cx="2098834" cy="269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41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06680" y="117452"/>
            <a:ext cx="10457179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63879" y="3637604"/>
            <a:ext cx="3240000" cy="3240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419600" y="3596640"/>
            <a:ext cx="5889848" cy="3280964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07025" y="326084"/>
            <a:ext cx="100014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Що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спільного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і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що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відмінного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у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цих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фігур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?</a:t>
            </a:r>
            <a:endParaRPr lang="ru-RU" sz="48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>
            <a:off x="1488164" y="1061134"/>
            <a:ext cx="1960925" cy="26910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6417309" y="1032179"/>
            <a:ext cx="1594637" cy="29202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58702" y="946547"/>
            <a:ext cx="6607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>
                <a:ln/>
                <a:solidFill>
                  <a:srgbClr val="C00000"/>
                </a:solidFill>
              </a:rPr>
              <a:t>?</a:t>
            </a:r>
            <a:endParaRPr lang="ru-RU" sz="80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829025">
            <a:off x="115145" y="4595592"/>
            <a:ext cx="413746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>
                <a:ln/>
                <a:solidFill>
                  <a:schemeClr val="bg1"/>
                </a:solidFill>
                <a:latin typeface="Monotype Corsiva" panose="03010101010201010101" pitchFamily="66" charset="0"/>
              </a:rPr>
              <a:t>К</a:t>
            </a:r>
            <a:r>
              <a:rPr lang="uk-UA" sz="8000" b="1" dirty="0" smtClean="0">
                <a:ln/>
                <a:solidFill>
                  <a:schemeClr val="bg1"/>
                </a:solidFill>
                <a:latin typeface="Monotype Corsiva" panose="03010101010201010101" pitchFamily="66" charset="0"/>
              </a:rPr>
              <a:t>вадрат</a:t>
            </a:r>
            <a:endParaRPr lang="ru-RU" sz="8000" b="1" cap="none" spc="0" dirty="0">
              <a:ln/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0056949">
            <a:off x="4320451" y="4580841"/>
            <a:ext cx="57615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8000" b="1" dirty="0">
                <a:ln/>
                <a:solidFill>
                  <a:schemeClr val="bg1"/>
                </a:solidFill>
                <a:latin typeface="Monotype Corsiva" panose="03010101010201010101" pitchFamily="66" charset="0"/>
              </a:rPr>
              <a:t>П</a:t>
            </a:r>
            <a:r>
              <a:rPr lang="uk-UA" sz="8000" b="1" dirty="0" smtClean="0">
                <a:ln/>
                <a:solidFill>
                  <a:schemeClr val="bg1"/>
                </a:solidFill>
                <a:latin typeface="Monotype Corsiva" panose="03010101010201010101" pitchFamily="66" charset="0"/>
              </a:rPr>
              <a:t>рямокутник</a:t>
            </a:r>
            <a:endParaRPr lang="ru-RU" sz="8000" b="1" cap="none" spc="0" dirty="0">
              <a:ln/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2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78769" y="123990"/>
            <a:ext cx="10441940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>
            <a:off x="3805651" y="2413201"/>
            <a:ext cx="1960925" cy="26910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99146" y="2994448"/>
            <a:ext cx="2740008" cy="267036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5659167" y="2245972"/>
            <a:ext cx="4023360" cy="3418836"/>
          </a:xfrm>
          <a:prstGeom prst="triangl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06987" y="2348117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4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8057842">
            <a:off x="6037331" y="3359305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6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3307202">
            <a:off x="8570813" y="3587349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6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47478" y="5664808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C00000"/>
                </a:solidFill>
              </a:rPr>
              <a:t>5см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7228" y="244798"/>
            <a:ext cx="94676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Допоможи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обрати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правильну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відповідь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endParaRPr lang="ru-RU" sz="4800" b="1" dirty="0" smtClean="0">
              <a:ln/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за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допомогою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цеглинок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ЛЕГО</a:t>
            </a:r>
            <a:endParaRPr lang="ru-RU" sz="48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81953" y="6508327"/>
            <a:ext cx="1066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00B050"/>
                </a:solidFill>
              </a:rPr>
              <a:t>16см</a:t>
            </a:r>
            <a:endParaRPr lang="ru-RU" sz="3200" b="1" cap="none" spc="0" dirty="0">
              <a:ln/>
              <a:solidFill>
                <a:srgbClr val="00B05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4051" y="6519563"/>
            <a:ext cx="1066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0070C0"/>
                </a:solidFill>
              </a:rPr>
              <a:t>12см</a:t>
            </a:r>
            <a:endParaRPr lang="ru-RU" sz="32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878920" y="6505829"/>
            <a:ext cx="1066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FFC000"/>
                </a:solidFill>
              </a:rPr>
              <a:t>20см</a:t>
            </a:r>
            <a:endParaRPr lang="ru-RU" sz="32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401056" y="6403684"/>
            <a:ext cx="1175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002060"/>
                </a:solidFill>
              </a:rPr>
              <a:t>12см</a:t>
            </a:r>
            <a:endParaRPr lang="ru-RU" sz="3600" b="1" cap="none" spc="0" dirty="0">
              <a:ln/>
              <a:solidFill>
                <a:srgbClr val="00206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972772" y="6418393"/>
            <a:ext cx="1175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C00000"/>
                </a:solidFill>
              </a:rPr>
              <a:t>17см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507205" y="6418392"/>
            <a:ext cx="1175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FFFF00"/>
                </a:solidFill>
              </a:rPr>
              <a:t>18см</a:t>
            </a:r>
            <a:endParaRPr lang="ru-RU" sz="3600" b="1" cap="none" spc="0" dirty="0">
              <a:ln/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4242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139069" y="106680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85400" y="3627120"/>
            <a:ext cx="4124021" cy="2316480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Трапеция 2"/>
          <p:cNvSpPr/>
          <p:nvPr/>
        </p:nvSpPr>
        <p:spPr>
          <a:xfrm>
            <a:off x="7040880" y="3413760"/>
            <a:ext cx="2849880" cy="2529840"/>
          </a:xfrm>
          <a:prstGeom prst="trapezoid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>
            <a:off x="5283277" y="2767439"/>
            <a:ext cx="1594637" cy="29202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76768" y="2980789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C00000"/>
                </a:solidFill>
              </a:rPr>
              <a:t>6см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6200000">
            <a:off x="-8407" y="4462194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4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01855" y="2767439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2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124193" y="5767602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4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4607467">
            <a:off x="9321269" y="4154268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5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17173744">
            <a:off x="6688751" y="4190427"/>
            <a:ext cx="9412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5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7112" y="6474362"/>
            <a:ext cx="1066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0070C0"/>
                </a:solidFill>
              </a:rPr>
              <a:t>15см</a:t>
            </a:r>
            <a:endParaRPr lang="ru-RU" sz="32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51734" y="6527314"/>
            <a:ext cx="1066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00B050"/>
                </a:solidFill>
              </a:rPr>
              <a:t>16см</a:t>
            </a:r>
            <a:endParaRPr lang="ru-RU" sz="3200" b="1" cap="none" spc="0" dirty="0">
              <a:ln/>
              <a:solidFill>
                <a:srgbClr val="00B050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27610" y="6479353"/>
            <a:ext cx="1066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FFC000"/>
                </a:solidFill>
              </a:rPr>
              <a:t>20см</a:t>
            </a:r>
            <a:endParaRPr lang="ru-RU" sz="3200" b="1" cap="none" spc="0" dirty="0">
              <a:ln/>
              <a:solidFill>
                <a:srgbClr val="FFC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83666" y="6413933"/>
            <a:ext cx="1175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002060"/>
                </a:solidFill>
              </a:rPr>
              <a:t>12см</a:t>
            </a:r>
            <a:endParaRPr lang="ru-RU" sz="3600" b="1" cap="none" spc="0" dirty="0">
              <a:ln/>
              <a:solidFill>
                <a:srgbClr val="002060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959542" y="6413933"/>
            <a:ext cx="1175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C00000"/>
                </a:solidFill>
              </a:rPr>
              <a:t>16см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204250" y="6413933"/>
            <a:ext cx="1175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FFFF00"/>
                </a:solidFill>
              </a:rPr>
              <a:t>18см</a:t>
            </a:r>
            <a:endParaRPr lang="ru-RU" sz="3600" b="1" cap="none" spc="0" dirty="0">
              <a:ln/>
              <a:solidFill>
                <a:srgbClr val="FFFF00"/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8031" y="119851"/>
            <a:ext cx="94676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Допоможи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обрати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правильну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відповідь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endParaRPr lang="ru-RU" sz="4800" b="1" dirty="0" smtClean="0">
              <a:ln/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за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допомогою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цеглинок</a:t>
            </a:r>
            <a:r>
              <a:rPr lang="ru-RU" sz="48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ЛЕГО</a:t>
            </a:r>
            <a:endParaRPr lang="ru-RU" sz="48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9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пустая комната png » PNG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655299" cy="752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558917" y="4673014"/>
            <a:ext cx="2098834" cy="26910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1798320" y="4443839"/>
            <a:ext cx="1746527" cy="292023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35281" y="3300710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10366" y="1731050"/>
            <a:ext cx="6817892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Діти вирішили обклеїти стелю у вітальні 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багетом.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Скільки метрів багету потрібно,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якщо стеля у кімнаті прямокутної форми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 розміром </a:t>
            </a:r>
            <a:r>
              <a:rPr lang="uk-UA" sz="32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3м  </a:t>
            </a:r>
            <a:r>
              <a:rPr lang="uk-UA" sz="3200" b="1" dirty="0" smtClean="0">
                <a:ln/>
                <a:solidFill>
                  <a:srgbClr val="FF0000"/>
                </a:solidFill>
              </a:rPr>
              <a:t>х</a:t>
            </a:r>
            <a:r>
              <a:rPr lang="uk-UA" sz="32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4м</a:t>
            </a:r>
            <a:endParaRPr lang="ru-RU" sz="32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46351" y="697300"/>
            <a:ext cx="7473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solidFill>
                  <a:srgbClr val="C00000"/>
                </a:solidFill>
              </a:rPr>
              <a:t>4м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698562">
            <a:off x="1149090" y="290743"/>
            <a:ext cx="7473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3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0" y="0"/>
            <a:ext cx="2004976" cy="132066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004976" y="1320665"/>
            <a:ext cx="6603358" cy="2296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8608334" y="0"/>
            <a:ext cx="1986092" cy="134363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0" y="-53000"/>
            <a:ext cx="10594426" cy="48223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04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пустая комната png » PNG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655299" cy="752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35281" y="3300710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endParaRPr lang="ru-RU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10366" y="1731050"/>
            <a:ext cx="665278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Діти вирішили обклеїти підлогу на кухні 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плінтусом.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Скільки метрів плінтусу потрібно,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якщо підлога  на кухні </a:t>
            </a:r>
            <a:r>
              <a:rPr lang="uk-UA" sz="3200" b="1" dirty="0">
                <a:ln/>
                <a:latin typeface="Monotype Corsiva" panose="03010101010201010101" pitchFamily="66" charset="0"/>
              </a:rPr>
              <a:t> </a:t>
            </a:r>
            <a:r>
              <a:rPr lang="uk-UA" sz="3200" b="1" dirty="0" smtClean="0">
                <a:ln/>
                <a:latin typeface="Monotype Corsiva" panose="03010101010201010101" pitchFamily="66" charset="0"/>
              </a:rPr>
              <a:t>квадратної форми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 зі стороною </a:t>
            </a:r>
            <a:r>
              <a:rPr lang="uk-UA" sz="32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3м ?</a:t>
            </a:r>
            <a:endParaRPr lang="ru-RU" sz="32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1621" y="4903540"/>
            <a:ext cx="7473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>
                <a:ln/>
                <a:solidFill>
                  <a:srgbClr val="C00000"/>
                </a:solidFill>
              </a:rPr>
              <a:t>3</a:t>
            </a:r>
            <a:r>
              <a:rPr lang="uk-UA" sz="3600" b="1" dirty="0" smtClean="0">
                <a:ln/>
                <a:solidFill>
                  <a:srgbClr val="C00000"/>
                </a:solidFill>
              </a:rPr>
              <a:t>м</a:t>
            </a:r>
            <a:endParaRPr lang="ru-RU" sz="3600" b="1" cap="none" spc="0" dirty="0">
              <a:ln/>
              <a:solidFill>
                <a:srgbClr val="C00000"/>
              </a:solidFill>
              <a:effectLst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0" y="5526906"/>
            <a:ext cx="2081048" cy="132489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081048" y="5503940"/>
            <a:ext cx="6527286" cy="4593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8635351" y="5526905"/>
            <a:ext cx="2042486" cy="1324891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585933" y="4650658"/>
            <a:ext cx="2126369" cy="27263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1706559" y="4443839"/>
            <a:ext cx="1746527" cy="292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0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8155" y="167148"/>
            <a:ext cx="10392205" cy="720901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373102" y="2091342"/>
            <a:ext cx="822372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9600" b="1" dirty="0" err="1">
                <a:ln/>
                <a:solidFill>
                  <a:srgbClr val="C00000"/>
                </a:solidFill>
                <a:latin typeface="Monotype Corsiva" panose="03010101010201010101" pitchFamily="66" charset="0"/>
              </a:rPr>
              <a:t>Ф</a:t>
            </a:r>
            <a:r>
              <a:rPr lang="ru-RU" sz="9600" b="1" dirty="0" err="1" smtClean="0">
                <a:ln/>
                <a:solidFill>
                  <a:srgbClr val="C00000"/>
                </a:solidFill>
                <a:latin typeface="Monotype Corsiva" panose="03010101010201010101" pitchFamily="66" charset="0"/>
              </a:rPr>
              <a:t>ізкульхвилинка</a:t>
            </a:r>
            <a:endParaRPr lang="ru-RU" sz="9600" b="1" cap="none" spc="0" dirty="0">
              <a:ln/>
              <a:solidFill>
                <a:srgbClr val="C0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19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8155" y="167148"/>
            <a:ext cx="10392205" cy="720901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Картинки по запросу дом картинки рисунки | Картинки, Рисунки, Иде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942" y="2283833"/>
            <a:ext cx="4990687" cy="470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32560" y="1737360"/>
            <a:ext cx="1783080" cy="441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676311" y="4638675"/>
            <a:ext cx="1746527" cy="292023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30569" y="244164"/>
            <a:ext cx="939231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Андрійко вирішив обгородити будинок парканом.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Скільки метрів паркану потрібно ,щоб обгородити ділянку 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прямокутної форми, ширина якої 20м ,а довжина 30м 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82814" y="2283833"/>
            <a:ext cx="1797269" cy="3783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ьная выноска 8"/>
          <p:cNvSpPr/>
          <p:nvPr/>
        </p:nvSpPr>
        <p:spPr>
          <a:xfrm rot="490223">
            <a:off x="1634583" y="1749815"/>
            <a:ext cx="3368119" cy="2663041"/>
          </a:xfrm>
          <a:prstGeom prst="wedgeEllipseCallout">
            <a:avLst>
              <a:gd name="adj1" fmla="val -30693"/>
              <a:gd name="adj2" fmla="val 73482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254469" y="2364826"/>
            <a:ext cx="2128345" cy="1094325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817633" y="1893337"/>
            <a:ext cx="8066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30м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16200000">
            <a:off x="1530832" y="2566401"/>
            <a:ext cx="9895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2</a:t>
            </a:r>
            <a:r>
              <a:rPr lang="uk-UA" sz="2800" b="1" dirty="0" smtClean="0">
                <a:ln/>
                <a:solidFill>
                  <a:srgbClr val="C00000"/>
                </a:solidFill>
              </a:rPr>
              <a:t>0м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1876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39069" y="106680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389642" y="4849246"/>
            <a:ext cx="2165005" cy="27759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23556" y="354523"/>
            <a:ext cx="900438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Олеся  вирішила  обгородити садок металевою сіткою.</a:t>
            </a:r>
          </a:p>
          <a:p>
            <a:r>
              <a:rPr lang="uk-UA" sz="3200" b="1" dirty="0" smtClean="0">
                <a:ln/>
                <a:latin typeface="Monotype Corsiva" panose="03010101010201010101" pitchFamily="66" charset="0"/>
              </a:rPr>
              <a:t>Скільки </a:t>
            </a:r>
            <a:r>
              <a:rPr lang="uk-UA" sz="3200" b="1" dirty="0" smtClean="0">
                <a:ln/>
                <a:latin typeface="Monotype Corsiva" panose="03010101010201010101" pitchFamily="66" charset="0"/>
              </a:rPr>
              <a:t>метрів сітки </a:t>
            </a:r>
            <a:r>
              <a:rPr lang="uk-UA" sz="3200" b="1" dirty="0" smtClean="0">
                <a:ln/>
                <a:latin typeface="Monotype Corsiva" panose="03010101010201010101" pitchFamily="66" charset="0"/>
              </a:rPr>
              <a:t>потрібно ,щоб обгородити ділянку </a:t>
            </a:r>
          </a:p>
          <a:p>
            <a:r>
              <a:rPr lang="uk-UA" sz="3200" b="1" dirty="0" err="1" smtClean="0">
                <a:ln/>
                <a:latin typeface="Monotype Corsiva" panose="03010101010201010101" pitchFamily="66" charset="0"/>
              </a:rPr>
              <a:t>кадратної</a:t>
            </a:r>
            <a:r>
              <a:rPr lang="uk-UA" sz="3200" b="1" dirty="0" smtClean="0">
                <a:ln/>
                <a:latin typeface="Monotype Corsiva" panose="03010101010201010101" pitchFamily="66" charset="0"/>
              </a:rPr>
              <a:t> </a:t>
            </a:r>
            <a:r>
              <a:rPr lang="uk-UA" sz="3200" b="1" dirty="0" err="1" smtClean="0">
                <a:ln/>
                <a:latin typeface="Monotype Corsiva" panose="03010101010201010101" pitchFamily="66" charset="0"/>
              </a:rPr>
              <a:t>форми,зі</a:t>
            </a:r>
            <a:r>
              <a:rPr lang="uk-UA" sz="3200" b="1" dirty="0" smtClean="0">
                <a:ln/>
                <a:latin typeface="Monotype Corsiva" panose="03010101010201010101" pitchFamily="66" charset="0"/>
              </a:rPr>
              <a:t> стороною 10м ?</a:t>
            </a:r>
          </a:p>
        </p:txBody>
      </p:sp>
      <p:pic>
        <p:nvPicPr>
          <p:cNvPr id="2050" name="Picture 2" descr="Download Free png Image - Location hazel garden.png | Knights and Brides  Wiki | FANDOM ... - DLPNG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8" y="1972861"/>
            <a:ext cx="6597050" cy="540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ьная выноска 1"/>
          <p:cNvSpPr/>
          <p:nvPr/>
        </p:nvSpPr>
        <p:spPr>
          <a:xfrm flipH="1">
            <a:off x="6182427" y="2006255"/>
            <a:ext cx="2916620" cy="2760919"/>
          </a:xfrm>
          <a:prstGeom prst="wedgeEllipseCallout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866526" y="2857500"/>
            <a:ext cx="1512000" cy="1512000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219210" y="2334280"/>
            <a:ext cx="8066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1</a:t>
            </a:r>
            <a:r>
              <a:rPr lang="uk-UA" sz="2800" b="1" dirty="0" smtClean="0">
                <a:ln/>
                <a:solidFill>
                  <a:srgbClr val="C00000"/>
                </a:solidFill>
              </a:rPr>
              <a:t>0м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8066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9069" y="106680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8935" y="399742"/>
            <a:ext cx="10257936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Які чарівні перетворення </a:t>
            </a:r>
          </a:p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можна зробити з геометричними фігурами ?</a:t>
            </a:r>
            <a:endParaRPr lang="ru-RU" sz="46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83352" y="3126657"/>
            <a:ext cx="3600000" cy="3600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676311" y="4638675"/>
            <a:ext cx="1746527" cy="29202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585933" y="4650658"/>
            <a:ext cx="2126369" cy="272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39069" y="106680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8935" y="399742"/>
            <a:ext cx="10257936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Які чарівні перетворення </a:t>
            </a:r>
          </a:p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можна зробити з геометричними фігурами ?</a:t>
            </a:r>
            <a:endParaRPr lang="ru-RU" sz="46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85262" y="3529780"/>
            <a:ext cx="5405008" cy="26954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676311" y="4638675"/>
            <a:ext cx="1746527" cy="292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8300502" y="4473677"/>
            <a:ext cx="2126369" cy="272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84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8588" y="156807"/>
            <a:ext cx="10422252" cy="7219353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648779" y="399742"/>
            <a:ext cx="5298245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Гра «Правда-неправда»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54621" y="1419116"/>
            <a:ext cx="2241755" cy="550606"/>
          </a:xfrm>
          <a:prstGeom prst="roundRect">
            <a:avLst/>
          </a:prstGeom>
          <a:solidFill>
            <a:schemeClr val="bg1"/>
          </a:solidFill>
          <a:ln w="5715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стинне  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97739" y="1393088"/>
            <a:ext cx="2290916" cy="550607"/>
          </a:xfrm>
          <a:prstGeom prst="roundRect">
            <a:avLst/>
          </a:prstGeom>
          <a:solidFill>
            <a:schemeClr val="bg1"/>
          </a:solidFill>
          <a:ln w="5715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хибне 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88893" y="2679730"/>
            <a:ext cx="8832347" cy="43941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 і прямокутник-це види чотирикутників.</a:t>
            </a:r>
          </a:p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Кожен прямокутник-це квадрат.</a:t>
            </a:r>
          </a:p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Чотирикутник ,у якого всі сторони рівні,-це прямокутник.</a:t>
            </a:r>
          </a:p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Кут-це геометрична </a:t>
            </a:r>
            <a:r>
              <a:rPr lang="uk-UA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фігурат,утворена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двома </a:t>
            </a:r>
            <a:r>
              <a:rPr lang="uk-UA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променями,що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виходять з однієї точки. </a:t>
            </a:r>
          </a:p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Чотирикутник ,у якого всі сторони рівні,-це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квадрат. </a:t>
            </a:r>
          </a:p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Відрізки ламаної називаються ланками.</a:t>
            </a:r>
          </a:p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Замкнена ламана утворює коло.</a:t>
            </a:r>
          </a:p>
          <a:p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Замкнена ламана утворює многокутник.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bject 5"/>
          <p:cNvSpPr/>
          <p:nvPr/>
        </p:nvSpPr>
        <p:spPr>
          <a:xfrm>
            <a:off x="8373991" y="856411"/>
            <a:ext cx="2071513" cy="15210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4"/>
          <p:cNvSpPr/>
          <p:nvPr/>
        </p:nvSpPr>
        <p:spPr>
          <a:xfrm>
            <a:off x="257605" y="910162"/>
            <a:ext cx="2011680" cy="14672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3"/>
          <p:cNvSpPr/>
          <p:nvPr/>
        </p:nvSpPr>
        <p:spPr>
          <a:xfrm>
            <a:off x="4120072" y="1478279"/>
            <a:ext cx="390968" cy="41231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4"/>
          <p:cNvSpPr/>
          <p:nvPr/>
        </p:nvSpPr>
        <p:spPr>
          <a:xfrm>
            <a:off x="7674732" y="1419116"/>
            <a:ext cx="485775" cy="5168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9908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17274" y="133808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924768" y="399742"/>
            <a:ext cx="87463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У період пандемії діти вирішили пошити маски.</a:t>
            </a:r>
          </a:p>
          <a:p>
            <a:pPr algn="ctr"/>
            <a:r>
              <a:rPr lang="uk-UA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Чи вистачить </a:t>
            </a:r>
            <a:r>
              <a:rPr lang="uk-UA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50см</a:t>
            </a:r>
            <a:r>
              <a:rPr lang="uk-UA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оздоблювальної тасьми ,</a:t>
            </a:r>
          </a:p>
          <a:p>
            <a:pPr algn="ctr"/>
            <a:r>
              <a:rPr lang="uk-UA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щоб обшити </a:t>
            </a:r>
            <a:r>
              <a:rPr lang="uk-UA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2</a:t>
            </a:r>
            <a:r>
              <a:rPr lang="uk-UA" sz="3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 маски ?</a:t>
            </a:r>
            <a:endParaRPr lang="ru-RU" sz="36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640954" y="4724173"/>
            <a:ext cx="1746527" cy="292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8103890" y="4798388"/>
            <a:ext cx="2126369" cy="2726362"/>
          </a:xfrm>
          <a:prstGeom prst="rect">
            <a:avLst/>
          </a:prstGeom>
        </p:spPr>
      </p:pic>
      <p:sp>
        <p:nvSpPr>
          <p:cNvPr id="12" name="Полилиния 11"/>
          <p:cNvSpPr/>
          <p:nvPr/>
        </p:nvSpPr>
        <p:spPr>
          <a:xfrm>
            <a:off x="1356852" y="3913239"/>
            <a:ext cx="2025445" cy="1052051"/>
          </a:xfrm>
          <a:custGeom>
            <a:avLst/>
            <a:gdLst>
              <a:gd name="connsiteX0" fmla="*/ 1366697 w 1366697"/>
              <a:gd name="connsiteY0" fmla="*/ 0 h 1061884"/>
              <a:gd name="connsiteX1" fmla="*/ 13 w 1366697"/>
              <a:gd name="connsiteY1" fmla="*/ 176981 h 1061884"/>
              <a:gd name="connsiteX2" fmla="*/ 1337200 w 1366697"/>
              <a:gd name="connsiteY2" fmla="*/ 1061884 h 1061884"/>
              <a:gd name="connsiteX3" fmla="*/ 1337200 w 1366697"/>
              <a:gd name="connsiteY3" fmla="*/ 1061884 h 1061884"/>
              <a:gd name="connsiteX4" fmla="*/ 1337200 w 1366697"/>
              <a:gd name="connsiteY4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6697" h="1061884">
                <a:moveTo>
                  <a:pt x="1366697" y="0"/>
                </a:moveTo>
                <a:cubicBezTo>
                  <a:pt x="685813" y="0"/>
                  <a:pt x="4929" y="0"/>
                  <a:pt x="13" y="176981"/>
                </a:cubicBezTo>
                <a:cubicBezTo>
                  <a:pt x="-4903" y="353962"/>
                  <a:pt x="1337200" y="1061884"/>
                  <a:pt x="1337200" y="1061884"/>
                </a:cubicBezTo>
                <a:lnTo>
                  <a:pt x="1337200" y="1061884"/>
                </a:lnTo>
                <a:lnTo>
                  <a:pt x="1337200" y="1061884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‘	</a:t>
            </a:r>
            <a:endParaRPr lang="ru-RU" dirty="0"/>
          </a:p>
        </p:txBody>
      </p:sp>
      <p:sp>
        <p:nvSpPr>
          <p:cNvPr id="13" name="Полилиния 12"/>
          <p:cNvSpPr/>
          <p:nvPr/>
        </p:nvSpPr>
        <p:spPr>
          <a:xfrm flipH="1">
            <a:off x="7580667" y="3883743"/>
            <a:ext cx="2040193" cy="1115960"/>
          </a:xfrm>
          <a:custGeom>
            <a:avLst/>
            <a:gdLst>
              <a:gd name="connsiteX0" fmla="*/ 1366697 w 1366697"/>
              <a:gd name="connsiteY0" fmla="*/ 0 h 1061884"/>
              <a:gd name="connsiteX1" fmla="*/ 13 w 1366697"/>
              <a:gd name="connsiteY1" fmla="*/ 176981 h 1061884"/>
              <a:gd name="connsiteX2" fmla="*/ 1337200 w 1366697"/>
              <a:gd name="connsiteY2" fmla="*/ 1061884 h 1061884"/>
              <a:gd name="connsiteX3" fmla="*/ 1337200 w 1366697"/>
              <a:gd name="connsiteY3" fmla="*/ 1061884 h 1061884"/>
              <a:gd name="connsiteX4" fmla="*/ 1337200 w 1366697"/>
              <a:gd name="connsiteY4" fmla="*/ 1061884 h 1061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6697" h="1061884">
                <a:moveTo>
                  <a:pt x="1366697" y="0"/>
                </a:moveTo>
                <a:cubicBezTo>
                  <a:pt x="685813" y="0"/>
                  <a:pt x="4929" y="0"/>
                  <a:pt x="13" y="176981"/>
                </a:cubicBezTo>
                <a:cubicBezTo>
                  <a:pt x="-4903" y="353962"/>
                  <a:pt x="1337200" y="1061884"/>
                  <a:pt x="1337200" y="1061884"/>
                </a:cubicBezTo>
                <a:lnTo>
                  <a:pt x="1337200" y="1061884"/>
                </a:lnTo>
                <a:lnTo>
                  <a:pt x="1337200" y="1061884"/>
                </a:ln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‘	</a:t>
            </a:r>
            <a:endParaRPr lang="ru-RU" dirty="0"/>
          </a:p>
        </p:txBody>
      </p:sp>
      <p:sp>
        <p:nvSpPr>
          <p:cNvPr id="7" name="Шестиугольник 6"/>
          <p:cNvSpPr/>
          <p:nvPr/>
        </p:nvSpPr>
        <p:spPr>
          <a:xfrm rot="5400000">
            <a:off x="4376265" y="2294072"/>
            <a:ext cx="2184401" cy="4267200"/>
          </a:xfrm>
          <a:prstGeom prst="hexagon">
            <a:avLst/>
          </a:prstGeom>
          <a:solidFill>
            <a:srgbClr val="65D7FF"/>
          </a:solidFill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20475481">
            <a:off x="3986013" y="3134762"/>
            <a:ext cx="7745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5см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940429">
            <a:off x="6183504" y="3150426"/>
            <a:ext cx="7745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5см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006291">
            <a:off x="3853277" y="5181926"/>
            <a:ext cx="7745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5см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20428195">
            <a:off x="6170792" y="5231470"/>
            <a:ext cx="7745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C00000"/>
                </a:solidFill>
              </a:rPr>
              <a:t>5см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6200000">
            <a:off x="2741175" y="4140231"/>
            <a:ext cx="7745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3</a:t>
            </a:r>
            <a:r>
              <a:rPr lang="uk-UA" sz="2800" b="1" dirty="0" smtClean="0">
                <a:ln/>
                <a:solidFill>
                  <a:srgbClr val="C00000"/>
                </a:solidFill>
              </a:rPr>
              <a:t>см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5400000">
            <a:off x="7429239" y="4177654"/>
            <a:ext cx="77457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>
                <a:ln/>
                <a:solidFill>
                  <a:srgbClr val="C00000"/>
                </a:solidFill>
              </a:rPr>
              <a:t>3</a:t>
            </a:r>
            <a:r>
              <a:rPr lang="uk-UA" sz="2800" b="1" dirty="0" smtClean="0">
                <a:ln/>
                <a:solidFill>
                  <a:srgbClr val="C00000"/>
                </a:solidFill>
              </a:rPr>
              <a:t>см</a:t>
            </a:r>
            <a:endParaRPr lang="ru-RU" sz="2800" b="1" cap="none" spc="0" dirty="0">
              <a:ln/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056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17986" y="68826"/>
            <a:ext cx="10360561" cy="730880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971233" y="235312"/>
            <a:ext cx="6260048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Оціни свою роботу на </a:t>
            </a:r>
            <a:r>
              <a:rPr lang="uk-UA" sz="4600" b="1" dirty="0" err="1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уроці</a:t>
            </a:r>
            <a:endParaRPr lang="ru-RU" sz="46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650687" y="4679724"/>
            <a:ext cx="1746527" cy="292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913401" y="4731576"/>
            <a:ext cx="2126369" cy="2726362"/>
          </a:xfrm>
          <a:prstGeom prst="rect">
            <a:avLst/>
          </a:prstGeom>
        </p:spPr>
      </p:pic>
      <p:pic>
        <p:nvPicPr>
          <p:cNvPr id="8" name="Picture 2" descr="Результат пошуку зображень за запитом копилка пнж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029" y="3425938"/>
            <a:ext cx="2449972" cy="376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 8"/>
          <p:cNvSpPr/>
          <p:nvPr/>
        </p:nvSpPr>
        <p:spPr>
          <a:xfrm>
            <a:off x="4160978" y="1064626"/>
            <a:ext cx="2700000" cy="27008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ЗНАННЯ </a:t>
            </a:r>
          </a:p>
          <a:p>
            <a:pPr algn="ctr"/>
            <a:r>
              <a:rPr lang="uk-UA" sz="2400" b="1" dirty="0" smtClean="0"/>
              <a:t>ЗДОБУВ</a:t>
            </a:r>
            <a:endParaRPr lang="ru-RU" sz="2400" b="1" dirty="0"/>
          </a:p>
        </p:txBody>
      </p:sp>
      <p:sp>
        <p:nvSpPr>
          <p:cNvPr id="10" name="Овал 9"/>
          <p:cNvSpPr/>
          <p:nvPr/>
        </p:nvSpPr>
        <p:spPr>
          <a:xfrm>
            <a:off x="7594096" y="1035531"/>
            <a:ext cx="2700000" cy="270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ГОТОВИЙ НАВЧАТИ ІНШИХ</a:t>
            </a:r>
            <a:endParaRPr lang="ru-RU" sz="2400" b="1" dirty="0"/>
          </a:p>
        </p:txBody>
      </p:sp>
      <p:sp>
        <p:nvSpPr>
          <p:cNvPr id="11" name="Овал 10"/>
          <p:cNvSpPr/>
          <p:nvPr/>
        </p:nvSpPr>
        <p:spPr>
          <a:xfrm>
            <a:off x="289334" y="1065479"/>
            <a:ext cx="2700000" cy="270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ПОТРЕБУЮ ДОПОМОГИ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88790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53" y="68457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52992" y="399742"/>
            <a:ext cx="8489825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На що схожа ця геометрична фігура?</a:t>
            </a:r>
            <a:endParaRPr lang="ru-RU" sz="4600" b="1" cap="none" spc="0" dirty="0">
              <a:ln/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508567" y="1928826"/>
            <a:ext cx="1746527" cy="292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8094025" y="2025761"/>
            <a:ext cx="2126369" cy="2726362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3404753" y="1714295"/>
            <a:ext cx="3746090" cy="3349297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892896" y="5440212"/>
            <a:ext cx="6769803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Намалюйте свій настрій,</a:t>
            </a:r>
          </a:p>
          <a:p>
            <a:pPr algn="ctr"/>
            <a: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який переважав під час уроку!</a:t>
            </a:r>
            <a:endParaRPr lang="ru-RU" sz="46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81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7506" y="89146"/>
            <a:ext cx="10360561" cy="730880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56775" y="1393292"/>
            <a:ext cx="9022022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Домашнє  завдання</a:t>
            </a:r>
          </a:p>
          <a:p>
            <a:pPr algn="ctr"/>
            <a:r>
              <a:rPr lang="uk-UA" sz="4600" b="1" cap="none" spc="0" dirty="0" smtClean="0">
                <a:ln/>
                <a:solidFill>
                  <a:srgbClr val="0070C0"/>
                </a:solidFill>
                <a:effectLst/>
                <a:latin typeface="Monotype Corsiva" panose="03010101010201010101" pitchFamily="66" charset="0"/>
              </a:rPr>
              <a:t>Накреслити </a:t>
            </a:r>
            <a:r>
              <a:rPr lang="uk-UA" sz="4600" b="1" cap="none" spc="0" smtClean="0">
                <a:ln/>
                <a:solidFill>
                  <a:srgbClr val="0070C0"/>
                </a:solidFill>
                <a:effectLst/>
                <a:latin typeface="Monotype Corsiva" panose="03010101010201010101" pitchFamily="66" charset="0"/>
              </a:rPr>
              <a:t>квадрат </a:t>
            </a:r>
            <a:r>
              <a:rPr lang="uk-UA" sz="4600" b="1" cap="none" spc="0" smtClean="0">
                <a:ln/>
                <a:solidFill>
                  <a:srgbClr val="0070C0"/>
                </a:solidFill>
                <a:effectLst/>
                <a:latin typeface="Monotype Corsiva" panose="03010101010201010101" pitchFamily="66" charset="0"/>
              </a:rPr>
              <a:t>,</a:t>
            </a:r>
            <a:r>
              <a:rPr lang="uk-UA" sz="4600" b="1" smtClean="0">
                <a:ln/>
                <a:solidFill>
                  <a:srgbClr val="0070C0"/>
                </a:solidFill>
                <a:latin typeface="Monotype Corsiva" panose="03010101010201010101" pitchFamily="66" charset="0"/>
              </a:rPr>
              <a:t>зі </a:t>
            </a:r>
            <a:r>
              <a:rPr lang="uk-UA" sz="4600" b="1" dirty="0" smtClean="0">
                <a:ln/>
                <a:solidFill>
                  <a:srgbClr val="0070C0"/>
                </a:solidFill>
                <a:latin typeface="Monotype Corsiva" panose="03010101010201010101" pitchFamily="66" charset="0"/>
              </a:rPr>
              <a:t>стороною 2см</a:t>
            </a:r>
            <a:endParaRPr lang="uk-UA" sz="4600" b="1" cap="none" spc="0" dirty="0" smtClean="0">
              <a:ln/>
              <a:solidFill>
                <a:srgbClr val="0070C0"/>
              </a:solidFill>
              <a:effectLst/>
              <a:latin typeface="Monotype Corsiva" panose="03010101010201010101" pitchFamily="66" charset="0"/>
            </a:endParaRPr>
          </a:p>
          <a:p>
            <a:pPr algn="ctr"/>
            <a: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Накреслити прямокутник,</a:t>
            </a:r>
          </a:p>
          <a:p>
            <a:pPr algn="ctr"/>
            <a: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периметр якого 12 см,</a:t>
            </a:r>
          </a:p>
          <a:p>
            <a:pPr algn="ctr"/>
            <a: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а сторнона-3см .</a:t>
            </a:r>
            <a:br>
              <a:rPr lang="uk-UA" sz="4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</a:br>
            <a:endParaRPr lang="ru-RU" sz="4600" b="1" cap="none" spc="0" dirty="0">
              <a:ln/>
              <a:solidFill>
                <a:srgbClr val="00B05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07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53" y="68457"/>
            <a:ext cx="10361291" cy="726948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92D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500504" y="399742"/>
            <a:ext cx="5594800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Дякую  усім активним ,</a:t>
            </a:r>
          </a:p>
          <a:p>
            <a:pPr algn="ctr"/>
            <a:r>
              <a:rPr lang="uk-UA" sz="4600" b="1" dirty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д</a:t>
            </a:r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опитливим,</a:t>
            </a:r>
            <a:b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</a:br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розумним,</a:t>
            </a:r>
          </a:p>
          <a:p>
            <a:pPr algn="ctr"/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старанним,</a:t>
            </a:r>
          </a:p>
          <a:p>
            <a:pPr algn="ctr"/>
            <a:r>
              <a:rPr lang="uk-UA" sz="4600" b="1" dirty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к</a:t>
            </a:r>
            <a:r>
              <a:rPr lang="uk-UA" sz="46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мітливим</a:t>
            </a:r>
          </a:p>
          <a:p>
            <a:pPr algn="ctr"/>
            <a:r>
              <a:rPr lang="uk-UA" sz="4600" b="1" cap="none" spc="0" dirty="0" smtClean="0">
                <a:ln/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УЧНЯМ !</a:t>
            </a:r>
            <a:endParaRPr lang="ru-RU" sz="46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51" b="47879"/>
          <a:stretch/>
        </p:blipFill>
        <p:spPr>
          <a:xfrm flipH="1">
            <a:off x="449574" y="4417704"/>
            <a:ext cx="1746527" cy="29202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4" r="32715" b="47879"/>
          <a:stretch/>
        </p:blipFill>
        <p:spPr>
          <a:xfrm flipH="1">
            <a:off x="7867884" y="4719799"/>
            <a:ext cx="2126369" cy="272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15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715</Words>
  <Application>Microsoft Office PowerPoint</Application>
  <PresentationFormat>Произвольный</PresentationFormat>
  <Paragraphs>211</Paragraphs>
  <Slides>28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56</cp:revision>
  <cp:lastPrinted>2020-11-18T09:41:01Z</cp:lastPrinted>
  <dcterms:created xsi:type="dcterms:W3CDTF">2020-11-16T17:43:39Z</dcterms:created>
  <dcterms:modified xsi:type="dcterms:W3CDTF">2020-11-18T17:34:32Z</dcterms:modified>
</cp:coreProperties>
</file>