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63" r:id="rId5"/>
    <p:sldId id="260" r:id="rId6"/>
    <p:sldId id="257" r:id="rId7"/>
    <p:sldId id="258" r:id="rId8"/>
    <p:sldId id="259" r:id="rId9"/>
    <p:sldId id="266" r:id="rId10"/>
    <p:sldId id="265" r:id="rId11"/>
    <p:sldId id="267" r:id="rId12"/>
    <p:sldId id="270" r:id="rId13"/>
    <p:sldId id="268" r:id="rId14"/>
    <p:sldId id="269" r:id="rId15"/>
    <p:sldId id="271" r:id="rId16"/>
    <p:sldId id="261" r:id="rId17"/>
    <p:sldId id="273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FF100F-1412-4FEC-B4CC-5195D7719B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4DC33F-63F3-4C2F-866D-F6247E75E4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D9FE46-C41C-4857-ADFE-10732A86C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F14303-6F6B-47DC-82FB-58D00B537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E060FD-F917-4E15-8374-078940419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12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D73F5F-A8F4-4A6D-BAE4-088B320C1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0E53BE-885B-4F81-8817-71E5730C00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8887E3-3272-4BF5-8DD9-6D22BB89A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C82764-B53E-4F7A-864C-F578E033D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2DBAA-3F30-436C-BDE0-E527B4DFC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199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CF148-E7B8-45AC-996C-C245A1475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754958-3B9D-4131-AF76-E25DF3078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97F6AE-3B07-42E6-A9C2-7150F5845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ECDDDF-BB16-485C-A1F6-8611F5B62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6CD857-D1F3-42EA-BA3A-7FEF60B7D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86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26EFAE-4335-4933-B2F4-890B5A395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9D04CF-8B9E-482D-87B7-88D0203ED3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D1D17EE-45BD-457C-A7B0-67D1AD922E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8A366B-0C2D-456A-A85F-27E620900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C1FF2E-68DB-4203-896A-46F275CDF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4F715DC-B9F7-420D-B5F0-8D73A7591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868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5FD808-6C7F-4EA3-9A08-506A6FC47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F5C207-8569-4C4F-A7C9-8E95D5FA1F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8FAAFB9-EE79-4924-BF1A-31B552946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276A149-1E99-43A4-962F-46F92877A2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DD3E38F-D025-4B20-9516-B3225D512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DAB143-8EFF-47E1-B41B-ECB7E6679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E57328D-21B6-4BE0-8B02-2152DBB63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13DDBB8-5AE7-46FD-BEB2-F20FE2EE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539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FBAF51-8394-47C9-B1FA-54639709F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BCBB8E8-1CCA-426B-A1A1-68CECDA7B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D018E3C-3B0C-42E2-B8FB-765151738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AECDA6-004F-48AD-BAE5-49599F260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272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10326A-53D1-4DDF-A534-CBDA2D81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EBB2DE9-25BE-435C-AE0D-016126992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439984-45FE-41A6-90C5-8FB9F400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080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9DA469-8364-497B-8726-2F1EF377F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DDFDF2-16AF-4D8C-A43E-6869D897F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3D664E0-77BA-4E0B-A05B-D1F92EB6AF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557248-14D3-4638-966D-EBB198FD6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CADE95-916B-47E4-B634-7DA8F5F69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D15580-CBE0-4635-9DEE-A00224693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88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A8CE94-4573-4098-9337-CAC5AB193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93E6F50-7668-49BC-A54A-FB3DB7E5F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5EC43E3-7317-49F5-BA6E-8B9A715C5F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BD7555-C32C-4953-9DE1-AE1F18281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83AFE9-6153-47C4-8B65-987ADF471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2C152D-811D-40CD-845F-51576384C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73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89DDC-9F23-4671-AF50-FF065DBC5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3CE5AC8-AC13-422D-902C-39A4E7E509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DCFE70-4C3E-4230-A6E6-423FB3405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CF4B40-4A3C-4719-88AE-C7791E19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1891EB-CF66-449A-AB1B-0DB91884D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88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F2FAE7E-293F-47A2-9D79-243586293C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C16AF0E-9B64-4676-8B3A-5CDB696D10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8E9D31-0D81-42AF-99B7-10A12B71C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2DE05C-D893-4214-BE17-11EA4D3AF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000C4C-B732-4B64-A099-3968C17AF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022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8E821-A964-4B71-870D-73D4B1AE8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98D386-93C5-47B5-B0AF-ED710C91D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C47938-9B40-4ADF-ADB6-147A21FE1F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9E74D-8262-4611-B80B-DFE744FDBC64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9F9B85D-88FA-4AC3-B6D0-BBF60D146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39DE1F-32C6-4FF4-B819-3B67801645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2ACEA-8864-4CCF-8E58-40AD2AD2F0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1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2FDA06-E578-4A62-B78C-8F2D7320B59A}"/>
              </a:ext>
            </a:extLst>
          </p:cNvPr>
          <p:cNvSpPr txBox="1"/>
          <p:nvPr/>
        </p:nvSpPr>
        <p:spPr>
          <a:xfrm>
            <a:off x="2650435" y="1630882"/>
            <a:ext cx="6096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Додавання</a:t>
            </a:r>
            <a:r>
              <a:rPr lang="ru-RU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 і </a:t>
            </a:r>
            <a:r>
              <a:rPr lang="ru-RU" sz="6600" b="1" i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віднімання</a:t>
            </a:r>
            <a:r>
              <a:rPr lang="ru-RU" sz="66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66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мі</a:t>
            </a:r>
            <a:r>
              <a:rPr lang="ru-RU" sz="6600" b="1" i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ша</a:t>
            </a:r>
            <a:r>
              <a:rPr lang="ru-RU" sz="66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ни</a:t>
            </a:r>
            <a:r>
              <a:rPr lang="ru-RU" sz="66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х</a:t>
            </a:r>
            <a:r>
              <a:rPr lang="ru-RU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6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ч</a:t>
            </a:r>
            <a:r>
              <a:rPr lang="ru-RU" sz="6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ис</a:t>
            </a:r>
            <a:r>
              <a:rPr lang="ru-RU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ел</a:t>
            </a:r>
            <a:endParaRPr lang="uk-UA" sz="6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461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Микки Маус за партой">
            <a:extLst>
              <a:ext uri="{FF2B5EF4-FFF2-40B4-BE49-F238E27FC236}">
                <a16:creationId xmlns:a16="http://schemas.microsoft.com/office/drawing/2014/main" id="{0346402D-73CC-49EF-88D4-7CA6213BA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468" y="2078313"/>
            <a:ext cx="3969993" cy="371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2ECA563-3935-492E-950B-F0D43BE72C48}"/>
              </a:ext>
            </a:extLst>
          </p:cNvPr>
          <p:cNvSpPr/>
          <p:nvPr/>
        </p:nvSpPr>
        <p:spPr>
          <a:xfrm>
            <a:off x="0" y="0"/>
            <a:ext cx="12192000" cy="10624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uk-UA" sz="3600" b="1" i="1" dirty="0">
              <a:solidFill>
                <a:srgbClr val="FFFF0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endParaRPr kumimoji="0" lang="uk-UA" sz="36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06B7042-CDB4-41BE-BA46-D2484D08D593}"/>
              </a:ext>
            </a:extLst>
          </p:cNvPr>
          <p:cNvSpPr/>
          <p:nvPr/>
        </p:nvSpPr>
        <p:spPr>
          <a:xfrm>
            <a:off x="706722" y="1234523"/>
            <a:ext cx="6879181" cy="54048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uk-UA" sz="3600" b="1" i="1" dirty="0">
                <a:ln w="0"/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Мета уроку: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додавання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натурального та дробового числа;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віднімання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дробового числа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натурального;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знаходити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суму й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різницю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мішаних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чисел,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дробові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однакові</a:t>
            </a:r>
            <a:r>
              <a:rPr lang="ru-RU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знаменники</a:t>
            </a:r>
            <a:r>
              <a:rPr lang="uk-UA" sz="2000" i="1" dirty="0">
                <a:ln w="0"/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розвивати пізнавальну компетентність, логічне мислення, творчі здібності, обчислювальні навички, культуру математичного мовлення;</a:t>
            </a:r>
            <a:endParaRPr lang="ru-RU" sz="2000" i="1" dirty="0"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i="1" dirty="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виховувати інтерес до математики, самостійність, наполегливість, бажання прийти на допомогу, вміння працювати групами, взаємоповагу.</a:t>
            </a:r>
            <a:endParaRPr lang="ru-RU" sz="2000" i="1" dirty="0"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kumimoji="0" lang="uk-UA" sz="2400" b="0" i="0" u="none" strike="noStrike" kern="1200" cap="none" spc="0" normalizeH="0" baseline="0" dirty="0">
              <a:ln w="0"/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C5282-0614-40FF-AFEF-02D666D33767}"/>
              </a:ext>
            </a:extLst>
          </p:cNvPr>
          <p:cNvSpPr txBox="1"/>
          <p:nvPr/>
        </p:nvSpPr>
        <p:spPr>
          <a:xfrm>
            <a:off x="-185530" y="0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Повідомлення   теми   уроку   та   мотивація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навчально-пізнавальної    діяльності   учнів       </a:t>
            </a:r>
          </a:p>
        </p:txBody>
      </p:sp>
    </p:spTree>
    <p:extLst>
      <p:ext uri="{BB962C8B-B14F-4D97-AF65-F5344CB8AC3E}">
        <p14:creationId xmlns:p14="http://schemas.microsoft.com/office/powerpoint/2010/main" val="377385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Микки Маус за партой">
            <a:extLst>
              <a:ext uri="{FF2B5EF4-FFF2-40B4-BE49-F238E27FC236}">
                <a16:creationId xmlns:a16="http://schemas.microsoft.com/office/drawing/2014/main" id="{0346402D-73CC-49EF-88D4-7CA6213BA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903" y="2325757"/>
            <a:ext cx="3969993" cy="371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2ECA563-3935-492E-950B-F0D43BE72C48}"/>
              </a:ext>
            </a:extLst>
          </p:cNvPr>
          <p:cNvSpPr/>
          <p:nvPr/>
        </p:nvSpPr>
        <p:spPr>
          <a:xfrm>
            <a:off x="0" y="0"/>
            <a:ext cx="12192000" cy="7815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ОРГАНІЗАЦІЯ  КЛАСУ</a:t>
            </a:r>
            <a:endParaRPr kumimoji="0" lang="uk-UA" sz="36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06B7042-CDB4-41BE-BA46-D2484D08D593}"/>
              </a:ext>
            </a:extLst>
          </p:cNvPr>
          <p:cNvSpPr/>
          <p:nvPr/>
        </p:nvSpPr>
        <p:spPr>
          <a:xfrm rot="20670367">
            <a:off x="685934" y="1718697"/>
            <a:ext cx="6344739" cy="432405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2B1113-0CDC-4D09-B076-474657000770}"/>
              </a:ext>
            </a:extLst>
          </p:cNvPr>
          <p:cNvSpPr txBox="1"/>
          <p:nvPr/>
        </p:nvSpPr>
        <p:spPr>
          <a:xfrm rot="20626050">
            <a:off x="933144" y="2421884"/>
            <a:ext cx="604046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Бажаю вам </a:t>
            </a:r>
            <a:r>
              <a:rPr lang="uk-UA" sz="36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знання </a:t>
            </a:r>
            <a:r>
              <a:rPr lang="uk-UA" sz="3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подвоїти, </a:t>
            </a:r>
            <a:r>
              <a:rPr lang="uk-UA" sz="36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уміння </a:t>
            </a:r>
            <a:r>
              <a:rPr lang="uk-UA" sz="3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потроїти, </a:t>
            </a:r>
            <a:r>
              <a:rPr lang="uk-UA" sz="36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здібності </a:t>
            </a:r>
            <a:r>
              <a:rPr lang="uk-UA" sz="3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піднести  до квадрату, а поганий  настрій давайте </a:t>
            </a:r>
            <a:r>
              <a:rPr lang="uk-UA" sz="36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помножимо на нуль</a:t>
            </a:r>
            <a:r>
              <a:rPr lang="uk-UA" sz="3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01895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2ECA563-3935-492E-950B-F0D43BE72C48}"/>
              </a:ext>
            </a:extLst>
          </p:cNvPr>
          <p:cNvSpPr/>
          <p:nvPr/>
        </p:nvSpPr>
        <p:spPr>
          <a:xfrm>
            <a:off x="0" y="0"/>
            <a:ext cx="12192000" cy="7815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uk-UA" sz="3600" b="1" i="1" dirty="0">
              <a:solidFill>
                <a:srgbClr val="FFFF0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endParaRPr kumimoji="0" lang="uk-UA" sz="36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57BF14-67AD-4531-8A9B-DC9EE0F9AFC0}"/>
              </a:ext>
            </a:extLst>
          </p:cNvPr>
          <p:cNvSpPr txBox="1"/>
          <p:nvPr/>
        </p:nvSpPr>
        <p:spPr>
          <a:xfrm>
            <a:off x="3044687" y="-24716"/>
            <a:ext cx="61026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b="1" i="1" dirty="0"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ahoma" panose="020B0604030504040204" pitchFamily="34" charset="0"/>
              </a:rPr>
              <a:t>ФОРМУЛА УРОКУ </a:t>
            </a:r>
            <a:endParaRPr lang="ru-RU" sz="4800" i="1" dirty="0">
              <a:solidFill>
                <a:srgbClr val="FFFF00"/>
              </a:solidFill>
            </a:endParaRPr>
          </a:p>
        </p:txBody>
      </p:sp>
      <p:sp>
        <p:nvSpPr>
          <p:cNvPr id="9" name="Блок-схема: альтернативный процесс 8">
            <a:extLst>
              <a:ext uri="{FF2B5EF4-FFF2-40B4-BE49-F238E27FC236}">
                <a16:creationId xmlns:a16="http://schemas.microsoft.com/office/drawing/2014/main" id="{25B43277-F47D-4C91-AD47-650BED0F1D9B}"/>
              </a:ext>
            </a:extLst>
          </p:cNvPr>
          <p:cNvSpPr/>
          <p:nvPr/>
        </p:nvSpPr>
        <p:spPr>
          <a:xfrm>
            <a:off x="1948070" y="1405294"/>
            <a:ext cx="8415130" cy="1331083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53D52B-915B-451F-87BA-6B99F1BC59C8}"/>
              </a:ext>
            </a:extLst>
          </p:cNvPr>
          <p:cNvSpPr txBox="1"/>
          <p:nvPr/>
        </p:nvSpPr>
        <p:spPr>
          <a:xfrm>
            <a:off x="1948070" y="1536048"/>
            <a:ext cx="841513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(У+О)</a:t>
            </a:r>
            <a:r>
              <a:rPr lang="uk-UA" sz="6000" b="1" dirty="0"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·</a:t>
            </a:r>
            <a:r>
              <a:rPr lang="uk-UA" sz="6000" b="1" dirty="0"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(В+С)</a:t>
            </a:r>
            <a:r>
              <a:rPr lang="uk-UA" sz="6000" b="1" dirty="0">
                <a:solidFill>
                  <a:srgbClr val="FFFF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·Р = З</a:t>
            </a:r>
            <a:endParaRPr lang="ru-RU" sz="6000" b="1" dirty="0">
              <a:solidFill>
                <a:srgbClr val="FFFF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943FD75E-8D7D-420F-B1E9-6327745151C5}"/>
              </a:ext>
            </a:extLst>
          </p:cNvPr>
          <p:cNvSpPr/>
          <p:nvPr/>
        </p:nvSpPr>
        <p:spPr>
          <a:xfrm>
            <a:off x="251792" y="3074505"/>
            <a:ext cx="6042992" cy="378349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BEEA34-F5C0-4074-BCC9-97B9E0381A8D}"/>
              </a:ext>
            </a:extLst>
          </p:cNvPr>
          <p:cNvSpPr txBox="1"/>
          <p:nvPr/>
        </p:nvSpPr>
        <p:spPr>
          <a:xfrm>
            <a:off x="1802296" y="3321155"/>
            <a:ext cx="413467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У - увага</a:t>
            </a:r>
          </a:p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О - організованість</a:t>
            </a:r>
          </a:p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 - взаємодопомога</a:t>
            </a:r>
          </a:p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 - спілкування</a:t>
            </a:r>
          </a:p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 - робота</a:t>
            </a:r>
          </a:p>
          <a:p>
            <a:r>
              <a:rPr lang="uk-UA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 - знання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57569DC8-CC2A-44C4-8377-4140F60745E4}"/>
              </a:ext>
            </a:extLst>
          </p:cNvPr>
          <p:cNvSpPr/>
          <p:nvPr/>
        </p:nvSpPr>
        <p:spPr>
          <a:xfrm>
            <a:off x="6798366" y="3220278"/>
            <a:ext cx="5141842" cy="314786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7E1CE3B-BC02-4C61-B020-3A1567C8C873}"/>
              </a:ext>
            </a:extLst>
          </p:cNvPr>
          <p:cNvSpPr txBox="1"/>
          <p:nvPr/>
        </p:nvSpPr>
        <p:spPr>
          <a:xfrm>
            <a:off x="6758609" y="3567376"/>
            <a:ext cx="514184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САМІ ЦІ ЯКОСТІ </a:t>
            </a:r>
          </a:p>
          <a:p>
            <a:pPr algn="ctr"/>
            <a:r>
              <a:rPr lang="uk-UA" sz="40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БУДУТЬ ПОТРІБНІ </a:t>
            </a:r>
          </a:p>
          <a:p>
            <a:pPr algn="ctr"/>
            <a:r>
              <a:rPr lang="uk-UA" sz="40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НАМ СЬОГОДНІ </a:t>
            </a:r>
          </a:p>
          <a:p>
            <a:pPr algn="ctr"/>
            <a:r>
              <a:rPr lang="uk-UA" sz="40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НА УРОЦІ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69503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дети школа">
            <a:extLst>
              <a:ext uri="{FF2B5EF4-FFF2-40B4-BE49-F238E27FC236}">
                <a16:creationId xmlns:a16="http://schemas.microsoft.com/office/drawing/2014/main" id="{C723CA07-39F4-4845-8BC4-63F598368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Дети на прозрачном фоне">
            <a:extLst>
              <a:ext uri="{FF2B5EF4-FFF2-40B4-BE49-F238E27FC236}">
                <a16:creationId xmlns:a16="http://schemas.microsoft.com/office/drawing/2014/main" id="{97CE1AF5-8985-46D0-8B0D-97BEB9C08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474" y="1625256"/>
            <a:ext cx="5423452" cy="264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172185-727C-4AAC-B65D-2264B50C572A}"/>
              </a:ext>
            </a:extLst>
          </p:cNvPr>
          <p:cNvSpPr txBox="1"/>
          <p:nvPr/>
        </p:nvSpPr>
        <p:spPr>
          <a:xfrm>
            <a:off x="2875722" y="4056174"/>
            <a:ext cx="6096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ПЕРЕВІРКА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ДОМАШНЬОГО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ЗАВДАННЯ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581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6C3F50-B0B4-4E63-8CC2-25D24FA7B374}"/>
              </a:ext>
            </a:extLst>
          </p:cNvPr>
          <p:cNvSpPr txBox="1"/>
          <p:nvPr/>
        </p:nvSpPr>
        <p:spPr>
          <a:xfrm>
            <a:off x="2040836" y="985416"/>
            <a:ext cx="828260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3600" b="1" i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Згадаємо:</a:t>
            </a:r>
          </a:p>
          <a:p>
            <a:pPr marL="514350" lvl="0" indent="-514350" algn="ctr">
              <a:buAutoNum type="arabicPeriod"/>
              <a:defRPr/>
            </a:pPr>
            <a:r>
              <a:rPr lang="uk-UA" sz="3600" dirty="0">
                <a:ln w="0"/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Чим відрізняється мішане число від правильного дробу?</a:t>
            </a:r>
          </a:p>
          <a:p>
            <a:pPr marL="514350" lvl="0" indent="-514350" algn="ctr">
              <a:buAutoNum type="arabicPeriod"/>
              <a:defRPr/>
            </a:pPr>
            <a:r>
              <a:rPr lang="uk-UA" sz="3600" dirty="0">
                <a:ln w="0"/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Як з неправильного дробу виділити цілу і дробову частини?</a:t>
            </a:r>
          </a:p>
          <a:p>
            <a:pPr marL="514350" lvl="0" indent="-514350" algn="ctr">
              <a:buAutoNum type="arabicPeriod"/>
              <a:defRPr/>
            </a:pPr>
            <a:r>
              <a:rPr lang="uk-UA" sz="3600" dirty="0">
                <a:ln w="0"/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Коли неправильний дріб можна записати у вигляді натурального числа?</a:t>
            </a:r>
            <a:endParaRPr kumimoji="0" lang="uk-UA" sz="3600" b="0" i="0" u="none" strike="noStrike" kern="1200" cap="none" spc="0" normalizeH="0" baseline="0" dirty="0">
              <a:ln w="0"/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56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8C0C6A-4BA9-4BBC-B720-D1330F85A574}"/>
              </a:ext>
            </a:extLst>
          </p:cNvPr>
          <p:cNvSpPr txBox="1"/>
          <p:nvPr/>
        </p:nvSpPr>
        <p:spPr>
          <a:xfrm>
            <a:off x="2888973" y="797746"/>
            <a:ext cx="6096000" cy="675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Додавання мішаних чисел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023002-4848-421C-8E09-850808364BEA}"/>
              </a:ext>
            </a:extLst>
          </p:cNvPr>
          <p:cNvSpPr txBox="1"/>
          <p:nvPr/>
        </p:nvSpPr>
        <p:spPr>
          <a:xfrm>
            <a:off x="2007704" y="1667704"/>
            <a:ext cx="841513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Для додавання мішаних чисел цілі частини додають до цілих, а дробові — до дробових. Якщо дробова частина суми виявилася неправильним дробом, то з неї виділяють цілу частину і додають до цілої частини суми.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72E9796-ADE8-474C-AC2B-1C42E95CFDB5}"/>
                  </a:ext>
                </a:extLst>
              </p:cNvPr>
              <p:cNvSpPr txBox="1"/>
              <p:nvPr/>
            </p:nvSpPr>
            <p:spPr>
              <a:xfrm>
                <a:off x="3120887" y="3432137"/>
                <a:ext cx="6188764" cy="119449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000" b="1" i="1" u="sng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ПРИКЛАД</a:t>
                </a:r>
              </a:p>
              <a:p>
                <a:r>
                  <a:rPr lang="uk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+ </a:t>
                </a:r>
                <a:r>
                  <a:rPr lang="uk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uk-UA" sz="360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uk-UA" sz="36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uk-UA" sz="3600" b="0" i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</m:t>
                    </m:r>
                    <m:r>
                      <m:rPr>
                        <m:nor/>
                      </m:rPr>
                      <a:rPr lang="ru-RU" sz="3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5+2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uk-UA" sz="3600" b="0" i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</m:t>
                    </m:r>
                    <m:r>
                      <a:rPr lang="uk-UA" sz="360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ru-RU" sz="3600" dirty="0">
                  <a:solidFill>
                    <a:schemeClr val="accent1">
                      <a:lumMod val="75000"/>
                    </a:schemeClr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72E9796-ADE8-474C-AC2B-1C42E95CFD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0887" y="3432137"/>
                <a:ext cx="6188764" cy="1194494"/>
              </a:xfrm>
              <a:prstGeom prst="rect">
                <a:avLst/>
              </a:prstGeom>
              <a:blipFill>
                <a:blip r:embed="rId3"/>
                <a:stretch>
                  <a:fillRect l="-3054" t="-2551" b="-76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630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EC0743-EFFF-4913-BBFD-938AB09D28E0}"/>
              </a:ext>
            </a:extLst>
          </p:cNvPr>
          <p:cNvSpPr txBox="1"/>
          <p:nvPr/>
        </p:nvSpPr>
        <p:spPr>
          <a:xfrm>
            <a:off x="2690190" y="775764"/>
            <a:ext cx="6096000" cy="675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Віднімання мішаних чисел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6CA1A5-5295-4AAD-AA7C-9F12D03621AD}"/>
              </a:ext>
            </a:extLst>
          </p:cNvPr>
          <p:cNvSpPr txBox="1"/>
          <p:nvPr/>
        </p:nvSpPr>
        <p:spPr>
          <a:xfrm>
            <a:off x="2332383" y="1450949"/>
            <a:ext cx="8282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Якщо дробова частина зменшуваного більша за дробову  частину від’ємника, то при відніманні мішаних чисел від цілої частини зменшуваного віднімають цілу частину від’ємника, а від дробової — дробову.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794C826-AC27-4E12-B329-BAC46EC5E253}"/>
                  </a:ext>
                </a:extLst>
              </p:cNvPr>
              <p:cNvSpPr txBox="1"/>
              <p:nvPr/>
            </p:nvSpPr>
            <p:spPr>
              <a:xfrm>
                <a:off x="2941982" y="3162759"/>
                <a:ext cx="6096000" cy="12334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000" b="1" i="1" u="sng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ПРИКЛАД</a:t>
                </a:r>
              </a:p>
              <a:p>
                <a:r>
                  <a:rPr lang="uk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9</a:t>
                </a:r>
                <a:r>
                  <a:rPr lang="ru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- </a:t>
                </a:r>
                <a:r>
                  <a:rPr lang="uk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uk-UA" sz="360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uk-UA" sz="36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uk-UA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3−1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3600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6</a:t>
                </a:r>
                <a14:m>
                  <m:oMath xmlns:m="http://schemas.openxmlformats.org/officeDocument/2006/math">
                    <m:r>
                      <a:rPr lang="uk-UA" sz="360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36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ru-RU" sz="3600" dirty="0">
                  <a:solidFill>
                    <a:schemeClr val="accent1">
                      <a:lumMod val="75000"/>
                    </a:schemeClr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794C826-AC27-4E12-B329-BAC46EC5E2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1982" y="3162759"/>
                <a:ext cx="6096000" cy="1233415"/>
              </a:xfrm>
              <a:prstGeom prst="rect">
                <a:avLst/>
              </a:prstGeom>
              <a:blipFill>
                <a:blip r:embed="rId3"/>
                <a:stretch>
                  <a:fillRect l="-3100" t="-2970" b="-39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421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8F69AB-729A-4120-8A20-14FF2821176B}"/>
              </a:ext>
            </a:extLst>
          </p:cNvPr>
          <p:cNvSpPr txBox="1"/>
          <p:nvPr/>
        </p:nvSpPr>
        <p:spPr>
          <a:xfrm>
            <a:off x="2544417" y="889466"/>
            <a:ext cx="6096000" cy="675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Віднімання мішаних чисел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F4D8E1-2D5D-4B20-AF70-9D01BFB2423A}"/>
              </a:ext>
            </a:extLst>
          </p:cNvPr>
          <p:cNvSpPr txBox="1"/>
          <p:nvPr/>
        </p:nvSpPr>
        <p:spPr>
          <a:xfrm>
            <a:off x="2020956" y="1593718"/>
            <a:ext cx="877956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Якщо дробова частина зменшуваного менша за дробову частину від’ємника, то спочатку від цілої частини зменшуваного одну одиницю додають до його дробової частини, попередньо перетворивши її в неправильний дріб, а потім виконують віднімання.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BEF321A-8ADE-48AE-ABD1-D3890F923EED}"/>
                  </a:ext>
                </a:extLst>
              </p:cNvPr>
              <p:cNvSpPr txBox="1"/>
              <p:nvPr/>
            </p:nvSpPr>
            <p:spPr>
              <a:xfrm>
                <a:off x="2849217" y="3532710"/>
                <a:ext cx="8348870" cy="10196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000" b="1" i="1" u="sng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ПРИКЛАД</a:t>
                </a:r>
              </a:p>
              <a:p>
                <a:r>
                  <a:rPr lang="uk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10</a:t>
                </a:r>
                <a:r>
                  <a:rPr kumimoji="0" lang="ru-UA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- </a:t>
                </a:r>
                <a:r>
                  <a:rPr lang="uk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uk-UA" sz="2800" b="1" i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(9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)- </a:t>
                </a:r>
                <a:r>
                  <a:rPr lang="uk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uk-UA" sz="2800" b="1" i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</a:t>
                </a:r>
                <a:r>
                  <a:rPr lang="uk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9</a:t>
                </a:r>
                <a:r>
                  <a:rPr lang="ru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- </a:t>
                </a:r>
                <a:r>
                  <a:rPr lang="uk-UA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uk-UA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uk-UA" sz="2800" b="1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800" b="1" dirty="0">
                    <a:solidFill>
                      <a:schemeClr val="accent1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6</a:t>
                </a:r>
                <a14:m>
                  <m:oMath xmlns:m="http://schemas.openxmlformats.org/officeDocument/2006/math">
                    <m:r>
                      <a:rPr lang="uk-UA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  <m:r>
                          <a:rPr lang="uk-UA" sz="2800" b="1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</m:den>
                    </m:f>
                  </m:oMath>
                </a14:m>
                <a:endParaRPr lang="ru-RU" sz="2800" b="1" dirty="0">
                  <a:solidFill>
                    <a:schemeClr val="accent1">
                      <a:lumMod val="75000"/>
                    </a:schemeClr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BEF321A-8ADE-48AE-ABD1-D3890F923E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217" y="3532710"/>
                <a:ext cx="8348870" cy="1019638"/>
              </a:xfrm>
              <a:prstGeom prst="rect">
                <a:avLst/>
              </a:prstGeom>
              <a:blipFill>
                <a:blip r:embed="rId3"/>
                <a:stretch>
                  <a:fillRect l="-1460" t="-3593" b="-59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592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0CC98D5-AEFC-402B-B4EF-3FAB7CD5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258155-907F-4828-B362-6DD2D545111D}"/>
              </a:ext>
            </a:extLst>
          </p:cNvPr>
          <p:cNvSpPr txBox="1"/>
          <p:nvPr/>
        </p:nvSpPr>
        <p:spPr>
          <a:xfrm>
            <a:off x="3670852" y="903524"/>
            <a:ext cx="60960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Хто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ж там,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хто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вже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так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стомився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?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І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наліво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нахилився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.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Треба дружно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всім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нам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встати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</a:p>
          <a:p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Фізкультпаузу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почати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.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Руки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вгору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, руки вниз, </a:t>
            </a:r>
          </a:p>
          <a:p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Вгору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трішки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подивись.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Руки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склали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, як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вітряк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І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покрутимося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так. </a:t>
            </a:r>
          </a:p>
          <a:p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Вище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руки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підійміть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І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спокійно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опустіть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. </a:t>
            </a:r>
          </a:p>
          <a:p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Потім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дружно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всі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сідаймо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І до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праці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800" b="1" i="1" dirty="0" err="1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приступаймо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.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42C1C1A-A9AC-4655-901D-B73A004EAEBB}"/>
              </a:ext>
            </a:extLst>
          </p:cNvPr>
          <p:cNvSpPr/>
          <p:nvPr/>
        </p:nvSpPr>
        <p:spPr>
          <a:xfrm rot="20766031">
            <a:off x="222033" y="1520776"/>
            <a:ext cx="2801515" cy="4857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Фізкультхвилинка</a:t>
            </a:r>
          </a:p>
        </p:txBody>
      </p:sp>
    </p:spTree>
    <p:extLst>
      <p:ext uri="{BB962C8B-B14F-4D97-AF65-F5344CB8AC3E}">
        <p14:creationId xmlns:p14="http://schemas.microsoft.com/office/powerpoint/2010/main" val="343910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6871E95-3F59-4188-83E5-D88164C7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D64134-BDE4-4AA1-B4C3-C2E9CDFB9167}"/>
              </a:ext>
            </a:extLst>
          </p:cNvPr>
          <p:cNvSpPr txBox="1"/>
          <p:nvPr/>
        </p:nvSpPr>
        <p:spPr>
          <a:xfrm>
            <a:off x="3048000" y="940904"/>
            <a:ext cx="614238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Завдання № 1248.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Обчисліть суму:</a:t>
            </a:r>
            <a:endParaRPr lang="ru-RU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9612B16-2291-452D-97D0-E9C70C2BD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3443" y="2228153"/>
            <a:ext cx="6930887" cy="22510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C3268EB-7A4D-42CE-A929-54B17B119E8C}"/>
                  </a:ext>
                </a:extLst>
              </p:cNvPr>
              <p:cNvSpPr txBox="1"/>
              <p:nvPr/>
            </p:nvSpPr>
            <p:spPr>
              <a:xfrm>
                <a:off x="3498573" y="5299074"/>
                <a:ext cx="4068418" cy="12360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defRPr/>
                </a:pPr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4) </a:t>
                </a:r>
                <a14:m>
                  <m:oMath xmlns:m="http://schemas.openxmlformats.org/officeDocument/2006/math">
                    <m:r>
                      <a:rPr kumimoji="0" lang="uk-UA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</m:t>
                    </m:r>
                    <m:f>
                      <m:fPr>
                        <m:ctrlPr>
                          <a:rPr kumimoji="0" lang="uk-UA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uk-UA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kumimoji="0" lang="uk-UA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kumimoji="0" lang="uk-UA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     </a:t>
                </a: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5) 1</a:t>
                </a:r>
                <a14:m>
                  <m:oMath xmlns:m="http://schemas.openxmlformats.org/officeDocument/2006/math">
                    <m:r>
                      <a:rPr lang="uk-UA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17</m:t>
                        </m:r>
                      </m:den>
                    </m:f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  </a:t>
                </a: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6) 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just">
                  <a:defRPr/>
                </a:pPr>
                <a:r>
                  <a:rPr lang="uk-UA" sz="2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lvl="0" algn="just">
                  <a:defRPr/>
                </a:pPr>
                <a:endParaRPr lang="uk-UA" sz="20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C3268EB-7A4D-42CE-A929-54B17B119E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73" y="5299074"/>
                <a:ext cx="4068418" cy="1236044"/>
              </a:xfrm>
              <a:prstGeom prst="rect">
                <a:avLst/>
              </a:prstGeom>
              <a:blipFill>
                <a:blip r:embed="rId4"/>
                <a:stretch>
                  <a:fillRect l="-239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095D3E6-B78A-4503-A94A-6AAFC99AC08A}"/>
                  </a:ext>
                </a:extLst>
              </p:cNvPr>
              <p:cNvSpPr txBox="1"/>
              <p:nvPr/>
            </p:nvSpPr>
            <p:spPr>
              <a:xfrm>
                <a:off x="3498573" y="4757476"/>
                <a:ext cx="4320210" cy="8935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514350" indent="-514350" algn="just">
                  <a:buFontTx/>
                  <a:buAutoNum type="arabicParenR"/>
                  <a:defRPr/>
                </a:pPr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9</a:t>
                </a:r>
                <a:r>
                  <a:rPr lang="ru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uk-UA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kumimoji="0" lang="uk-UA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kumimoji="0" lang="uk-UA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  2) </a:t>
                </a: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ru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 3) </a:t>
                </a: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19</m:t>
                        </m:r>
                      </m:den>
                    </m:f>
                  </m:oMath>
                </a14:m>
                <a:r>
                  <a:rPr lang="uk-UA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</a:t>
                </a:r>
                <a:endParaRPr lang="ru-RU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just">
                  <a:defRPr/>
                </a:pPr>
                <a:endParaRPr lang="ru-RU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095D3E6-B78A-4503-A94A-6AAFC99AC0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73" y="4757476"/>
                <a:ext cx="4320210" cy="893578"/>
              </a:xfrm>
              <a:prstGeom prst="rect">
                <a:avLst/>
              </a:prstGeom>
              <a:blipFill>
                <a:blip r:embed="rId5"/>
                <a:stretch>
                  <a:fillRect l="-21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517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6871E95-3F59-4188-83E5-D88164C7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6D64E84-9A71-4AD9-949C-0D5E64B0ED4F}"/>
                  </a:ext>
                </a:extLst>
              </p:cNvPr>
              <p:cNvSpPr txBox="1"/>
              <p:nvPr/>
            </p:nvSpPr>
            <p:spPr>
              <a:xfrm>
                <a:off x="2491409" y="1036847"/>
                <a:ext cx="8375374" cy="29658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200" b="1" i="0" u="none" strike="noStrike" kern="1200" cap="none" spc="0" normalizeH="0" baseline="0" noProof="0" dirty="0">
                    <a:ln w="0"/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Завдання № 1250.</a:t>
                </a:r>
                <a:endParaRPr lang="uk-UA" sz="3200" b="1" dirty="0">
                  <a:ln w="0"/>
                  <a:solidFill>
                    <a:prstClr val="black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0" algn="just">
                  <a:defRPr/>
                </a:pPr>
                <a:r>
                  <a:rPr kumimoji="0" lang="uk-U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Виділіть цілу і дробову частину числа:</a:t>
                </a:r>
                <a:br>
                  <a:rPr kumimoji="0" lang="uk-U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</a:br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н</a:t>
                </a:r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а один дитячий майданчик завезли 7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  <m:r>
                      <a:rPr kumimoji="0" lang="uk-U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ц піску, а на другий — 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3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  <m:r>
                      <a:rPr lang="uk-UA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ц. Скільки піску завезли на обидва майданчики разом?</a:t>
                </a:r>
                <a:endParaRPr lang="uk-UA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6D64E84-9A71-4AD9-949C-0D5E64B0ED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1409" y="1036847"/>
                <a:ext cx="8375374" cy="2965877"/>
              </a:xfrm>
              <a:prstGeom prst="rect">
                <a:avLst/>
              </a:prstGeom>
              <a:blipFill>
                <a:blip r:embed="rId3"/>
                <a:stretch>
                  <a:fillRect l="-1892" t="-2669" r="-1820" b="-57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A125224-3C55-4E9E-BF9B-AE4CA294FC34}"/>
                  </a:ext>
                </a:extLst>
              </p:cNvPr>
              <p:cNvSpPr txBox="1"/>
              <p:nvPr/>
            </p:nvSpPr>
            <p:spPr>
              <a:xfrm>
                <a:off x="3001618" y="4444066"/>
                <a:ext cx="6188764" cy="15109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lvl="0" indent="-457200" algn="ctr">
                  <a:buAutoNum type="arabicParenR"/>
                  <a:defRPr/>
                </a:pPr>
                <a:r>
                  <a:rPr lang="ru-RU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kumimoji="0" lang="uk-UA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ru-RU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kumimoji="0" lang="ru-RU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kumimoji="0" lang="uk-UA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uk-UA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13</m:t>
                    </m:r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kumimoji="0" lang="uk-UA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(ц) – піску завезли на обидва майданчика  разом</a:t>
                </a:r>
              </a:p>
              <a:p>
                <a:pPr lvl="0" algn="ctr">
                  <a:defRPr/>
                </a:pPr>
                <a:r>
                  <a:rPr lang="uk-UA" sz="24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uk-UA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13</m:t>
                    </m:r>
                    <m:f>
                      <m:f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kumimoji="0" lang="uk-UA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(ц)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A125224-3C55-4E9E-BF9B-AE4CA294FC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618" y="4444066"/>
                <a:ext cx="6188764" cy="1510926"/>
              </a:xfrm>
              <a:prstGeom prst="rect">
                <a:avLst/>
              </a:prstGeom>
              <a:blipFill>
                <a:blip r:embed="rId4"/>
                <a:stretch>
                  <a:fillRect l="-689" r="-1870" b="-24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816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6871E95-3F59-4188-83E5-D88164C7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08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9FACF0-D4E4-40A9-8A0A-3AE7079CBC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74" y="2425475"/>
            <a:ext cx="7964556" cy="20802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96D83F-19C6-445E-8961-91A68244E3EB}"/>
              </a:ext>
            </a:extLst>
          </p:cNvPr>
          <p:cNvSpPr txBox="1"/>
          <p:nvPr/>
        </p:nvSpPr>
        <p:spPr>
          <a:xfrm>
            <a:off x="2888974" y="1379091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Завдання № 1252.</a:t>
            </a:r>
          </a:p>
        </p:txBody>
      </p:sp>
    </p:spTree>
    <p:extLst>
      <p:ext uri="{BB962C8B-B14F-4D97-AF65-F5344CB8AC3E}">
        <p14:creationId xmlns:p14="http://schemas.microsoft.com/office/powerpoint/2010/main" val="367522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6871E95-3F59-4188-83E5-D88164C7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A53331-9E52-4268-95F6-8FA7CCCADC0A}"/>
                  </a:ext>
                </a:extLst>
              </p:cNvPr>
              <p:cNvSpPr txBox="1"/>
              <p:nvPr/>
            </p:nvSpPr>
            <p:spPr>
              <a:xfrm>
                <a:off x="2292626" y="1227381"/>
                <a:ext cx="8229600" cy="24838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200" b="1" i="0" u="none" strike="noStrike" kern="1200" cap="none" spc="0" normalizeH="0" baseline="0" noProof="0" dirty="0">
                    <a:ln w="0"/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Завдання № 1254.</a:t>
                </a:r>
                <a:endParaRPr lang="uk-UA" sz="3200" b="1" dirty="0">
                  <a:ln w="0"/>
                  <a:solidFill>
                    <a:prstClr val="black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0" algn="just">
                  <a:defRPr/>
                </a:pPr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Швидкість катера 25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км/год, а швидкість течії —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км/год. </a:t>
                </a:r>
                <a:r>
                  <a:rPr lang="ru-RU" sz="32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Знайди</a:t>
                </a:r>
                <a:r>
                  <a:rPr lang="ru-RU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швидкості катера за течією і проти течії?</a:t>
                </a:r>
                <a:endParaRPr lang="uk-UA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A53331-9E52-4268-95F6-8FA7CCCADC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2626" y="1227381"/>
                <a:ext cx="8229600" cy="2483885"/>
              </a:xfrm>
              <a:prstGeom prst="rect">
                <a:avLst/>
              </a:prstGeom>
              <a:blipFill>
                <a:blip r:embed="rId3"/>
                <a:stretch>
                  <a:fillRect l="-1852" t="-3186" r="-1926" b="-68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526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Фон для презентации гусеница и черепашка">
            <a:extLst>
              <a:ext uri="{FF2B5EF4-FFF2-40B4-BE49-F238E27FC236}">
                <a16:creationId xmlns:a16="http://schemas.microsoft.com/office/drawing/2014/main" id="{F6871E95-3F59-4188-83E5-D88164C7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12AEAD-7E19-479A-A0D7-466AFE845C32}"/>
              </a:ext>
            </a:extLst>
          </p:cNvPr>
          <p:cNvSpPr txBox="1"/>
          <p:nvPr/>
        </p:nvSpPr>
        <p:spPr>
          <a:xfrm>
            <a:off x="2027583" y="808383"/>
            <a:ext cx="8706678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5400" b="1" i="1" dirty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Згадаємо:</a:t>
            </a:r>
          </a:p>
          <a:p>
            <a:pPr lvl="0" algn="ctr">
              <a:defRPr/>
            </a:pPr>
            <a:r>
              <a:rPr lang="uk-UA" sz="4400" i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1) Як додають мішані числа?</a:t>
            </a:r>
          </a:p>
          <a:p>
            <a:pPr algn="ctr">
              <a:defRPr/>
            </a:pPr>
            <a:r>
              <a:rPr lang="uk-UA" sz="4400" i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2) Як  віднімають мішані числа?</a:t>
            </a:r>
          </a:p>
          <a:p>
            <a:pPr lvl="0" algn="ctr">
              <a:defRPr/>
            </a:pPr>
            <a:endParaRPr lang="uk-UA" sz="4400" b="1" i="1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0BC55B-DBD9-4029-BA24-DB6DAEAAB1F3}"/>
              </a:ext>
            </a:extLst>
          </p:cNvPr>
          <p:cNvSpPr txBox="1"/>
          <p:nvPr/>
        </p:nvSpPr>
        <p:spPr>
          <a:xfrm>
            <a:off x="1789043" y="2902656"/>
            <a:ext cx="94753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5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Творча вправа “</a:t>
            </a:r>
            <a:r>
              <a:rPr lang="uk-UA" sz="5400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Сенкан</a:t>
            </a:r>
            <a:r>
              <a:rPr lang="uk-UA" sz="5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”</a:t>
            </a:r>
            <a:endParaRPr lang="ru-RU" sz="54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C39324-A5FE-4186-964A-5FE93DC4EB7C}"/>
              </a:ext>
            </a:extLst>
          </p:cNvPr>
          <p:cNvSpPr txBox="1"/>
          <p:nvPr/>
        </p:nvSpPr>
        <p:spPr>
          <a:xfrm>
            <a:off x="3313043" y="3657600"/>
            <a:ext cx="651344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itchFamily="34" charset="0"/>
              </a:rPr>
              <a:t>До слова дріб придумати:</a:t>
            </a:r>
          </a:p>
          <a:p>
            <a:r>
              <a:rPr lang="uk-UA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itchFamily="34" charset="0"/>
              </a:rPr>
              <a:t>2 прикметники;</a:t>
            </a:r>
          </a:p>
          <a:p>
            <a:r>
              <a:rPr lang="uk-UA" sz="3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itchFamily="34" charset="0"/>
              </a:rPr>
              <a:t>3 дієслова;</a:t>
            </a:r>
          </a:p>
          <a:p>
            <a:r>
              <a:rPr lang="uk-UA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itchFamily="34" charset="0"/>
              </a:rPr>
              <a:t>Скласти речення;</a:t>
            </a:r>
          </a:p>
          <a:p>
            <a:r>
              <a:rPr lang="uk-UA" sz="3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itchFamily="34" charset="0"/>
              </a:rPr>
              <a:t>Синонім.</a:t>
            </a:r>
            <a:endParaRPr lang="ru-RU" sz="32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5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Фон презентации математика для детей">
            <a:extLst>
              <a:ext uri="{FF2B5EF4-FFF2-40B4-BE49-F238E27FC236}">
                <a16:creationId xmlns:a16="http://schemas.microsoft.com/office/drawing/2014/main" id="{A97FF7DD-60FB-4631-BA09-F06B41FB0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47DE7F-2D3E-4397-965B-00E0582B3430}"/>
              </a:ext>
            </a:extLst>
          </p:cNvPr>
          <p:cNvSpPr txBox="1"/>
          <p:nvPr/>
        </p:nvSpPr>
        <p:spPr>
          <a:xfrm>
            <a:off x="3047999" y="1339334"/>
            <a:ext cx="727544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000" b="1" i="1" dirty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ДОМАШНЯ  РОБОТА:</a:t>
            </a:r>
          </a:p>
          <a:p>
            <a:pPr lvl="0" algn="ctr">
              <a:defRPr/>
            </a:pPr>
            <a:r>
              <a:rPr lang="uk-UA" sz="4000" b="1" i="1" dirty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§ 39,сторінка  208-209</a:t>
            </a:r>
          </a:p>
          <a:p>
            <a:pPr lvl="0" algn="ctr">
              <a:defRPr/>
            </a:pPr>
            <a:r>
              <a:rPr lang="uk-UA" sz="4000" b="1" i="1" dirty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№  1249(1, 3, 5),1253(2,4,6)</a:t>
            </a:r>
            <a:endParaRPr lang="uk-UA" sz="4000" b="1" i="1" dirty="0">
              <a:ln w="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9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Фон презентации математика для детей">
            <a:extLst>
              <a:ext uri="{FF2B5EF4-FFF2-40B4-BE49-F238E27FC236}">
                <a16:creationId xmlns:a16="http://schemas.microsoft.com/office/drawing/2014/main" id="{A97FF7DD-60FB-4631-BA09-F06B41FB0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47DE7F-2D3E-4397-965B-00E0582B3430}"/>
              </a:ext>
            </a:extLst>
          </p:cNvPr>
          <p:cNvSpPr txBox="1"/>
          <p:nvPr/>
        </p:nvSpPr>
        <p:spPr>
          <a:xfrm>
            <a:off x="3047999" y="1339334"/>
            <a:ext cx="72754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uk-UA" sz="4000" b="1" i="1" dirty="0">
              <a:ln w="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5BA737D-BF62-40D4-BCBE-882413784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170" y="950458"/>
            <a:ext cx="4817380" cy="36708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075B0D1-EC29-469C-801F-895FBF96C86C}"/>
              </a:ext>
            </a:extLst>
          </p:cNvPr>
          <p:cNvSpPr txBox="1"/>
          <p:nvPr/>
        </p:nvSpPr>
        <p:spPr>
          <a:xfrm>
            <a:off x="5989983" y="1339334"/>
            <a:ext cx="526773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Рефлексія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«Рюкзак вражень»</a:t>
            </a:r>
          </a:p>
        </p:txBody>
      </p:sp>
    </p:spTree>
    <p:extLst>
      <p:ext uri="{BB962C8B-B14F-4D97-AF65-F5344CB8AC3E}">
        <p14:creationId xmlns:p14="http://schemas.microsoft.com/office/powerpoint/2010/main" val="2491218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Фон презентации математика для детей">
            <a:extLst>
              <a:ext uri="{FF2B5EF4-FFF2-40B4-BE49-F238E27FC236}">
                <a16:creationId xmlns:a16="http://schemas.microsoft.com/office/drawing/2014/main" id="{A97FF7DD-60FB-4631-BA09-F06B41FB0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2CAC05-C20A-4AF9-88B6-4857121EF60E}"/>
              </a:ext>
            </a:extLst>
          </p:cNvPr>
          <p:cNvSpPr txBox="1"/>
          <p:nvPr/>
        </p:nvSpPr>
        <p:spPr>
          <a:xfrm>
            <a:off x="4439479" y="1102091"/>
            <a:ext cx="6096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6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mbria" panose="02040503050406030204" pitchFamily="18" charset="0"/>
              </a:rPr>
              <a:t>Дякую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6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mbria" panose="02040503050406030204" pitchFamily="18" charset="0"/>
              </a:rPr>
              <a:t>за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6600" b="1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mbria" panose="02040503050406030204" pitchFamily="18" charset="0"/>
              </a:rPr>
              <a:t>співпрацю !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6" name="Cloud">
            <a:extLst>
              <a:ext uri="{FF2B5EF4-FFF2-40B4-BE49-F238E27FC236}">
                <a16:creationId xmlns:a16="http://schemas.microsoft.com/office/drawing/2014/main" id="{2A2FF720-568E-4FE6-9090-9670EC6C0492}"/>
              </a:ext>
            </a:extLst>
          </p:cNvPr>
          <p:cNvSpPr>
            <a:spLocks noChangeAspect="1" noEditPoints="1" noChangeArrowheads="1"/>
          </p:cNvSpPr>
          <p:nvPr/>
        </p:nvSpPr>
        <p:spPr bwMode="auto">
          <a:xfrm rot="20373826">
            <a:off x="1538874" y="1807518"/>
            <a:ext cx="4642533" cy="1774662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990099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ru-RU" sz="5400" b="1" i="1" kern="10" dirty="0" err="1">
                <a:ln w="9525">
                  <a:solidFill>
                    <a:srgbClr val="5C005C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28398" dir="1593903" algn="ctr" rotWithShape="0">
                    <a:srgbClr val="990099">
                      <a:alpha val="50000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/>
              </a:rPr>
              <a:t>Молодці</a:t>
            </a:r>
            <a:r>
              <a:rPr lang="ru-RU" sz="5400" b="1" i="1" kern="10" dirty="0">
                <a:ln w="9525">
                  <a:solidFill>
                    <a:srgbClr val="5C005C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28398" dir="1593903" algn="ctr" rotWithShape="0">
                    <a:srgbClr val="990099">
                      <a:alpha val="50000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/>
              </a:rPr>
              <a:t>!</a:t>
            </a:r>
            <a:endParaRPr lang="ru-RU" sz="5400" i="1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3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603</Words>
  <Application>Microsoft Office PowerPoint</Application>
  <PresentationFormat>Широкоэкранный</PresentationFormat>
  <Paragraphs>87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 Kerekesha</dc:creator>
  <cp:lastModifiedBy>Elena Kerekesha</cp:lastModifiedBy>
  <cp:revision>15</cp:revision>
  <dcterms:created xsi:type="dcterms:W3CDTF">2025-03-09T14:48:07Z</dcterms:created>
  <dcterms:modified xsi:type="dcterms:W3CDTF">2025-03-09T19:35:24Z</dcterms:modified>
</cp:coreProperties>
</file>