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Bookman Old Style" pitchFamily="18" charset="0"/>
      <p:regular r:id="rId10"/>
      <p:bold r:id="rId11"/>
      <p:italic r:id="rId12"/>
      <p:boldItalic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Cambria Math" pitchFamily="18" charset="0"/>
      <p:regular r:id="rId18"/>
    </p:embeddedFont>
    <p:embeddedFont>
      <p:font typeface="Corsiva" charset="0"/>
      <p:regular r:id="rId19"/>
      <p:bold r:id="rId20"/>
      <p:italic r:id="rId21"/>
      <p:boldItalic r:id="rId22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jmGVrmQB7xaSme1nM7s1aMai8oF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-72" y="7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customschemas.google.com/relationships/presentationmetadata" Target="meta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3648304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97" name="Google Shape;9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15" name="Google Shape;11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39" name="Google Shape;13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65" name="Google Shape;165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96" name="Google Shape;19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Google Shape;205;p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06" name="Google Shape;20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7" name="Google Shape;17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8" name="Google Shape;18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Рисунок с подписью" type="picTx">
  <p:cSld name="PICTURE_WITH_CAPTION_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1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22" name="Google Shape;22;p1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23" name="Google Shape;2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4" name="Google Shape;2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25" name="Google Shape;25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1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1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9" name="Google Shape;29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0" name="Google Shape;30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1" name="Google Shape;31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6" name="Google Shape;36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37" name="Google Shape;37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1" name="Google Shape;4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2" name="Google Shape;4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3" name="Google Shape;4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7" name="Google Shape;47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9" name="Google Shape;4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0" name="Google Shape;5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4" name="Google Shape;54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6" name="Google Shape;56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7" name="Google Shape;57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8" name="Google Shape;58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59" name="Google Shape;59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2" name="Google Shape;62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3" name="Google Shape;63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64" name="Google Shape;64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0" name="Google Shape;70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1" name="Google Shape;71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6" name="Google Shape;7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77" name="Google Shape;7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2" name="Google Shape;8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83" name="Google Shape;8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3" name="Google Shape;13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 dirty="0"/>
          </a:p>
        </p:txBody>
      </p:sp>
      <p:sp>
        <p:nvSpPr>
          <p:cNvPr id="14" name="Google Shape;14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-RU"/>
              <a:t>‹#›</a:t>
            </a:fld>
            <a:endParaRPr dirty="0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dt" idx="10"/>
          </p:nvPr>
        </p:nvSpPr>
        <p:spPr>
          <a:xfrm>
            <a:off x="1078026" y="1652544"/>
            <a:ext cx="1862882" cy="3739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 smtClean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04.12.2022</a:t>
            </a:r>
            <a:endParaRPr sz="20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169772" y="1190879"/>
            <a:ext cx="177937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i="0" u="none" strike="noStrike" cap="none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Сьогодні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0" name="Google Shape;90;p1"/>
          <p:cNvSpPr txBox="1"/>
          <p:nvPr/>
        </p:nvSpPr>
        <p:spPr>
          <a:xfrm>
            <a:off x="1202724" y="2907956"/>
            <a:ext cx="1738184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Урок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№25-26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1" name="Google Shape;91;p1"/>
          <p:cNvSpPr txBox="1"/>
          <p:nvPr/>
        </p:nvSpPr>
        <p:spPr>
          <a:xfrm>
            <a:off x="701824" y="294154"/>
            <a:ext cx="3005203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Геометрія</a:t>
            </a:r>
            <a:endParaRPr sz="32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92" name="Google Shape;92;p1"/>
          <p:cNvSpPr txBox="1"/>
          <p:nvPr/>
        </p:nvSpPr>
        <p:spPr>
          <a:xfrm>
            <a:off x="3223178" y="1753794"/>
            <a:ext cx="8326271" cy="28007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Практикум по розв’язуванню </a:t>
            </a:r>
            <a:r>
              <a:rPr lang="ru-RU" sz="3600" b="1" dirty="0" smtClean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 з теми:</a:t>
            </a:r>
            <a:r>
              <a:rPr lang="ru-RU" sz="4000" b="1" dirty="0" smtClean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r>
              <a:rPr lang="ru-RU" sz="4800" b="1" dirty="0" smtClean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«Знаходження площі поверхні тіл обертання»</a:t>
            </a:r>
            <a:endParaRPr sz="4800" b="1" i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93" name="Google Shape;93;p1" descr="C:\Users\Толик\Pictures\7xzP.txt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38774" y="4451695"/>
            <a:ext cx="1450502" cy="1934002"/>
          </a:xfrm>
          <a:prstGeom prst="rect">
            <a:avLst/>
          </a:prstGeom>
          <a:noFill/>
          <a:ln>
            <a:noFill/>
          </a:ln>
        </p:spPr>
      </p:pic>
      <p:sp>
        <p:nvSpPr>
          <p:cNvPr id="94" name="Google Shape;94;p1"/>
          <p:cNvSpPr/>
          <p:nvPr/>
        </p:nvSpPr>
        <p:spPr>
          <a:xfrm>
            <a:off x="1169773" y="4843849"/>
            <a:ext cx="1779373" cy="59312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"/>
          <p:cNvSpPr txBox="1"/>
          <p:nvPr/>
        </p:nvSpPr>
        <p:spPr>
          <a:xfrm>
            <a:off x="1556951" y="356817"/>
            <a:ext cx="1960606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1.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0" name="Google Shape;100;p2"/>
          <p:cNvSpPr/>
          <p:nvPr/>
        </p:nvSpPr>
        <p:spPr>
          <a:xfrm>
            <a:off x="3459934" y="395415"/>
            <a:ext cx="8616736" cy="873211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1" name="Google Shape;101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938055" y="1439253"/>
            <a:ext cx="1919416" cy="1872358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2"/>
          <p:cNvSpPr txBox="1"/>
          <p:nvPr/>
        </p:nvSpPr>
        <p:spPr>
          <a:xfrm>
            <a:off x="443861" y="2442178"/>
            <a:ext cx="802976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Площа бічної поверхні циліндра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обчислюється за формулою: </a:t>
            </a: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519663" y="2805626"/>
            <a:ext cx="1968809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</a:t>
            </a:r>
            <a:r>
              <a:rPr lang="ru-RU" sz="24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2</a:t>
            </a:r>
            <a:r>
              <a:rPr lang="ru-RU" sz="2400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2400" b="1" dirty="0">
                <a:solidFill>
                  <a:srgbClr val="FF0000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ru-RU" sz="2400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24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2400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24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</a:t>
            </a:r>
            <a:endParaRPr sz="24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721301" y="3124710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5" name="Google Shape;105;p2"/>
          <p:cNvSpPr txBox="1"/>
          <p:nvPr/>
        </p:nvSpPr>
        <p:spPr>
          <a:xfrm>
            <a:off x="468120" y="1394915"/>
            <a:ext cx="4110606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Дано: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циліндр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ABCD – квадрат, AB=BC=CD=DA= 10 см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Знайти: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   - </a:t>
            </a:r>
            <a:r>
              <a:rPr lang="ru-RU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?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6" name="Google Shape;106;p2"/>
          <p:cNvSpPr txBox="1"/>
          <p:nvPr/>
        </p:nvSpPr>
        <p:spPr>
          <a:xfrm>
            <a:off x="1409691" y="2089049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7" name="Google Shape;107;p2"/>
          <p:cNvSpPr txBox="1"/>
          <p:nvPr/>
        </p:nvSpPr>
        <p:spPr>
          <a:xfrm>
            <a:off x="3501081" y="436605"/>
            <a:ext cx="8427308" cy="10156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Осьовим перерізом циліндра є квадрат зі стороною 10 см. Знайти площу бічної поверхні циліндра.</a:t>
            </a:r>
            <a:r>
              <a:rPr lang="ru-RU" sz="2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/>
            </a:r>
            <a:br>
              <a:rPr lang="ru-RU" sz="2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</a:br>
            <a:endParaRPr sz="2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08" name="Google Shape;108;p2"/>
          <p:cNvSpPr txBox="1"/>
          <p:nvPr/>
        </p:nvSpPr>
        <p:spPr>
          <a:xfrm>
            <a:off x="527221" y="3385750"/>
            <a:ext cx="11327027" cy="25545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 </a:t>
            </a:r>
            <a:r>
              <a:rPr lang="ru-RU" sz="2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радіус (основи) циліндра;</a:t>
            </a:r>
            <a:b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висота (довжина твірної) циліндра.</a:t>
            </a:r>
            <a:b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Осьовим перерізом циліндра є квадрат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ABCD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зі стороною 10 см (за умовою задачі), сторони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AB=CD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якого є твірними циліндра (їх довжина дорівнює висоті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циліндра), тому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H=10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см.</a:t>
            </a:r>
            <a:b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Дві інші сторони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BC=AD=10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см – діаметри основ циліндра.</a:t>
            </a:r>
            <a:b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Вісь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OO</a:t>
            </a:r>
            <a:r>
              <a:rPr lang="ru-RU" sz="2000" i="1" baseline="-25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циліндра є віссю квадрата, його кінці ділять діаметр навпіл, тобто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AO=OB=A</a:t>
            </a:r>
            <a:r>
              <a:rPr lang="ru-RU" sz="2000" i="1" baseline="-25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O=OB</a:t>
            </a:r>
            <a:r>
              <a:rPr lang="ru-RU" sz="2000" i="1" baseline="-25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=R=AB/2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см, де </a:t>
            </a:r>
            <a:r>
              <a:rPr lang="ru-RU" sz="2000" i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R=5</a:t>
            </a: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см – радіус циліндра.</a:t>
            </a:r>
            <a:b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Знаходимо площу бічної поверхні циліндра за формулою: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2"/>
          <p:cNvSpPr txBox="1"/>
          <p:nvPr/>
        </p:nvSpPr>
        <p:spPr>
          <a:xfrm>
            <a:off x="6916343" y="5544707"/>
            <a:ext cx="421297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  = 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ru-RU" sz="1800" b="1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ru-RU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∙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 </a:t>
            </a: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= 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ru-RU" sz="1800" b="1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ru-RU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∙</a:t>
            </a:r>
            <a:r>
              <a:rPr lang="ru-RU" sz="18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 = 100</a:t>
            </a:r>
            <a:r>
              <a:rPr lang="ru-RU" sz="1800" b="1" dirty="0">
                <a:solidFill>
                  <a:schemeClr val="dk1"/>
                </a:solidFill>
                <a:latin typeface="Corsiva"/>
                <a:ea typeface="Corsiva"/>
                <a:cs typeface="Corsiva"/>
                <a:sym typeface="Corsiva"/>
              </a:rPr>
              <a:t>П 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(cм  )  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2"/>
          <p:cNvSpPr txBox="1"/>
          <p:nvPr/>
        </p:nvSpPr>
        <p:spPr>
          <a:xfrm>
            <a:off x="7019128" y="5715510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11" name="Google Shape;111;p2"/>
          <p:cNvSpPr txBox="1"/>
          <p:nvPr/>
        </p:nvSpPr>
        <p:spPr>
          <a:xfrm>
            <a:off x="10207172" y="5542515"/>
            <a:ext cx="238406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2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12" name="Google Shape;112;p2"/>
          <p:cNvSpPr/>
          <p:nvPr/>
        </p:nvSpPr>
        <p:spPr>
          <a:xfrm>
            <a:off x="172995" y="436605"/>
            <a:ext cx="1318054" cy="609600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"/>
          <p:cNvSpPr txBox="1"/>
          <p:nvPr/>
        </p:nvSpPr>
        <p:spPr>
          <a:xfrm>
            <a:off x="1548715" y="323865"/>
            <a:ext cx="175465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2.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18" name="Google Shape;118;p3"/>
          <p:cNvSpPr/>
          <p:nvPr/>
        </p:nvSpPr>
        <p:spPr>
          <a:xfrm>
            <a:off x="3418704" y="378941"/>
            <a:ext cx="8633253" cy="757882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3"/>
          <p:cNvSpPr txBox="1"/>
          <p:nvPr/>
        </p:nvSpPr>
        <p:spPr>
          <a:xfrm>
            <a:off x="3476368" y="429959"/>
            <a:ext cx="8484973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Твірна конуса дорівнює 25 см, а висота — 20 см. Знайдіть площу бічної поверхні конуса.</a:t>
            </a:r>
            <a:endParaRPr sz="20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0" name="Google Shape;120;p3"/>
          <p:cNvSpPr txBox="1"/>
          <p:nvPr/>
        </p:nvSpPr>
        <p:spPr>
          <a:xfrm>
            <a:off x="5790216" y="1305356"/>
            <a:ext cx="505077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Площа бічної поверхні конуса обчислюється за формулою: </a:t>
            </a: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1" name="Google Shape;121;p3"/>
          <p:cNvSpPr txBox="1"/>
          <p:nvPr/>
        </p:nvSpPr>
        <p:spPr>
          <a:xfrm>
            <a:off x="6854562" y="2072458"/>
            <a:ext cx="1648208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= </a:t>
            </a:r>
            <a:r>
              <a:rPr lang="ru-RU" sz="2400" b="1" dirty="0">
                <a:solidFill>
                  <a:srgbClr val="FF0000"/>
                </a:solidFill>
                <a:latin typeface="Corsiva"/>
                <a:ea typeface="Corsiva"/>
                <a:cs typeface="Corsiva"/>
                <a:sym typeface="Corsiva"/>
              </a:rPr>
              <a:t>П</a:t>
            </a:r>
            <a:r>
              <a:rPr lang="ru-RU" sz="2400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24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2400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∙</a:t>
            </a:r>
            <a:r>
              <a:rPr lang="ru-RU" sz="24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L</a:t>
            </a:r>
            <a:endParaRPr sz="24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2" name="Google Shape;122;p3"/>
          <p:cNvSpPr txBox="1"/>
          <p:nvPr/>
        </p:nvSpPr>
        <p:spPr>
          <a:xfrm>
            <a:off x="7105627" y="2416256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665828" y="1695112"/>
            <a:ext cx="411060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Дано: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конус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L 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25 см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20 см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Знайти: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   - </a:t>
            </a:r>
            <a:r>
              <a:rPr lang="ru-RU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?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4" name="Google Shape;124;p3"/>
          <p:cNvSpPr txBox="1"/>
          <p:nvPr/>
        </p:nvSpPr>
        <p:spPr>
          <a:xfrm>
            <a:off x="1623873" y="2649220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Google Shape;125;p3"/>
              <p:cNvSpPr txBox="1"/>
              <p:nvPr/>
            </p:nvSpPr>
            <p:spPr>
              <a:xfrm>
                <a:off x="699007" y="2997137"/>
                <a:ext cx="8011486" cy="4616648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Розв’язання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Знайдемо радіус </a:t>
                </a:r>
                <a:r>
                  <a:rPr lang="en-US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R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за теоремою Піфагора</a:t>
                </a:r>
                <a:endParaRPr lang="ru-RU" dirty="0"/>
              </a:p>
              <a:p>
                <a:pPr lvl="0"/>
                <a14:m>
                  <m:oMath xmlns:m="http://schemas.openxmlformats.org/officeDocument/2006/math">
                    <m:sSup>
                      <m:sSupPr>
                        <m:ctrlPr>
                          <a:rPr lang="ar-AE" sz="1800" b="1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ru-RU" sz="1800" b="1" i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𝐑</m:t>
                        </m:r>
                      </m:e>
                      <m:sup>
                        <m:r>
                          <a:rPr lang="en-US" sz="1800" b="1" i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1800" b="1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=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en-US" sz="1800" b="1" i="0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𝐋</m:t>
                        </m:r>
                      </m:e>
                      <m:sup>
                        <m:r>
                          <a:rPr lang="en-US" sz="1800" b="1" i="0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𝟐</m:t>
                        </m:r>
                      </m:sup>
                    </m:sSup>
                    <m:r>
                      <a:rPr lang="en-US" sz="1800" b="1" i="0" dirty="0" smtClean="0">
                        <a:solidFill>
                          <a:schemeClr val="dk1"/>
                        </a:solidFill>
                        <a:latin typeface="Cambria Math"/>
                        <a:cs typeface="Calibri"/>
                        <a:sym typeface="Calibri"/>
                      </a:rPr>
                      <m:t>−</m:t>
                    </m:r>
                    <m:sSup>
                      <m:sSupPr>
                        <m:ctrlPr>
                          <a:rPr lang="en-US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en-US" sz="1800" b="1" i="0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𝐇</m:t>
                        </m:r>
                      </m:e>
                      <m:sup>
                        <m:r>
                          <a:rPr lang="en-US" sz="1800" b="1" i="0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sz="1800" b="1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= 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625 - 400 = </a:t>
                </a:r>
                <a:r>
                  <a:rPr lang="en-US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225</a:t>
                </a:r>
                <a:endParaRPr lang="ar-AE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R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1800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radPr>
                      <m:deg/>
                      <m:e>
                        <m:r>
                          <a:rPr lang="en-US" sz="1800" b="0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225</m:t>
                        </m:r>
                      </m:e>
                    </m:rad>
                  </m:oMath>
                </a14:m>
                <a:r>
                  <a:rPr lang="en-US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= 15 (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см)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S   =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:r>
                  <a:rPr lang="en-US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R∙L</a:t>
                </a:r>
                <a:r>
                  <a:rPr lang="en-US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= 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∙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15∙25 =375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 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)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Відповідь: 375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</m:oMath>
                </a14:m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 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endPara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mc:Choice>
        <mc:Fallback xmlns="">
          <p:sp>
            <p:nvSpPr>
              <p:cNvPr id="125" name="Google Shape;125;p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9007" y="2997137"/>
                <a:ext cx="8011486" cy="4616648"/>
              </a:xfrm>
              <a:prstGeom prst="rect">
                <a:avLst/>
              </a:prstGeom>
              <a:blipFill rotWithShape="1">
                <a:blip r:embed="rId3"/>
                <a:stretch>
                  <a:fillRect l="-685" t="-793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26" name="Google Shape;126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432455" y="2137603"/>
            <a:ext cx="2355891" cy="3397611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3"/>
          <p:cNvSpPr txBox="1"/>
          <p:nvPr/>
        </p:nvSpPr>
        <p:spPr>
          <a:xfrm>
            <a:off x="828922" y="4251480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біч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32" name="Google Shape;132;p3"/>
          <p:cNvSpPr/>
          <p:nvPr/>
        </p:nvSpPr>
        <p:spPr>
          <a:xfrm>
            <a:off x="6837405" y="2059459"/>
            <a:ext cx="1524000" cy="56841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5" name="Google Shape;135;p3"/>
          <p:cNvSpPr/>
          <p:nvPr/>
        </p:nvSpPr>
        <p:spPr>
          <a:xfrm>
            <a:off x="156519" y="469557"/>
            <a:ext cx="1318054" cy="551935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6" name="Google Shape;136;p3"/>
          <p:cNvSpPr txBox="1"/>
          <p:nvPr/>
        </p:nvSpPr>
        <p:spPr>
          <a:xfrm>
            <a:off x="6606746" y="2809103"/>
            <a:ext cx="311258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 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радіус (основи) конуса;</a:t>
            </a:r>
            <a:b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висота конуса.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4"/>
          <p:cNvSpPr txBox="1"/>
          <p:nvPr/>
        </p:nvSpPr>
        <p:spPr>
          <a:xfrm>
            <a:off x="1499286" y="365054"/>
            <a:ext cx="1762898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3.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3355596" y="494529"/>
            <a:ext cx="8732066" cy="70819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3" name="Google Shape;143;p4"/>
          <p:cNvSpPr txBox="1"/>
          <p:nvPr/>
        </p:nvSpPr>
        <p:spPr>
          <a:xfrm>
            <a:off x="3344563" y="512337"/>
            <a:ext cx="8690918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Висота конуса дорівнює 6 см, радіус основи — 8 см.  Знайдіть площу повної поверхні конуса.</a:t>
            </a:r>
            <a:endParaRPr sz="20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5287710" y="1231217"/>
            <a:ext cx="5643902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Площа бічної поверхні конуса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обчислюється за формулою: </a:t>
            </a: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45" name="Google Shape;145;p4"/>
              <p:cNvSpPr txBox="1"/>
              <p:nvPr/>
            </p:nvSpPr>
            <p:spPr>
              <a:xfrm flipH="1">
                <a:off x="6814780" y="2124912"/>
                <a:ext cx="2413820" cy="392952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ru-RU" sz="20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</m:ctrlPr>
                      </m:sSubPr>
                      <m:e>
                        <m:r>
                          <a:rPr lang="ru-RU" sz="2000" b="1" i="1" dirty="0">
                            <a:solidFill>
                              <a:srgbClr val="FF0000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𝑺</m:t>
                        </m:r>
                      </m:e>
                      <m:sub>
                        <m:r>
                          <a:rPr lang="uk-UA" sz="20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п</m:t>
                        </m:r>
                        <m:r>
                          <a:rPr lang="uk-UA" sz="2000" b="0" i="0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п</m:t>
                        </m:r>
                      </m:sub>
                    </m:sSub>
                  </m:oMath>
                </a14:m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= </a:t>
                </a:r>
                <a:r>
                  <a:rPr lang="ru-RU" sz="1800" b="1" dirty="0">
                    <a:solidFill>
                      <a:srgbClr val="FF0000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</m:ctrlPr>
                      </m:sSupPr>
                      <m:e>
                        <m:r>
                          <a:rPr lang="en-US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𝑹</m:t>
                        </m:r>
                      </m:e>
                      <m:sup>
                        <m:r>
                          <a:rPr lang="uk-UA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+</a:t>
                </a:r>
                <a:r>
                  <a:rPr lang="ru-RU" sz="1800" b="1" dirty="0">
                    <a:solidFill>
                      <a:srgbClr val="FF0000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R</a:t>
                </a:r>
                <a:r>
                  <a:rPr lang="ru-RU" sz="1800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L</a:t>
                </a:r>
                <a:endParaRPr sz="1800" b="1" dirty="0">
                  <a:solidFill>
                    <a:srgbClr val="FF0000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endParaRPr>
              </a:p>
            </p:txBody>
          </p:sp>
        </mc:Choice>
        <mc:Fallback>
          <p:sp>
            <p:nvSpPr>
              <p:cNvPr id="145" name="Google Shape;145;p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814780" y="2124912"/>
                <a:ext cx="2413820" cy="392952"/>
              </a:xfrm>
              <a:prstGeom prst="rect">
                <a:avLst/>
              </a:prstGeom>
              <a:blipFill rotWithShape="1">
                <a:blip r:embed="rId3"/>
                <a:stretch>
                  <a:fillRect t="-6250" b="-21875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6" name="Google Shape;146;p4"/>
          <p:cNvSpPr txBox="1"/>
          <p:nvPr/>
        </p:nvSpPr>
        <p:spPr>
          <a:xfrm>
            <a:off x="665828" y="1658526"/>
            <a:ext cx="411060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Дано: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конус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= 8 см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 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= 15 см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u="sng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Знайти: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S   - </a:t>
            </a:r>
            <a:r>
              <a:rPr lang="ru-RU" sz="1800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?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7" name="Google Shape;147;p4"/>
          <p:cNvSpPr txBox="1"/>
          <p:nvPr/>
        </p:nvSpPr>
        <p:spPr>
          <a:xfrm>
            <a:off x="1599160" y="2665697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пп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8" name="Google Shape;148;p4"/>
              <p:cNvSpPr txBox="1"/>
              <p:nvPr/>
            </p:nvSpPr>
            <p:spPr>
              <a:xfrm>
                <a:off x="616630" y="2922996"/>
                <a:ext cx="8011486" cy="517740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Розв’язання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Знайдемо твірну </a:t>
                </a:r>
                <a:r>
                  <a:rPr lang="en-US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L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за теоремою Піфагора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ar-AE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</m:ctrlPr>
                        </m:sSupPr>
                        <m:e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𝑳</m:t>
                          </m:r>
                        </m:e>
                        <m:sup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𝟐</m:t>
                          </m:r>
                        </m:sup>
                      </m:sSup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=</m:t>
                      </m:r>
                      <m:sSup>
                        <m:sSupPr>
                          <m:ctrlPr>
                            <a:rPr lang="uk-UA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</m:ctrlPr>
                        </m:sSupPr>
                        <m:e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𝑹</m:t>
                          </m:r>
                        </m:e>
                        <m:sup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𝟐</m:t>
                          </m:r>
                        </m:sup>
                      </m:sSup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+</m:t>
                      </m:r>
                      <m:sSup>
                        <m:sSupPr>
                          <m:ctrlPr>
                            <a:rPr lang="uk-UA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</m:ctrlPr>
                        </m:sSupPr>
                        <m:e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𝑯</m:t>
                          </m:r>
                        </m:e>
                        <m:sup>
                          <m:r>
                            <a:rPr lang="en-US" sz="1800" b="1" i="1" smtClean="0">
                              <a:solidFill>
                                <a:schemeClr val="dk1"/>
                              </a:solidFill>
                              <a:latin typeface="Cambria Math"/>
                              <a:sym typeface="Bookman Old Style"/>
                            </a:rPr>
                            <m:t>𝟐</m:t>
                          </m:r>
                        </m:sup>
                      </m:sSup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=</m:t>
                      </m:r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𝟐𝟐𝟓</m:t>
                      </m:r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+</m:t>
                      </m:r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𝟔𝟒</m:t>
                      </m:r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=</m:t>
                      </m:r>
                      <m:r>
                        <a:rPr lang="uk-UA" sz="1800" b="1" i="1" smtClean="0">
                          <a:solidFill>
                            <a:schemeClr val="dk1"/>
                          </a:solidFill>
                          <a:latin typeface="Cambria Math"/>
                          <a:sym typeface="Bookman Old Style"/>
                        </a:rPr>
                        <m:t>𝟐𝟖𝟗</m:t>
                      </m:r>
                    </m:oMath>
                  </m:oMathPara>
                </a14:m>
                <a:endParaRPr lang="ar-AE" sz="1800" b="1" dirty="0" smtClean="0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endParaRPr>
              </a:p>
              <a:p>
                <a:pPr lvl="0"/>
                <a:r>
                  <a:rPr lang="en-US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L</a:t>
                </a:r>
                <a:r>
                  <a:rPr lang="en-US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radPr>
                      <m:deg/>
                      <m:e>
                        <m:r>
                          <a:rPr lang="en-US" sz="1800" i="1" dirty="0">
                            <a:solidFill>
                              <a:schemeClr val="dk1"/>
                            </a:solidFill>
                            <a:latin typeface="Cambria Math"/>
                            <a:ea typeface="Calibri"/>
                            <a:cs typeface="Calibri"/>
                            <a:sym typeface="Calibri"/>
                          </a:rPr>
                          <m:t>289</m:t>
                        </m:r>
                      </m:e>
                    </m:rad>
                  </m:oMath>
                </a14:m>
                <a:r>
                  <a:rPr lang="en-US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= 17 (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см)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1800" dirty="0" smtClean="0">
                    <a:solidFill>
                      <a:schemeClr val="dk1"/>
                    </a:solidFill>
                    <a:latin typeface="Calibri" pitchFamily="34" charset="0"/>
                    <a:ea typeface="Bookman Old Style"/>
                    <a:cs typeface="Calibri" pitchFamily="34" charset="0"/>
                    <a:sym typeface="Bookman Old Style"/>
                  </a:rPr>
                  <a:t>Обчислюємо площу повної поверхні конуса:</a:t>
                </a:r>
                <a:endParaRPr lang="ru-RU" sz="1800" dirty="0" smtClean="0">
                  <a:solidFill>
                    <a:schemeClr val="dk1"/>
                  </a:solidFill>
                  <a:latin typeface="Calibri" pitchFamily="34" charset="0"/>
                  <a:ea typeface="Bookman Old Style"/>
                  <a:cs typeface="Calibri" pitchFamily="34" charset="0"/>
                  <a:sym typeface="Bookman Old Style"/>
                </a:endParaRPr>
              </a:p>
              <a:p>
                <a:pPr lvl="0"/>
                <a14:m>
                  <m:oMath xmlns:m="http://schemas.openxmlformats.org/officeDocument/2006/math">
                    <m:sSub>
                      <m:sSubPr>
                        <m:ctrlPr>
                          <a:rPr lang="en-US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</m:ctrlPr>
                      </m:sSubPr>
                      <m:e>
                        <m:r>
                          <a:rPr lang="en-US" sz="1800" b="1" i="1" dirty="0">
                            <a:solidFill>
                              <a:schemeClr val="dk1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𝑺</m:t>
                        </m:r>
                      </m:e>
                      <m:sub>
                        <m:r>
                          <a:rPr lang="uk-UA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  <m:t>пп</m:t>
                        </m:r>
                      </m:sub>
                    </m:sSub>
                  </m:oMath>
                </a14:m>
                <a:r>
                  <a:rPr lang="en-US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=</a:t>
                </a:r>
                <a:r>
                  <a:rPr lang="en-US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</m:ctrlPr>
                      </m:sSupPr>
                      <m:e>
                        <m:r>
                          <a:rPr lang="en-US" sz="1800" i="1" dirty="0">
                            <a:solidFill>
                              <a:schemeClr val="dk1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𝑅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+ 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:r>
                  <a:rPr lang="en-US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R∙L </a:t>
                </a:r>
                <a:r>
                  <a:rPr lang="en-US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= 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∙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64 +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∙8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∙17 = (64 +136)∙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  =  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200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ru-RU" sz="1800" i="1" dirty="0">
                            <a:solidFill>
                              <a:schemeClr val="dk1"/>
                            </a:solidFill>
                            <a:latin typeface="Cambria Math"/>
                            <a:ea typeface="Calibri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)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 smtClean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lvl="0"/>
                <a:r>
                  <a:rPr lang="ru-RU" sz="1800" dirty="0" err="1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Відповідь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: 200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ru-RU" sz="1800" i="1" dirty="0">
                            <a:solidFill>
                              <a:schemeClr val="dk1"/>
                            </a:solidFill>
                            <a:latin typeface="Cambria Math"/>
                            <a:ea typeface="Calibri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.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 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endPara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mc:Choice>
        <mc:Fallback xmlns="">
          <p:sp>
            <p:nvSpPr>
              <p:cNvPr id="148" name="Google Shape;148;p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630" y="2922996"/>
                <a:ext cx="8011486" cy="5177403"/>
              </a:xfrm>
              <a:prstGeom prst="rect">
                <a:avLst/>
              </a:prstGeom>
              <a:blipFill rotWithShape="1">
                <a:blip r:embed="rId4"/>
                <a:stretch>
                  <a:fillRect l="-609" t="-706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9" name="Google Shape;149;p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144131" y="1906943"/>
            <a:ext cx="2355891" cy="3397611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4"/>
          <p:cNvSpPr/>
          <p:nvPr/>
        </p:nvSpPr>
        <p:spPr>
          <a:xfrm>
            <a:off x="6697362" y="1977080"/>
            <a:ext cx="2648657" cy="68861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1" name="Google Shape;161;p4"/>
          <p:cNvSpPr/>
          <p:nvPr/>
        </p:nvSpPr>
        <p:spPr>
          <a:xfrm>
            <a:off x="172995" y="428368"/>
            <a:ext cx="1276864" cy="593124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4"/>
          <p:cNvSpPr txBox="1"/>
          <p:nvPr/>
        </p:nvSpPr>
        <p:spPr>
          <a:xfrm>
            <a:off x="6318422" y="2776152"/>
            <a:ext cx="3418702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 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радіус (основи) конуса;</a:t>
            </a:r>
            <a:b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H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висота конуса.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5"/>
          <p:cNvSpPr txBox="1"/>
          <p:nvPr/>
        </p:nvSpPr>
        <p:spPr>
          <a:xfrm>
            <a:off x="1568310" y="373292"/>
            <a:ext cx="176801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4.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3355596" y="494529"/>
            <a:ext cx="8732066" cy="70819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5"/>
          <p:cNvSpPr txBox="1"/>
          <p:nvPr/>
        </p:nvSpPr>
        <p:spPr>
          <a:xfrm>
            <a:off x="3451654" y="570002"/>
            <a:ext cx="8740345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Діаметр кулі дорівнює 6 см. Знайдіть площу поверхні кулі.</a:t>
            </a:r>
            <a:endParaRPr sz="20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70" name="Google Shape;170;p5"/>
          <p:cNvSpPr txBox="1"/>
          <p:nvPr/>
        </p:nvSpPr>
        <p:spPr>
          <a:xfrm>
            <a:off x="5379309" y="1338308"/>
            <a:ext cx="6631460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Площа поверхні кулі обчислюється за формулою: </a:t>
            </a: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1" name="Google Shape;171;p5"/>
              <p:cNvSpPr txBox="1"/>
              <p:nvPr/>
            </p:nvSpPr>
            <p:spPr>
              <a:xfrm flipH="1">
                <a:off x="6796213" y="1958181"/>
                <a:ext cx="1828803" cy="4000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/>
                <a:r>
                  <a:rPr lang="ru-RU" sz="2000" b="1" dirty="0" smtClean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S</a:t>
                </a:r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= 4</a:t>
                </a:r>
                <a:r>
                  <a:rPr lang="ru-RU" sz="1800" b="1" dirty="0">
                    <a:solidFill>
                      <a:srgbClr val="FF0000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 </a:t>
                </a:r>
                <a:r>
                  <a:rPr lang="ru-RU" sz="1800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</m:ctrlPr>
                      </m:sSupPr>
                      <m:e>
                        <m:r>
                          <a:rPr lang="ru-RU" sz="1800" b="1" i="1" dirty="0">
                            <a:solidFill>
                              <a:srgbClr val="FF0000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𝑹</m:t>
                        </m:r>
                        <m:r>
                          <m:rPr>
                            <m:nor/>
                          </m:rPr>
                          <a:rPr lang="ru-RU" sz="1800" b="1" dirty="0">
                            <a:solidFill>
                              <a:srgbClr val="FF0000"/>
                            </a:solidFill>
                            <a:latin typeface="Bookman Old Style"/>
                            <a:ea typeface="Bookman Old Style"/>
                            <a:cs typeface="Bookman Old Style"/>
                            <a:sym typeface="Bookman Old Style"/>
                          </a:rPr>
                          <m:t> </m:t>
                        </m:r>
                      </m:e>
                      <m:sup>
                        <m:r>
                          <a:rPr lang="uk-UA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𝟐</m:t>
                        </m:r>
                      </m:sup>
                    </m:sSup>
                  </m:oMath>
                </a14:m>
                <a:endParaRPr sz="1800" b="1" dirty="0">
                  <a:solidFill>
                    <a:srgbClr val="FF0000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endParaRPr>
              </a:p>
            </p:txBody>
          </p:sp>
        </mc:Choice>
        <mc:Fallback xmlns="">
          <p:sp>
            <p:nvSpPr>
              <p:cNvPr id="171" name="Google Shape;171;p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6796213" y="1958181"/>
                <a:ext cx="1828803" cy="400069"/>
              </a:xfrm>
              <a:prstGeom prst="rect">
                <a:avLst/>
              </a:prstGeom>
              <a:blipFill rotWithShape="1">
                <a:blip r:embed="rId3"/>
                <a:stretch>
                  <a:fillRect l="-3667" t="-10606" b="-2272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2" name="Google Shape;172;p5"/>
              <p:cNvSpPr txBox="1"/>
              <p:nvPr/>
            </p:nvSpPr>
            <p:spPr>
              <a:xfrm>
                <a:off x="665828" y="1658526"/>
                <a:ext cx="4110606" cy="92333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u="sng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Дано: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куля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D = 6 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см</a:t>
                </a:r>
                <a:endParaRPr lang="ru-RU" dirty="0"/>
              </a:p>
              <a:p>
                <a:pPr lvl="0"/>
                <a:r>
                  <a:rPr lang="ru-RU" sz="1800" b="1" u="sng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Знайти: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ar-AE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</m:ctrlPr>
                      </m:sSubPr>
                      <m:e>
                        <m:r>
                          <a:rPr lang="ru-RU" sz="1800" b="1" i="1" dirty="0">
                            <a:solidFill>
                              <a:schemeClr val="dk1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𝑺</m:t>
                        </m:r>
                      </m:e>
                      <m:sub>
                        <m:r>
                          <a:rPr lang="ru-RU" sz="1800" b="1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  <m:t>п</m:t>
                        </m:r>
                      </m:sub>
                    </m:sSub>
                  </m:oMath>
                </a14:m>
                <a:r>
                  <a:rPr lang="ar-AE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 - </a:t>
                </a:r>
                <a:r>
                  <a:rPr lang="ar-AE" sz="1800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?</a:t>
                </a:r>
                <a:endParaRPr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mc:Choice>
        <mc:Fallback xmlns="">
          <p:sp>
            <p:nvSpPr>
              <p:cNvPr id="172" name="Google Shape;172;p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5828" y="1658526"/>
                <a:ext cx="4110606" cy="923330"/>
              </a:xfrm>
              <a:prstGeom prst="rect">
                <a:avLst/>
              </a:prstGeom>
              <a:blipFill rotWithShape="1">
                <a:blip r:embed="rId4"/>
                <a:stretch>
                  <a:fillRect l="-1185" t="-3289" b="-9211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4" name="Google Shape;174;p5"/>
              <p:cNvSpPr txBox="1"/>
              <p:nvPr/>
            </p:nvSpPr>
            <p:spPr>
              <a:xfrm>
                <a:off x="781386" y="2890045"/>
                <a:ext cx="8011486" cy="476299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Розв’язання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chemeClr val="dk1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endParaRPr>
              </a:p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S =</a:t>
                </a:r>
                <a:r>
                  <a:rPr lang="en-US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</a:t>
                </a:r>
                <a:r>
                  <a:rPr lang="ru-RU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ar-AE" sz="1800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</m:ctrlPr>
                      </m:sSupPr>
                      <m:e>
                        <m:r>
                          <a:rPr lang="en-US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  <m:t>𝐷</m:t>
                        </m:r>
                      </m:e>
                      <m:sup>
                        <m:r>
                          <a:rPr lang="ar-AE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sym typeface="Bookman Old Style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1800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</a:t>
                </a:r>
                <a:r>
                  <a:rPr lang="ru-RU" sz="1800" b="1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= </a:t>
                </a:r>
                <a:r>
                  <a:rPr lang="ru-RU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</a:t>
                </a:r>
                <a:r>
                  <a:rPr lang="ru-RU" sz="1800" dirty="0" smtClean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∙</a:t>
                </a:r>
                <a:r>
                  <a:rPr lang="ru-RU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36</a:t>
                </a:r>
                <a:r>
                  <a:rPr lang="ru-RU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=  </a:t>
                </a:r>
                <a:r>
                  <a:rPr lang="ru-RU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36</a:t>
                </a:r>
                <a:r>
                  <a:rPr lang="ru-RU" sz="1800" b="1" dirty="0" smtClean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(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dirty="0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  <m:r>
                      <a:rPr lang="ru-RU" sz="1800" i="1" dirty="0" smtClean="0">
                        <a:solidFill>
                          <a:schemeClr val="dk1"/>
                        </a:solidFill>
                        <a:latin typeface="Cambria Math"/>
                        <a:ea typeface="Calibri"/>
                        <a:cs typeface="Calibri"/>
                        <a:sym typeface="Calibri"/>
                      </a:rPr>
                      <m:t> </m:t>
                    </m:r>
                  </m:oMath>
                </a14:m>
                <a:r>
                  <a:rPr lang="ru-RU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)</a:t>
                </a:r>
                <a:endParaRPr lang="ru-RU" dirty="0" smtClean="0"/>
              </a:p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dirty="0" err="1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Відповідь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: 36</a:t>
                </a:r>
                <a:r>
                  <a:rPr lang="ru-RU" sz="1800" b="1" dirty="0">
                    <a:solidFill>
                      <a:schemeClr val="dk1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 П</a:t>
                </a:r>
                <a:r>
                  <a:rPr lang="ru-RU" sz="1800" dirty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</m:ctrlPr>
                      </m:sSupPr>
                      <m:e>
                        <m:r>
                          <a:rPr lang="uk-UA" sz="1800" b="0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см</m:t>
                        </m:r>
                      </m:e>
                      <m:sup>
                        <m:r>
                          <a:rPr lang="uk-UA" sz="1800" b="0" i="1" smtClean="0">
                            <a:solidFill>
                              <a:schemeClr val="dk1"/>
                            </a:solidFill>
                            <a:latin typeface="Cambria Math"/>
                            <a:cs typeface="Calibri"/>
                            <a:sym typeface="Calibri"/>
                          </a:rPr>
                          <m:t>2</m:t>
                        </m:r>
                      </m:sup>
                    </m:sSup>
                  </m:oMath>
                </a14:m>
                <a:r>
                  <a:rPr lang="ru-RU" sz="1800" dirty="0" smtClean="0">
                    <a:solidFill>
                      <a:schemeClr val="dk1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.</a:t>
                </a:r>
                <a:endParaRPr lang="ru-RU" dirty="0"/>
              </a:p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chemeClr val="dk1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</a:t>
                </a: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ru-RU" sz="1800" b="1" dirty="0">
                  <a:solidFill>
                    <a:srgbClr val="FF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 </a:t>
                </a:r>
                <a:endParaRPr lang="ru-RU" dirty="0"/>
              </a:p>
              <a:p>
                <a:pPr marL="0" marR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ru-RU" sz="1800" b="1" dirty="0">
                    <a:solidFill>
                      <a:srgbClr val="FF0000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 </a:t>
                </a:r>
                <a:endParaRPr lang="ru-RU" sz="1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mc:Choice>
        <mc:Fallback xmlns="">
          <p:sp>
            <p:nvSpPr>
              <p:cNvPr id="174" name="Google Shape;174;p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1386" y="2890045"/>
                <a:ext cx="8011486" cy="4762995"/>
              </a:xfrm>
              <a:prstGeom prst="rect">
                <a:avLst/>
              </a:prstGeom>
              <a:blipFill rotWithShape="1">
                <a:blip r:embed="rId5"/>
                <a:stretch>
                  <a:fillRect l="-609" t="-768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6" name="Google Shape;176;p5"/>
          <p:cNvSpPr/>
          <p:nvPr/>
        </p:nvSpPr>
        <p:spPr>
          <a:xfrm>
            <a:off x="6804454" y="1795848"/>
            <a:ext cx="1474574" cy="66726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5"/>
          <p:cNvSpPr txBox="1"/>
          <p:nvPr/>
        </p:nvSpPr>
        <p:spPr>
          <a:xfrm>
            <a:off x="6916684" y="2142593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</a:t>
            </a:r>
            <a:endParaRPr sz="10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79" name="Google Shape;179;p5"/>
          <p:cNvSpPr txBox="1"/>
          <p:nvPr/>
        </p:nvSpPr>
        <p:spPr>
          <a:xfrm>
            <a:off x="927776" y="3823114"/>
            <a:ext cx="755009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 smtClean="0">
                <a:solidFill>
                  <a:schemeClr val="dk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</a:t>
            </a:r>
            <a:endParaRPr sz="1000" b="1" dirty="0">
              <a:solidFill>
                <a:schemeClr val="dk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82" name="Google Shape;182;p5"/>
          <p:cNvSpPr/>
          <p:nvPr/>
        </p:nvSpPr>
        <p:spPr>
          <a:xfrm>
            <a:off x="8414950" y="1824681"/>
            <a:ext cx="1396315" cy="621957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3" name="Google Shape;183;p5"/>
              <p:cNvSpPr txBox="1"/>
              <p:nvPr/>
            </p:nvSpPr>
            <p:spPr>
              <a:xfrm flipH="1">
                <a:off x="8423185" y="1929348"/>
                <a:ext cx="1388079" cy="40006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45700" rIns="91425" bIns="45700" anchor="t" anchorCtr="0">
                <a:spAutoFit/>
              </a:bodyPr>
              <a:lstStyle/>
              <a:p>
                <a:pPr lvl="0"/>
                <a:r>
                  <a:rPr lang="ru-RU" sz="2000" b="1" dirty="0" smtClean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S</a:t>
                </a:r>
                <a:r>
                  <a:rPr lang="ru-RU" sz="1800" b="1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 = </a:t>
                </a:r>
                <a:r>
                  <a:rPr lang="ru-RU" sz="1800" b="1" dirty="0">
                    <a:solidFill>
                      <a:srgbClr val="FF0000"/>
                    </a:solidFill>
                    <a:latin typeface="Corsiva"/>
                    <a:ea typeface="Corsiva"/>
                    <a:cs typeface="Corsiva"/>
                    <a:sym typeface="Corsiva"/>
                  </a:rPr>
                  <a:t>П </a:t>
                </a:r>
                <a:r>
                  <a:rPr lang="ru-RU" sz="1800" dirty="0">
                    <a:solidFill>
                      <a:srgbClr val="FF0000"/>
                    </a:solidFill>
                    <a:latin typeface="Bookman Old Style"/>
                    <a:ea typeface="Bookman Old Style"/>
                    <a:cs typeface="Bookman Old Style"/>
                    <a:sym typeface="Bookman Old Style"/>
                  </a:rPr>
                  <a:t>∙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ru-RU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</m:ctrlPr>
                      </m:sSupPr>
                      <m:e>
                        <m:r>
                          <a:rPr lang="uk-UA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 </m:t>
                        </m:r>
                        <m:r>
                          <a:rPr lang="ru-RU" sz="1800" b="1" i="1" dirty="0">
                            <a:solidFill>
                              <a:srgbClr val="FF0000"/>
                            </a:solidFill>
                            <a:latin typeface="Cambria Math"/>
                            <a:ea typeface="Bookman Old Style"/>
                            <a:cs typeface="Bookman Old Style"/>
                            <a:sym typeface="Bookman Old Style"/>
                          </a:rPr>
                          <m:t>𝑫</m:t>
                        </m:r>
                        <m:r>
                          <m:rPr>
                            <m:nor/>
                          </m:rPr>
                          <a:rPr lang="ru-RU" sz="1800" b="1" dirty="0">
                            <a:solidFill>
                              <a:srgbClr val="FF0000"/>
                            </a:solidFill>
                            <a:latin typeface="Bookman Old Style"/>
                            <a:ea typeface="Bookman Old Style"/>
                            <a:cs typeface="Bookman Old Style"/>
                            <a:sym typeface="Bookman Old Style"/>
                          </a:rPr>
                          <m:t> </m:t>
                        </m:r>
                      </m:e>
                      <m:sup>
                        <m:r>
                          <a:rPr lang="uk-UA" sz="1800" b="1" i="1" dirty="0" smtClean="0">
                            <a:solidFill>
                              <a:srgbClr val="FF0000"/>
                            </a:solidFill>
                            <a:latin typeface="Cambria Math"/>
                            <a:sym typeface="Bookman Old Style"/>
                          </a:rPr>
                          <m:t>𝟐</m:t>
                        </m:r>
                      </m:sup>
                    </m:sSup>
                  </m:oMath>
                </a14:m>
                <a:endParaRPr sz="1800" b="1" dirty="0">
                  <a:solidFill>
                    <a:srgbClr val="FF0000"/>
                  </a:solidFill>
                  <a:latin typeface="Bookman Old Style"/>
                  <a:ea typeface="Bookman Old Style"/>
                  <a:cs typeface="Bookman Old Style"/>
                  <a:sym typeface="Bookman Old Style"/>
                </a:endParaRPr>
              </a:p>
            </p:txBody>
          </p:sp>
        </mc:Choice>
        <mc:Fallback xmlns="">
          <p:sp>
            <p:nvSpPr>
              <p:cNvPr id="183" name="Google Shape;183;p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8423185" y="1929348"/>
                <a:ext cx="1388079" cy="400069"/>
              </a:xfrm>
              <a:prstGeom prst="rect">
                <a:avLst/>
              </a:prstGeom>
              <a:blipFill rotWithShape="1">
                <a:blip r:embed="rId6"/>
                <a:stretch>
                  <a:fillRect l="-4846" t="-10606" b="-22727"/>
                </a:stretch>
              </a:blipFill>
              <a:ln>
                <a:noFill/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5" name="Google Shape;185;p5"/>
          <p:cNvSpPr txBox="1"/>
          <p:nvPr/>
        </p:nvSpPr>
        <p:spPr>
          <a:xfrm>
            <a:off x="8592065" y="2075936"/>
            <a:ext cx="739553" cy="2462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0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п</a:t>
            </a:r>
            <a:endParaRPr sz="1000" b="1" dirty="0">
              <a:solidFill>
                <a:srgbClr val="FF0000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pic>
        <p:nvPicPr>
          <p:cNvPr id="186" name="Google Shape;186;p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161512" y="3050874"/>
            <a:ext cx="2798033" cy="2452597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p5"/>
          <p:cNvSpPr/>
          <p:nvPr/>
        </p:nvSpPr>
        <p:spPr>
          <a:xfrm>
            <a:off x="7043351" y="2982097"/>
            <a:ext cx="164757" cy="2586681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5"/>
          <p:cNvSpPr/>
          <p:nvPr/>
        </p:nvSpPr>
        <p:spPr>
          <a:xfrm>
            <a:off x="189470" y="469557"/>
            <a:ext cx="1276865" cy="535459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5"/>
          <p:cNvSpPr txBox="1"/>
          <p:nvPr/>
        </p:nvSpPr>
        <p:spPr>
          <a:xfrm>
            <a:off x="6664411" y="2586681"/>
            <a:ext cx="361641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де 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R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радіус кулі; </a:t>
            </a:r>
            <a:r>
              <a:rPr lang="ru-RU" sz="1800" b="1" dirty="0">
                <a:solidFill>
                  <a:srgbClr val="FF0000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D</a:t>
            </a:r>
            <a:r>
              <a:rPr lang="ru-RU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– діаметр кулі.</a:t>
            </a:r>
            <a:endParaRPr sz="18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0" name="Google Shape;190;p5"/>
          <p:cNvSpPr/>
          <p:nvPr/>
        </p:nvSpPr>
        <p:spPr>
          <a:xfrm>
            <a:off x="402331" y="6034476"/>
            <a:ext cx="8033216" cy="498130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1" name="Google Shape;191;p5"/>
          <p:cNvSpPr txBox="1"/>
          <p:nvPr/>
        </p:nvSpPr>
        <p:spPr>
          <a:xfrm>
            <a:off x="403652" y="6104238"/>
            <a:ext cx="79659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8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Діаметр кулі дорівнює 12 см. Знайдіть площу поверхні кулі.</a:t>
            </a:r>
            <a:r>
              <a:rPr lang="ru-RU" sz="1800" b="1" dirty="0">
                <a:solidFill>
                  <a:srgbClr val="C4E0B2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 </a:t>
            </a:r>
            <a:endParaRPr sz="18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92" name="Google Shape;192;p5"/>
          <p:cNvSpPr txBox="1"/>
          <p:nvPr/>
        </p:nvSpPr>
        <p:spPr>
          <a:xfrm>
            <a:off x="8526163" y="6087764"/>
            <a:ext cx="2026508" cy="40011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0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Самостійно!</a:t>
            </a:r>
            <a:endParaRPr sz="20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193" name="Google Shape;193;p5"/>
          <p:cNvSpPr txBox="1"/>
          <p:nvPr/>
        </p:nvSpPr>
        <p:spPr>
          <a:xfrm>
            <a:off x="402656" y="5420499"/>
            <a:ext cx="1768013" cy="461665"/>
          </a:xfrm>
          <a:prstGeom prst="rect">
            <a:avLst/>
          </a:prstGeom>
          <a:solidFill>
            <a:srgbClr val="339933"/>
          </a:solidFill>
          <a:ln w="9525" cap="flat" cmpd="sng">
            <a:solidFill>
              <a:schemeClr val="lt1"/>
            </a:solidFill>
            <a:prstDash val="dash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Задача 5.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6"/>
          <p:cNvSpPr/>
          <p:nvPr/>
        </p:nvSpPr>
        <p:spPr>
          <a:xfrm>
            <a:off x="3314733" y="480912"/>
            <a:ext cx="8732066" cy="65368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Пригадайте що ми вивчали, занотуйте і вивчіть!!!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9" name="Google Shape;199;p6"/>
          <p:cNvSpPr txBox="1"/>
          <p:nvPr/>
        </p:nvSpPr>
        <p:spPr>
          <a:xfrm>
            <a:off x="280088" y="1315293"/>
            <a:ext cx="7735328" cy="4633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З чого складається поверхня циліндра?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Якою фігурою є осьовий переріз циліндра?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Назвіть формулу, за якою обчислюють довжину кола.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якою формулою обчислюють площу бічної поверхні циліндра?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якою формулою обчислюють площу сфери?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якою формулою обчислюють площу повної поверхні циліндра? 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 чого складається поверхня конуса?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Якою фігурою є осьовий переріз конуса?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якою формулою обчислюють площу поверхні кулі?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Назвіть формулу для обчислення площі бічної поверхні конуса.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За якою формулою обчислюють площу повної поверхні конуса?</a:t>
            </a:r>
            <a:endParaRPr dirty="0"/>
          </a:p>
          <a:p>
            <a:pPr marL="0" marR="0" lvl="0" indent="-127000" algn="l" rtl="0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AutoNum type="arabicPeriod"/>
            </a:pPr>
            <a:r>
              <a:rPr lang="ru-RU" sz="20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Назвіть формулу, яка виражає сторону квадрата через його діагональ.</a:t>
            </a:r>
            <a:endParaRPr sz="20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0" name="Google Shape;200;p6"/>
          <p:cNvPicPr preferRelativeResize="0"/>
          <p:nvPr/>
        </p:nvPicPr>
        <p:blipFill rotWithShape="1">
          <a:blip r:embed="rId3">
            <a:alphaModFix/>
          </a:blip>
          <a:srcRect r="1739" b="10000"/>
          <a:stretch/>
        </p:blipFill>
        <p:spPr>
          <a:xfrm>
            <a:off x="8002286" y="3820481"/>
            <a:ext cx="3802535" cy="2786266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6"/>
          <p:cNvSpPr/>
          <p:nvPr/>
        </p:nvSpPr>
        <p:spPr>
          <a:xfrm>
            <a:off x="8971005" y="2133601"/>
            <a:ext cx="2611395" cy="1729946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12700" cap="flat" cmpd="sng">
            <a:solidFill>
              <a:srgbClr val="42719B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6"/>
          <p:cNvSpPr txBox="1"/>
          <p:nvPr/>
        </p:nvSpPr>
        <p:spPr>
          <a:xfrm>
            <a:off x="9160476" y="2652585"/>
            <a:ext cx="2248929" cy="8309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Bookman Old Style"/>
                <a:ea typeface="Bookman Old Style"/>
                <a:cs typeface="Bookman Old Style"/>
                <a:sym typeface="Bookman Old Style"/>
              </a:rPr>
              <a:t>Готуємось до ЗНО!</a:t>
            </a:r>
            <a:endParaRPr sz="2400" b="1" dirty="0">
              <a:solidFill>
                <a:schemeClr val="lt1"/>
              </a:solidFill>
              <a:latin typeface="Bookman Old Style"/>
              <a:ea typeface="Bookman Old Style"/>
              <a:cs typeface="Bookman Old Style"/>
              <a:sym typeface="Bookman Old Style"/>
            </a:endParaRPr>
          </a:p>
        </p:txBody>
      </p:sp>
      <p:sp>
        <p:nvSpPr>
          <p:cNvPr id="203" name="Google Shape;203;p6"/>
          <p:cNvSpPr/>
          <p:nvPr/>
        </p:nvSpPr>
        <p:spPr>
          <a:xfrm>
            <a:off x="148281" y="469557"/>
            <a:ext cx="1334530" cy="691978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p7"/>
          <p:cNvSpPr txBox="1"/>
          <p:nvPr/>
        </p:nvSpPr>
        <p:spPr>
          <a:xfrm>
            <a:off x="1733068" y="159108"/>
            <a:ext cx="1524000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Сьогодні</a:t>
            </a:r>
            <a:endParaRPr sz="2400" b="1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7"/>
          <p:cNvSpPr/>
          <p:nvPr/>
        </p:nvSpPr>
        <p:spPr>
          <a:xfrm>
            <a:off x="3355596" y="494529"/>
            <a:ext cx="8732066" cy="485775"/>
          </a:xfrm>
          <a:prstGeom prst="rect">
            <a:avLst/>
          </a:prstGeom>
          <a:solidFill>
            <a:srgbClr val="2F3242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6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Домашнє завдання</a:t>
            </a:r>
            <a:endParaRPr dirty="0"/>
          </a:p>
        </p:txBody>
      </p:sp>
      <p:pic>
        <p:nvPicPr>
          <p:cNvPr id="211" name="Google Shape;211;p7"/>
          <p:cNvPicPr preferRelativeResize="0"/>
          <p:nvPr/>
        </p:nvPicPr>
        <p:blipFill rotWithShape="1">
          <a:blip r:embed="rId3">
            <a:alphaModFix/>
          </a:blip>
          <a:srcRect r="1739" b="10000"/>
          <a:stretch/>
        </p:blipFill>
        <p:spPr>
          <a:xfrm>
            <a:off x="240165" y="1983441"/>
            <a:ext cx="5340365" cy="3913094"/>
          </a:xfrm>
          <a:prstGeom prst="rect">
            <a:avLst/>
          </a:prstGeom>
          <a:noFill/>
          <a:ln>
            <a:noFill/>
          </a:ln>
        </p:spPr>
      </p:pic>
      <p:sp>
        <p:nvSpPr>
          <p:cNvPr id="212" name="Google Shape;212;p7"/>
          <p:cNvSpPr/>
          <p:nvPr/>
        </p:nvSpPr>
        <p:spPr>
          <a:xfrm>
            <a:off x="5799130" y="1098176"/>
            <a:ext cx="6064624" cy="5378824"/>
          </a:xfrm>
          <a:prstGeom prst="roundRect">
            <a:avLst>
              <a:gd name="adj" fmla="val 16667"/>
            </a:avLst>
          </a:prstGeom>
          <a:gradFill>
            <a:gsLst>
              <a:gs pos="0">
                <a:srgbClr val="7FB75F"/>
              </a:gs>
              <a:gs pos="50000">
                <a:srgbClr val="6EB141"/>
              </a:gs>
              <a:gs pos="100000">
                <a:srgbClr val="5FA134"/>
              </a:gs>
            </a:gsLst>
            <a:lin ang="5400000" scaled="0"/>
          </a:gradFill>
          <a:ln w="57150" cap="flat" cmpd="sng">
            <a:solidFill>
              <a:srgbClr val="2F324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400" b="1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Виконати тест в CLASSROOM</a:t>
            </a:r>
            <a:endParaRPr sz="4800" dirty="0">
              <a:solidFill>
                <a:srgbClr val="2F324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3" name="Google Shape;213;p7"/>
          <p:cNvSpPr/>
          <p:nvPr/>
        </p:nvSpPr>
        <p:spPr>
          <a:xfrm>
            <a:off x="164757" y="436605"/>
            <a:ext cx="1326292" cy="626076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5="http://schemas.microsoft.com/office/powerpoint/2012/main" xmlns:ahyp="http://schemas.microsoft.com/office/drawing/2018/hyperlinkcolor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</TotalTime>
  <Words>528</Words>
  <Application>Microsoft Office PowerPoint</Application>
  <PresentationFormat>Произвольный</PresentationFormat>
  <Paragraphs>119</Paragraphs>
  <Slides>7</Slides>
  <Notes>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Bookman Old Style</vt:lpstr>
      <vt:lpstr>Calibri</vt:lpstr>
      <vt:lpstr>Cambria Math</vt:lpstr>
      <vt:lpstr>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Vasyl Tsupa</dc:creator>
  <cp:lastModifiedBy>Пользователь Windows</cp:lastModifiedBy>
  <cp:revision>9</cp:revision>
  <dcterms:created xsi:type="dcterms:W3CDTF">2018-01-05T16:38:53Z</dcterms:created>
  <dcterms:modified xsi:type="dcterms:W3CDTF">2022-12-04T12:44:44Z</dcterms:modified>
</cp:coreProperties>
</file>