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62" r:id="rId3"/>
    <p:sldId id="274" r:id="rId4"/>
    <p:sldId id="275" r:id="rId5"/>
    <p:sldId id="276" r:id="rId6"/>
    <p:sldId id="272" r:id="rId7"/>
    <p:sldId id="273" r:id="rId8"/>
    <p:sldId id="270" r:id="rId9"/>
    <p:sldId id="271" r:id="rId10"/>
    <p:sldId id="258" r:id="rId11"/>
    <p:sldId id="260" r:id="rId12"/>
    <p:sldId id="261" r:id="rId13"/>
    <p:sldId id="263" r:id="rId14"/>
    <p:sldId id="269" r:id="rId15"/>
    <p:sldId id="264" r:id="rId16"/>
    <p:sldId id="265" r:id="rId17"/>
    <p:sldId id="266" r:id="rId18"/>
    <p:sldId id="267" r:id="rId19"/>
    <p:sldId id="268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00"/>
    <a:srgbClr val="333333"/>
    <a:srgbClr val="C5C5C5"/>
    <a:srgbClr val="C0C0C0"/>
    <a:srgbClr val="DDDDDD"/>
    <a:srgbClr val="FFFFFF"/>
    <a:srgbClr val="70A8DA"/>
    <a:srgbClr val="357DA9"/>
    <a:srgbClr val="F82A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3743" autoAdjust="0"/>
  </p:normalViewPr>
  <p:slideViewPr>
    <p:cSldViewPr>
      <p:cViewPr varScale="1">
        <p:scale>
          <a:sx n="69" d="100"/>
          <a:sy n="69" d="100"/>
        </p:scale>
        <p:origin x="-13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CCBDEF5-43EC-480B-9BF2-DEC836E077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0068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>
      <p:bgPr>
        <a:gradFill rotWithShape="0">
          <a:gsLst>
            <a:gs pos="0">
              <a:srgbClr val="C5C5C5"/>
            </a:gs>
            <a:gs pos="100000">
              <a:srgbClr val="70A8DA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3"/>
          <p:cNvSpPr>
            <a:spLocks noChangeArrowheads="1"/>
          </p:cNvSpPr>
          <p:nvPr/>
        </p:nvSpPr>
        <p:spPr bwMode="gray">
          <a:xfrm>
            <a:off x="900113" y="5300663"/>
            <a:ext cx="742950" cy="74295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uk-UA"/>
          </a:p>
        </p:txBody>
      </p:sp>
      <p:grpSp>
        <p:nvGrpSpPr>
          <p:cNvPr id="5" name="Group 75"/>
          <p:cNvGrpSpPr>
            <a:grpSpLocks/>
          </p:cNvGrpSpPr>
          <p:nvPr/>
        </p:nvGrpSpPr>
        <p:grpSpPr bwMode="auto">
          <a:xfrm>
            <a:off x="112713" y="5954713"/>
            <a:ext cx="8936037" cy="631825"/>
            <a:chOff x="71" y="3751"/>
            <a:chExt cx="5629" cy="398"/>
          </a:xfrm>
        </p:grpSpPr>
        <p:sp>
          <p:nvSpPr>
            <p:cNvPr id="6" name="Freeform 24"/>
            <p:cNvSpPr>
              <a:spLocks/>
            </p:cNvSpPr>
            <p:nvPr userDrawn="1"/>
          </p:nvSpPr>
          <p:spPr bwMode="gray">
            <a:xfrm>
              <a:off x="71" y="3751"/>
              <a:ext cx="5626" cy="349"/>
            </a:xfrm>
            <a:custGeom>
              <a:avLst/>
              <a:gdLst/>
              <a:ahLst/>
              <a:cxnLst>
                <a:cxn ang="0">
                  <a:pos x="5626" y="349"/>
                </a:cxn>
                <a:cxn ang="0">
                  <a:pos x="0" y="349"/>
                </a:cxn>
                <a:cxn ang="0">
                  <a:pos x="0" y="187"/>
                </a:cxn>
                <a:cxn ang="0">
                  <a:pos x="0" y="114"/>
                </a:cxn>
                <a:cxn ang="0">
                  <a:pos x="4064" y="118"/>
                </a:cxn>
                <a:cxn ang="0">
                  <a:pos x="4329" y="0"/>
                </a:cxn>
                <a:cxn ang="0">
                  <a:pos x="5623" y="0"/>
                </a:cxn>
                <a:cxn ang="0">
                  <a:pos x="5626" y="349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78" y="103"/>
                    <a:pt x="3343" y="137"/>
                    <a:pt x="4064" y="118"/>
                  </a:cubicBezTo>
                  <a:lnTo>
                    <a:pt x="4329" y="0"/>
                  </a:lnTo>
                  <a:lnTo>
                    <a:pt x="5623" y="0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uk-UA"/>
            </a:p>
          </p:txBody>
        </p:sp>
        <p:sp>
          <p:nvSpPr>
            <p:cNvPr id="7" name="Freeform 25"/>
            <p:cNvSpPr>
              <a:spLocks/>
            </p:cNvSpPr>
            <p:nvPr userDrawn="1"/>
          </p:nvSpPr>
          <p:spPr bwMode="gray">
            <a:xfrm>
              <a:off x="71" y="3800"/>
              <a:ext cx="5626" cy="349"/>
            </a:xfrm>
            <a:custGeom>
              <a:avLst/>
              <a:gdLst/>
              <a:ahLst/>
              <a:cxnLst>
                <a:cxn ang="0">
                  <a:pos x="5626" y="349"/>
                </a:cxn>
                <a:cxn ang="0">
                  <a:pos x="0" y="349"/>
                </a:cxn>
                <a:cxn ang="0">
                  <a:pos x="0" y="187"/>
                </a:cxn>
                <a:cxn ang="0">
                  <a:pos x="0" y="114"/>
                </a:cxn>
                <a:cxn ang="0">
                  <a:pos x="4082" y="118"/>
                </a:cxn>
                <a:cxn ang="0">
                  <a:pos x="4345" y="0"/>
                </a:cxn>
                <a:cxn ang="0">
                  <a:pos x="5623" y="6"/>
                </a:cxn>
                <a:cxn ang="0">
                  <a:pos x="5626" y="349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80" y="103"/>
                    <a:pt x="3358" y="137"/>
                    <a:pt x="4082" y="118"/>
                  </a:cubicBezTo>
                  <a:lnTo>
                    <a:pt x="4345" y="0"/>
                  </a:lnTo>
                  <a:lnTo>
                    <a:pt x="5623" y="6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uk-UA"/>
            </a:p>
          </p:txBody>
        </p:sp>
        <p:sp>
          <p:nvSpPr>
            <p:cNvPr id="8" name="Freeform 26"/>
            <p:cNvSpPr>
              <a:spLocks/>
            </p:cNvSpPr>
            <p:nvPr userDrawn="1"/>
          </p:nvSpPr>
          <p:spPr bwMode="gray">
            <a:xfrm>
              <a:off x="4209" y="3833"/>
              <a:ext cx="1491" cy="88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223" y="0"/>
                </a:cxn>
                <a:cxn ang="0">
                  <a:pos x="1491" y="0"/>
                </a:cxn>
                <a:cxn ang="0">
                  <a:pos x="1488" y="60"/>
                </a:cxn>
                <a:cxn ang="0">
                  <a:pos x="383" y="59"/>
                </a:cxn>
                <a:cxn ang="0">
                  <a:pos x="273" y="88"/>
                </a:cxn>
                <a:cxn ang="0">
                  <a:pos x="0" y="84"/>
                </a:cxn>
              </a:cxnLst>
              <a:rect l="0" t="0" r="r" b="b"/>
              <a:pathLst>
                <a:path w="1491" h="88">
                  <a:moveTo>
                    <a:pt x="0" y="84"/>
                  </a:moveTo>
                  <a:lnTo>
                    <a:pt x="223" y="0"/>
                  </a:lnTo>
                  <a:lnTo>
                    <a:pt x="1491" y="0"/>
                  </a:lnTo>
                  <a:lnTo>
                    <a:pt x="1488" y="60"/>
                  </a:lnTo>
                  <a:lnTo>
                    <a:pt x="383" y="59"/>
                  </a:lnTo>
                  <a:lnTo>
                    <a:pt x="273" y="88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uk-UA"/>
            </a:p>
          </p:txBody>
        </p:sp>
      </p:grpSp>
      <p:sp>
        <p:nvSpPr>
          <p:cNvPr id="9" name="Rectangle 28"/>
          <p:cNvSpPr>
            <a:spLocks noChangeArrowheads="1"/>
          </p:cNvSpPr>
          <p:nvPr/>
        </p:nvSpPr>
        <p:spPr bwMode="gray">
          <a:xfrm>
            <a:off x="114300" y="6610350"/>
            <a:ext cx="8931275" cy="1635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10" name="Rectangle 42"/>
          <p:cNvSpPr>
            <a:spLocks noChangeArrowheads="1"/>
          </p:cNvSpPr>
          <p:nvPr/>
        </p:nvSpPr>
        <p:spPr bwMode="gray">
          <a:xfrm>
            <a:off x="107950" y="5300663"/>
            <a:ext cx="741363" cy="744537"/>
          </a:xfrm>
          <a:prstGeom prst="rect">
            <a:avLst/>
          </a:prstGeom>
          <a:solidFill>
            <a:srgbClr val="70A8D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11" name="Rectangle 50"/>
          <p:cNvSpPr>
            <a:spLocks noChangeArrowheads="1"/>
          </p:cNvSpPr>
          <p:nvPr/>
        </p:nvSpPr>
        <p:spPr bwMode="gray">
          <a:xfrm>
            <a:off x="120650" y="4511675"/>
            <a:ext cx="741363" cy="74295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uk-UA"/>
          </a:p>
        </p:txBody>
      </p:sp>
      <p:pic>
        <p:nvPicPr>
          <p:cNvPr id="12" name="Picture 76" descr="j0400050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79388" y="404813"/>
            <a:ext cx="2663825" cy="1774825"/>
          </a:xfrm>
          <a:prstGeom prst="rect">
            <a:avLst/>
          </a:prstGeom>
          <a:noFill/>
          <a:ln w="57150" cmpd="thinThick">
            <a:solidFill>
              <a:srgbClr val="357DA9"/>
            </a:solidFill>
            <a:miter lim="800000"/>
            <a:headEnd/>
            <a:tailEnd/>
          </a:ln>
        </p:spPr>
      </p:pic>
      <p:pic>
        <p:nvPicPr>
          <p:cNvPr id="13" name="Picture 77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404813"/>
            <a:ext cx="2663825" cy="1773237"/>
          </a:xfrm>
          <a:prstGeom prst="rect">
            <a:avLst/>
          </a:prstGeom>
          <a:noFill/>
          <a:ln w="57150" cmpd="thinThick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" name="Picture 79" descr="2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404813"/>
            <a:ext cx="2665413" cy="1782762"/>
          </a:xfrm>
          <a:prstGeom prst="rect">
            <a:avLst/>
          </a:prstGeom>
          <a:solidFill>
            <a:srgbClr val="70A8DA"/>
          </a:solidFill>
          <a:ln w="57150" cmpd="thinThick">
            <a:solidFill>
              <a:srgbClr val="357DA9"/>
            </a:solidFill>
            <a:miter lim="800000"/>
            <a:headEnd/>
            <a:tailEnd/>
          </a:ln>
        </p:spPr>
      </p:pic>
      <p:sp>
        <p:nvSpPr>
          <p:cNvPr id="15" name="Freeform 80" descr="Dark upward diagonal"/>
          <p:cNvSpPr>
            <a:spLocks/>
          </p:cNvSpPr>
          <p:nvPr userDrawn="1"/>
        </p:nvSpPr>
        <p:spPr bwMode="gray">
          <a:xfrm>
            <a:off x="122238" y="115888"/>
            <a:ext cx="8956675" cy="1793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582" y="0"/>
              </a:cxn>
              <a:cxn ang="0">
                <a:pos x="5639" y="45"/>
              </a:cxn>
              <a:cxn ang="0">
                <a:pos x="5636" y="113"/>
              </a:cxn>
              <a:cxn ang="0">
                <a:pos x="0" y="113"/>
              </a:cxn>
              <a:cxn ang="0">
                <a:pos x="0" y="0"/>
              </a:cxn>
            </a:cxnLst>
            <a:rect l="0" t="0" r="r" b="b"/>
            <a:pathLst>
              <a:path w="5639" h="113">
                <a:moveTo>
                  <a:pt x="0" y="0"/>
                </a:moveTo>
                <a:lnTo>
                  <a:pt x="5582" y="0"/>
                </a:lnTo>
                <a:cubicBezTo>
                  <a:pt x="5630" y="3"/>
                  <a:pt x="5639" y="45"/>
                  <a:pt x="5639" y="45"/>
                </a:cubicBezTo>
                <a:lnTo>
                  <a:pt x="5636" y="113"/>
                </a:lnTo>
                <a:lnTo>
                  <a:pt x="0" y="113"/>
                </a:lnTo>
                <a:lnTo>
                  <a:pt x="0" y="0"/>
                </a:lnTo>
                <a:close/>
              </a:path>
            </a:pathLst>
          </a:custGeom>
          <a:pattFill prst="dkUpDiag">
            <a:fgClr>
              <a:schemeClr val="accent1"/>
            </a:fgClr>
            <a:bgClr>
              <a:schemeClr val="bg1"/>
            </a:bgClr>
          </a:patt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uk-UA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68538" y="4437063"/>
            <a:ext cx="4811712" cy="403225"/>
          </a:xfrm>
        </p:spPr>
        <p:txBody>
          <a:bodyPr/>
          <a:lstStyle>
            <a:lvl1pPr marL="0" indent="0" algn="r">
              <a:buFontTx/>
              <a:buNone/>
              <a:defRPr sz="1600" i="1">
                <a:solidFill>
                  <a:srgbClr val="FFFFFF"/>
                </a:solidFill>
                <a:latin typeface="Times New Roman" pitchFamily="18" charset="0"/>
              </a:defRPr>
            </a:lvl1pPr>
          </a:lstStyle>
          <a:p>
            <a:r>
              <a:rPr lang="en-US"/>
              <a:t>Образец подзаголовка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79613" y="2781300"/>
            <a:ext cx="6019800" cy="1470025"/>
          </a:xfrm>
        </p:spPr>
        <p:txBody>
          <a:bodyPr/>
          <a:lstStyle>
            <a:lvl1pPr algn="r">
              <a:defRPr sz="4800">
                <a:solidFill>
                  <a:srgbClr val="000000"/>
                </a:solidFill>
              </a:defRPr>
            </a:lvl1pPr>
          </a:lstStyle>
          <a:p>
            <a:r>
              <a:rPr lang="en-US"/>
              <a:t>Образец заголовка</a:t>
            </a:r>
          </a:p>
        </p:txBody>
      </p:sp>
      <p:sp>
        <p:nvSpPr>
          <p:cNvPr id="16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179388" y="6237288"/>
            <a:ext cx="2205037" cy="3175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555875" y="6237288"/>
            <a:ext cx="2990850" cy="3175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084888" y="6237288"/>
            <a:ext cx="2205037" cy="3175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2870D1-7A45-48E5-BF5B-98494E5100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70A852-5037-465D-B766-9A8F4A1D77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4EFD90-DC3F-4592-A668-8B51E8824D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395288" y="1268413"/>
            <a:ext cx="4176712" cy="4903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724400" y="1268413"/>
            <a:ext cx="4178300" cy="4903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BB12D-FE1E-4021-9C55-727267E6DE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8D1807-C96C-4AB4-9C57-6F18B83D93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A3363C-2493-4AD7-AB7A-DCBDE3F56A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A423F9-9827-4D15-9833-1249E648FB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E3E38C-E641-4A0F-ACDB-F64AB11C25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E41962-533F-456C-B82E-7421EB6074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9F6944-BA62-4C4B-8D2D-F750E4569D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777038" y="238125"/>
            <a:ext cx="2125662" cy="593407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395288" y="238125"/>
            <a:ext cx="6229350" cy="593407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AA93B7-72EA-43F5-80DB-8DF0B54E3E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7"/>
          <p:cNvGrpSpPr>
            <a:grpSpLocks/>
          </p:cNvGrpSpPr>
          <p:nvPr/>
        </p:nvGrpSpPr>
        <p:grpSpPr bwMode="auto">
          <a:xfrm>
            <a:off x="6553200" y="6013450"/>
            <a:ext cx="2392363" cy="563563"/>
            <a:chOff x="1566" y="164"/>
            <a:chExt cx="1455" cy="425"/>
          </a:xfrm>
        </p:grpSpPr>
        <p:sp>
          <p:nvSpPr>
            <p:cNvPr id="1032" name="Freeform 8"/>
            <p:cNvSpPr>
              <a:spLocks/>
            </p:cNvSpPr>
            <p:nvPr/>
          </p:nvSpPr>
          <p:spPr bwMode="gray">
            <a:xfrm>
              <a:off x="1892" y="468"/>
              <a:ext cx="39" cy="121"/>
            </a:xfrm>
            <a:custGeom>
              <a:avLst/>
              <a:gdLst/>
              <a:ahLst/>
              <a:cxnLst>
                <a:cxn ang="0">
                  <a:pos x="37" y="36"/>
                </a:cxn>
                <a:cxn ang="0">
                  <a:pos x="35" y="36"/>
                </a:cxn>
                <a:cxn ang="0">
                  <a:pos x="30" y="36"/>
                </a:cxn>
                <a:cxn ang="0">
                  <a:pos x="22" y="34"/>
                </a:cxn>
                <a:cxn ang="0">
                  <a:pos x="15" y="30"/>
                </a:cxn>
                <a:cxn ang="0">
                  <a:pos x="7" y="23"/>
                </a:cxn>
                <a:cxn ang="0">
                  <a:pos x="3" y="13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7" y="1"/>
                </a:cxn>
                <a:cxn ang="0">
                  <a:pos x="15" y="3"/>
                </a:cxn>
                <a:cxn ang="0">
                  <a:pos x="23" y="5"/>
                </a:cxn>
                <a:cxn ang="0">
                  <a:pos x="30" y="11"/>
                </a:cxn>
                <a:cxn ang="0">
                  <a:pos x="37" y="20"/>
                </a:cxn>
                <a:cxn ang="0">
                  <a:pos x="39" y="34"/>
                </a:cxn>
                <a:cxn ang="0">
                  <a:pos x="39" y="121"/>
                </a:cxn>
                <a:cxn ang="0">
                  <a:pos x="37" y="121"/>
                </a:cxn>
                <a:cxn ang="0">
                  <a:pos x="37" y="36"/>
                </a:cxn>
              </a:cxnLst>
              <a:rect l="0" t="0" r="r" b="b"/>
              <a:pathLst>
                <a:path w="39" h="121">
                  <a:moveTo>
                    <a:pt x="37" y="36"/>
                  </a:moveTo>
                  <a:lnTo>
                    <a:pt x="35" y="36"/>
                  </a:lnTo>
                  <a:lnTo>
                    <a:pt x="30" y="36"/>
                  </a:lnTo>
                  <a:lnTo>
                    <a:pt x="22" y="34"/>
                  </a:lnTo>
                  <a:lnTo>
                    <a:pt x="15" y="30"/>
                  </a:lnTo>
                  <a:lnTo>
                    <a:pt x="7" y="23"/>
                  </a:lnTo>
                  <a:lnTo>
                    <a:pt x="3" y="13"/>
                  </a:lnTo>
                  <a:lnTo>
                    <a:pt x="0" y="0"/>
                  </a:lnTo>
                  <a:lnTo>
                    <a:pt x="3" y="0"/>
                  </a:lnTo>
                  <a:lnTo>
                    <a:pt x="7" y="1"/>
                  </a:lnTo>
                  <a:lnTo>
                    <a:pt x="15" y="3"/>
                  </a:lnTo>
                  <a:lnTo>
                    <a:pt x="23" y="5"/>
                  </a:lnTo>
                  <a:lnTo>
                    <a:pt x="30" y="11"/>
                  </a:lnTo>
                  <a:lnTo>
                    <a:pt x="37" y="20"/>
                  </a:lnTo>
                  <a:lnTo>
                    <a:pt x="39" y="34"/>
                  </a:lnTo>
                  <a:lnTo>
                    <a:pt x="39" y="121"/>
                  </a:lnTo>
                  <a:lnTo>
                    <a:pt x="37" y="121"/>
                  </a:lnTo>
                  <a:lnTo>
                    <a:pt x="37" y="36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uk-UA"/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gray">
            <a:xfrm>
              <a:off x="2271" y="450"/>
              <a:ext cx="45" cy="139"/>
            </a:xfrm>
            <a:custGeom>
              <a:avLst/>
              <a:gdLst/>
              <a:ahLst/>
              <a:cxnLst>
                <a:cxn ang="0">
                  <a:pos x="3" y="42"/>
                </a:cxn>
                <a:cxn ang="0">
                  <a:pos x="6" y="42"/>
                </a:cxn>
                <a:cxn ang="0">
                  <a:pos x="12" y="42"/>
                </a:cxn>
                <a:cxn ang="0">
                  <a:pos x="20" y="39"/>
                </a:cxn>
                <a:cxn ang="0">
                  <a:pos x="29" y="35"/>
                </a:cxn>
                <a:cxn ang="0">
                  <a:pos x="37" y="27"/>
                </a:cxn>
                <a:cxn ang="0">
                  <a:pos x="43" y="17"/>
                </a:cxn>
                <a:cxn ang="0">
                  <a:pos x="45" y="2"/>
                </a:cxn>
                <a:cxn ang="0">
                  <a:pos x="43" y="0"/>
                </a:cxn>
                <a:cxn ang="0">
                  <a:pos x="37" y="2"/>
                </a:cxn>
                <a:cxn ang="0">
                  <a:pos x="29" y="3"/>
                </a:cxn>
                <a:cxn ang="0">
                  <a:pos x="19" y="7"/>
                </a:cxn>
                <a:cxn ang="0">
                  <a:pos x="11" y="14"/>
                </a:cxn>
                <a:cxn ang="0">
                  <a:pos x="4" y="23"/>
                </a:cxn>
                <a:cxn ang="0">
                  <a:pos x="0" y="39"/>
                </a:cxn>
                <a:cxn ang="0">
                  <a:pos x="0" y="139"/>
                </a:cxn>
                <a:cxn ang="0">
                  <a:pos x="3" y="139"/>
                </a:cxn>
                <a:cxn ang="0">
                  <a:pos x="3" y="42"/>
                </a:cxn>
              </a:cxnLst>
              <a:rect l="0" t="0" r="r" b="b"/>
              <a:pathLst>
                <a:path w="45" h="139">
                  <a:moveTo>
                    <a:pt x="3" y="42"/>
                  </a:moveTo>
                  <a:lnTo>
                    <a:pt x="6" y="42"/>
                  </a:lnTo>
                  <a:lnTo>
                    <a:pt x="12" y="42"/>
                  </a:lnTo>
                  <a:lnTo>
                    <a:pt x="20" y="39"/>
                  </a:lnTo>
                  <a:lnTo>
                    <a:pt x="29" y="35"/>
                  </a:lnTo>
                  <a:lnTo>
                    <a:pt x="37" y="27"/>
                  </a:lnTo>
                  <a:lnTo>
                    <a:pt x="43" y="17"/>
                  </a:lnTo>
                  <a:lnTo>
                    <a:pt x="45" y="2"/>
                  </a:lnTo>
                  <a:lnTo>
                    <a:pt x="43" y="0"/>
                  </a:lnTo>
                  <a:lnTo>
                    <a:pt x="37" y="2"/>
                  </a:lnTo>
                  <a:lnTo>
                    <a:pt x="29" y="3"/>
                  </a:lnTo>
                  <a:lnTo>
                    <a:pt x="19" y="7"/>
                  </a:lnTo>
                  <a:lnTo>
                    <a:pt x="11" y="14"/>
                  </a:lnTo>
                  <a:lnTo>
                    <a:pt x="4" y="23"/>
                  </a:lnTo>
                  <a:lnTo>
                    <a:pt x="0" y="39"/>
                  </a:lnTo>
                  <a:lnTo>
                    <a:pt x="0" y="139"/>
                  </a:lnTo>
                  <a:lnTo>
                    <a:pt x="3" y="139"/>
                  </a:lnTo>
                  <a:lnTo>
                    <a:pt x="3" y="4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uk-UA"/>
            </a:p>
          </p:txBody>
        </p:sp>
        <p:sp>
          <p:nvSpPr>
            <p:cNvPr id="2" name="Freeform 10"/>
            <p:cNvSpPr>
              <a:spLocks/>
            </p:cNvSpPr>
            <p:nvPr/>
          </p:nvSpPr>
          <p:spPr bwMode="gray">
            <a:xfrm>
              <a:off x="1765" y="378"/>
              <a:ext cx="146" cy="211"/>
            </a:xfrm>
            <a:custGeom>
              <a:avLst/>
              <a:gdLst/>
              <a:ahLst/>
              <a:cxnLst>
                <a:cxn ang="0">
                  <a:pos x="68" y="67"/>
                </a:cxn>
                <a:cxn ang="0">
                  <a:pos x="67" y="67"/>
                </a:cxn>
                <a:cxn ang="0">
                  <a:pos x="60" y="66"/>
                </a:cxn>
                <a:cxn ang="0">
                  <a:pos x="50" y="64"/>
                </a:cxn>
                <a:cxn ang="0">
                  <a:pos x="41" y="62"/>
                </a:cxn>
                <a:cxn ang="0">
                  <a:pos x="29" y="55"/>
                </a:cxn>
                <a:cxn ang="0">
                  <a:pos x="18" y="47"/>
                </a:cxn>
                <a:cxn ang="0">
                  <a:pos x="10" y="35"/>
                </a:cxn>
                <a:cxn ang="0">
                  <a:pos x="3" y="2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10" y="0"/>
                </a:cxn>
                <a:cxn ang="0">
                  <a:pos x="19" y="0"/>
                </a:cxn>
                <a:cxn ang="0">
                  <a:pos x="30" y="2"/>
                </a:cxn>
                <a:cxn ang="0">
                  <a:pos x="41" y="6"/>
                </a:cxn>
                <a:cxn ang="0">
                  <a:pos x="53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5" y="45"/>
                </a:cxn>
                <a:cxn ang="0">
                  <a:pos x="79" y="36"/>
                </a:cxn>
                <a:cxn ang="0">
                  <a:pos x="84" y="25"/>
                </a:cxn>
                <a:cxn ang="0">
                  <a:pos x="92" y="16"/>
                </a:cxn>
                <a:cxn ang="0">
                  <a:pos x="106" y="8"/>
                </a:cxn>
                <a:cxn ang="0">
                  <a:pos x="123" y="2"/>
                </a:cxn>
                <a:cxn ang="0">
                  <a:pos x="146" y="0"/>
                </a:cxn>
                <a:cxn ang="0">
                  <a:pos x="145" y="2"/>
                </a:cxn>
                <a:cxn ang="0">
                  <a:pos x="145" y="8"/>
                </a:cxn>
                <a:cxn ang="0">
                  <a:pos x="143" y="17"/>
                </a:cxn>
                <a:cxn ang="0">
                  <a:pos x="139" y="28"/>
                </a:cxn>
                <a:cxn ang="0">
                  <a:pos x="134" y="39"/>
                </a:cxn>
                <a:cxn ang="0">
                  <a:pos x="126" y="49"/>
                </a:cxn>
                <a:cxn ang="0">
                  <a:pos x="114" y="59"/>
                </a:cxn>
                <a:cxn ang="0">
                  <a:pos x="98" y="64"/>
                </a:cxn>
                <a:cxn ang="0">
                  <a:pos x="79" y="67"/>
                </a:cxn>
                <a:cxn ang="0">
                  <a:pos x="79" y="211"/>
                </a:cxn>
                <a:cxn ang="0">
                  <a:pos x="68" y="211"/>
                </a:cxn>
                <a:cxn ang="0">
                  <a:pos x="68" y="67"/>
                </a:cxn>
              </a:cxnLst>
              <a:rect l="0" t="0" r="r" b="b"/>
              <a:pathLst>
                <a:path w="146" h="211">
                  <a:moveTo>
                    <a:pt x="68" y="67"/>
                  </a:moveTo>
                  <a:lnTo>
                    <a:pt x="67" y="67"/>
                  </a:lnTo>
                  <a:lnTo>
                    <a:pt x="60" y="66"/>
                  </a:lnTo>
                  <a:lnTo>
                    <a:pt x="50" y="64"/>
                  </a:lnTo>
                  <a:lnTo>
                    <a:pt x="41" y="62"/>
                  </a:lnTo>
                  <a:lnTo>
                    <a:pt x="29" y="55"/>
                  </a:lnTo>
                  <a:lnTo>
                    <a:pt x="18" y="47"/>
                  </a:lnTo>
                  <a:lnTo>
                    <a:pt x="10" y="35"/>
                  </a:lnTo>
                  <a:lnTo>
                    <a:pt x="3" y="20"/>
                  </a:lnTo>
                  <a:lnTo>
                    <a:pt x="0" y="0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9" y="0"/>
                  </a:lnTo>
                  <a:lnTo>
                    <a:pt x="30" y="2"/>
                  </a:lnTo>
                  <a:lnTo>
                    <a:pt x="41" y="6"/>
                  </a:lnTo>
                  <a:lnTo>
                    <a:pt x="53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5" y="45"/>
                  </a:lnTo>
                  <a:lnTo>
                    <a:pt x="79" y="36"/>
                  </a:lnTo>
                  <a:lnTo>
                    <a:pt x="84" y="25"/>
                  </a:lnTo>
                  <a:lnTo>
                    <a:pt x="92" y="16"/>
                  </a:lnTo>
                  <a:lnTo>
                    <a:pt x="106" y="8"/>
                  </a:lnTo>
                  <a:lnTo>
                    <a:pt x="123" y="2"/>
                  </a:lnTo>
                  <a:lnTo>
                    <a:pt x="146" y="0"/>
                  </a:lnTo>
                  <a:lnTo>
                    <a:pt x="145" y="2"/>
                  </a:lnTo>
                  <a:lnTo>
                    <a:pt x="145" y="8"/>
                  </a:lnTo>
                  <a:lnTo>
                    <a:pt x="143" y="17"/>
                  </a:lnTo>
                  <a:lnTo>
                    <a:pt x="139" y="28"/>
                  </a:lnTo>
                  <a:lnTo>
                    <a:pt x="134" y="39"/>
                  </a:lnTo>
                  <a:lnTo>
                    <a:pt x="126" y="49"/>
                  </a:lnTo>
                  <a:lnTo>
                    <a:pt x="114" y="59"/>
                  </a:lnTo>
                  <a:lnTo>
                    <a:pt x="98" y="64"/>
                  </a:lnTo>
                  <a:lnTo>
                    <a:pt x="79" y="67"/>
                  </a:lnTo>
                  <a:lnTo>
                    <a:pt x="79" y="211"/>
                  </a:lnTo>
                  <a:lnTo>
                    <a:pt x="68" y="211"/>
                  </a:lnTo>
                  <a:lnTo>
                    <a:pt x="68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uk-UA"/>
            </a:p>
          </p:txBody>
        </p:sp>
        <p:sp>
          <p:nvSpPr>
            <p:cNvPr id="3" name="Freeform 11"/>
            <p:cNvSpPr>
              <a:spLocks/>
            </p:cNvSpPr>
            <p:nvPr/>
          </p:nvSpPr>
          <p:spPr bwMode="gray">
            <a:xfrm>
              <a:off x="2792" y="378"/>
              <a:ext cx="144" cy="211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6" y="67"/>
                </a:cxn>
                <a:cxn ang="0">
                  <a:pos x="59" y="66"/>
                </a:cxn>
                <a:cxn ang="0">
                  <a:pos x="50" y="64"/>
                </a:cxn>
                <a:cxn ang="0">
                  <a:pos x="39" y="62"/>
                </a:cxn>
                <a:cxn ang="0">
                  <a:pos x="28" y="55"/>
                </a:cxn>
                <a:cxn ang="0">
                  <a:pos x="17" y="47"/>
                </a:cxn>
                <a:cxn ang="0">
                  <a:pos x="9" y="35"/>
                </a:cxn>
                <a:cxn ang="0">
                  <a:pos x="2" y="2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9" y="0"/>
                </a:cxn>
                <a:cxn ang="0">
                  <a:pos x="17" y="0"/>
                </a:cxn>
                <a:cxn ang="0">
                  <a:pos x="28" y="2"/>
                </a:cxn>
                <a:cxn ang="0">
                  <a:pos x="40" y="6"/>
                </a:cxn>
                <a:cxn ang="0">
                  <a:pos x="51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4" y="45"/>
                </a:cxn>
                <a:cxn ang="0">
                  <a:pos x="77" y="36"/>
                </a:cxn>
                <a:cxn ang="0">
                  <a:pos x="82" y="25"/>
                </a:cxn>
                <a:cxn ang="0">
                  <a:pos x="91" y="16"/>
                </a:cxn>
                <a:cxn ang="0">
                  <a:pos x="105" y="8"/>
                </a:cxn>
                <a:cxn ang="0">
                  <a:pos x="121" y="2"/>
                </a:cxn>
                <a:cxn ang="0">
                  <a:pos x="144" y="0"/>
                </a:cxn>
                <a:cxn ang="0">
                  <a:pos x="144" y="2"/>
                </a:cxn>
                <a:cxn ang="0">
                  <a:pos x="144" y="8"/>
                </a:cxn>
                <a:cxn ang="0">
                  <a:pos x="141" y="17"/>
                </a:cxn>
                <a:cxn ang="0">
                  <a:pos x="139" y="28"/>
                </a:cxn>
                <a:cxn ang="0">
                  <a:pos x="133" y="39"/>
                </a:cxn>
                <a:cxn ang="0">
                  <a:pos x="125" y="49"/>
                </a:cxn>
                <a:cxn ang="0">
                  <a:pos x="113" y="59"/>
                </a:cxn>
                <a:cxn ang="0">
                  <a:pos x="97" y="64"/>
                </a:cxn>
                <a:cxn ang="0">
                  <a:pos x="77" y="67"/>
                </a:cxn>
                <a:cxn ang="0">
                  <a:pos x="77" y="211"/>
                </a:cxn>
                <a:cxn ang="0">
                  <a:pos x="67" y="211"/>
                </a:cxn>
                <a:cxn ang="0">
                  <a:pos x="67" y="67"/>
                </a:cxn>
              </a:cxnLst>
              <a:rect l="0" t="0" r="r" b="b"/>
              <a:pathLst>
                <a:path w="144" h="211">
                  <a:moveTo>
                    <a:pt x="67" y="67"/>
                  </a:moveTo>
                  <a:lnTo>
                    <a:pt x="66" y="67"/>
                  </a:lnTo>
                  <a:lnTo>
                    <a:pt x="59" y="66"/>
                  </a:lnTo>
                  <a:lnTo>
                    <a:pt x="50" y="64"/>
                  </a:lnTo>
                  <a:lnTo>
                    <a:pt x="39" y="62"/>
                  </a:lnTo>
                  <a:lnTo>
                    <a:pt x="28" y="55"/>
                  </a:lnTo>
                  <a:lnTo>
                    <a:pt x="17" y="47"/>
                  </a:lnTo>
                  <a:lnTo>
                    <a:pt x="9" y="35"/>
                  </a:lnTo>
                  <a:lnTo>
                    <a:pt x="2" y="20"/>
                  </a:lnTo>
                  <a:lnTo>
                    <a:pt x="0" y="0"/>
                  </a:lnTo>
                  <a:lnTo>
                    <a:pt x="2" y="0"/>
                  </a:lnTo>
                  <a:lnTo>
                    <a:pt x="9" y="0"/>
                  </a:lnTo>
                  <a:lnTo>
                    <a:pt x="17" y="0"/>
                  </a:lnTo>
                  <a:lnTo>
                    <a:pt x="28" y="2"/>
                  </a:lnTo>
                  <a:lnTo>
                    <a:pt x="40" y="6"/>
                  </a:lnTo>
                  <a:lnTo>
                    <a:pt x="51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4" y="45"/>
                  </a:lnTo>
                  <a:lnTo>
                    <a:pt x="77" y="36"/>
                  </a:lnTo>
                  <a:lnTo>
                    <a:pt x="82" y="25"/>
                  </a:lnTo>
                  <a:lnTo>
                    <a:pt x="91" y="16"/>
                  </a:lnTo>
                  <a:lnTo>
                    <a:pt x="105" y="8"/>
                  </a:lnTo>
                  <a:lnTo>
                    <a:pt x="121" y="2"/>
                  </a:lnTo>
                  <a:lnTo>
                    <a:pt x="144" y="0"/>
                  </a:lnTo>
                  <a:lnTo>
                    <a:pt x="144" y="2"/>
                  </a:lnTo>
                  <a:lnTo>
                    <a:pt x="144" y="8"/>
                  </a:lnTo>
                  <a:lnTo>
                    <a:pt x="141" y="17"/>
                  </a:lnTo>
                  <a:lnTo>
                    <a:pt x="139" y="28"/>
                  </a:lnTo>
                  <a:lnTo>
                    <a:pt x="133" y="39"/>
                  </a:lnTo>
                  <a:lnTo>
                    <a:pt x="125" y="49"/>
                  </a:lnTo>
                  <a:lnTo>
                    <a:pt x="113" y="59"/>
                  </a:lnTo>
                  <a:lnTo>
                    <a:pt x="97" y="64"/>
                  </a:lnTo>
                  <a:lnTo>
                    <a:pt x="77" y="67"/>
                  </a:lnTo>
                  <a:lnTo>
                    <a:pt x="77" y="211"/>
                  </a:lnTo>
                  <a:lnTo>
                    <a:pt x="67" y="211"/>
                  </a:lnTo>
                  <a:lnTo>
                    <a:pt x="67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uk-UA"/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gray">
            <a:xfrm>
              <a:off x="2631" y="457"/>
              <a:ext cx="89" cy="132"/>
            </a:xfrm>
            <a:custGeom>
              <a:avLst/>
              <a:gdLst/>
              <a:ahLst/>
              <a:cxnLst>
                <a:cxn ang="0">
                  <a:pos x="42" y="43"/>
                </a:cxn>
                <a:cxn ang="0">
                  <a:pos x="39" y="42"/>
                </a:cxn>
                <a:cxn ang="0">
                  <a:pos x="33" y="42"/>
                </a:cxn>
                <a:cxn ang="0">
                  <a:pos x="25" y="39"/>
                </a:cxn>
                <a:cxn ang="0">
                  <a:pos x="16" y="35"/>
                </a:cxn>
                <a:cxn ang="0">
                  <a:pos x="8" y="27"/>
                </a:cxn>
                <a:cxn ang="0">
                  <a:pos x="2" y="16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6" y="0"/>
                </a:cxn>
                <a:cxn ang="0">
                  <a:pos x="12" y="1"/>
                </a:cxn>
                <a:cxn ang="0">
                  <a:pos x="21" y="3"/>
                </a:cxn>
                <a:cxn ang="0">
                  <a:pos x="29" y="8"/>
                </a:cxn>
                <a:cxn ang="0">
                  <a:pos x="37" y="15"/>
                </a:cxn>
                <a:cxn ang="0">
                  <a:pos x="42" y="26"/>
                </a:cxn>
                <a:cxn ang="0">
                  <a:pos x="45" y="39"/>
                </a:cxn>
                <a:cxn ang="0">
                  <a:pos x="45" y="38"/>
                </a:cxn>
                <a:cxn ang="0">
                  <a:pos x="45" y="34"/>
                </a:cxn>
                <a:cxn ang="0">
                  <a:pos x="46" y="27"/>
                </a:cxn>
                <a:cxn ang="0">
                  <a:pos x="49" y="20"/>
                </a:cxn>
                <a:cxn ang="0">
                  <a:pos x="54" y="14"/>
                </a:cxn>
                <a:cxn ang="0">
                  <a:pos x="62" y="7"/>
                </a:cxn>
                <a:cxn ang="0">
                  <a:pos x="73" y="3"/>
                </a:cxn>
                <a:cxn ang="0">
                  <a:pos x="89" y="0"/>
                </a:cxn>
                <a:cxn ang="0">
                  <a:pos x="89" y="3"/>
                </a:cxn>
                <a:cxn ang="0">
                  <a:pos x="88" y="10"/>
                </a:cxn>
                <a:cxn ang="0">
                  <a:pos x="87" y="18"/>
                </a:cxn>
                <a:cxn ang="0">
                  <a:pos x="81" y="26"/>
                </a:cxn>
                <a:cxn ang="0">
                  <a:pos x="74" y="34"/>
                </a:cxn>
                <a:cxn ang="0">
                  <a:pos x="64" y="41"/>
                </a:cxn>
                <a:cxn ang="0">
                  <a:pos x="47" y="43"/>
                </a:cxn>
                <a:cxn ang="0">
                  <a:pos x="47" y="132"/>
                </a:cxn>
                <a:cxn ang="0">
                  <a:pos x="42" y="132"/>
                </a:cxn>
                <a:cxn ang="0">
                  <a:pos x="42" y="43"/>
                </a:cxn>
              </a:cxnLst>
              <a:rect l="0" t="0" r="r" b="b"/>
              <a:pathLst>
                <a:path w="89" h="132">
                  <a:moveTo>
                    <a:pt x="42" y="43"/>
                  </a:moveTo>
                  <a:lnTo>
                    <a:pt x="39" y="42"/>
                  </a:lnTo>
                  <a:lnTo>
                    <a:pt x="33" y="42"/>
                  </a:lnTo>
                  <a:lnTo>
                    <a:pt x="25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2" y="16"/>
                  </a:lnTo>
                  <a:lnTo>
                    <a:pt x="0" y="0"/>
                  </a:lnTo>
                  <a:lnTo>
                    <a:pt x="2" y="0"/>
                  </a:lnTo>
                  <a:lnTo>
                    <a:pt x="6" y="0"/>
                  </a:lnTo>
                  <a:lnTo>
                    <a:pt x="12" y="1"/>
                  </a:lnTo>
                  <a:lnTo>
                    <a:pt x="21" y="3"/>
                  </a:lnTo>
                  <a:lnTo>
                    <a:pt x="29" y="8"/>
                  </a:lnTo>
                  <a:lnTo>
                    <a:pt x="37" y="15"/>
                  </a:lnTo>
                  <a:lnTo>
                    <a:pt x="42" y="26"/>
                  </a:lnTo>
                  <a:lnTo>
                    <a:pt x="45" y="39"/>
                  </a:lnTo>
                  <a:lnTo>
                    <a:pt x="45" y="38"/>
                  </a:lnTo>
                  <a:lnTo>
                    <a:pt x="45" y="34"/>
                  </a:lnTo>
                  <a:lnTo>
                    <a:pt x="46" y="27"/>
                  </a:lnTo>
                  <a:lnTo>
                    <a:pt x="49" y="20"/>
                  </a:lnTo>
                  <a:lnTo>
                    <a:pt x="54" y="14"/>
                  </a:lnTo>
                  <a:lnTo>
                    <a:pt x="62" y="7"/>
                  </a:lnTo>
                  <a:lnTo>
                    <a:pt x="73" y="3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88" y="10"/>
                  </a:lnTo>
                  <a:lnTo>
                    <a:pt x="87" y="18"/>
                  </a:lnTo>
                  <a:lnTo>
                    <a:pt x="81" y="26"/>
                  </a:lnTo>
                  <a:lnTo>
                    <a:pt x="74" y="34"/>
                  </a:lnTo>
                  <a:lnTo>
                    <a:pt x="64" y="41"/>
                  </a:lnTo>
                  <a:lnTo>
                    <a:pt x="47" y="43"/>
                  </a:lnTo>
                  <a:lnTo>
                    <a:pt x="47" y="132"/>
                  </a:lnTo>
                  <a:lnTo>
                    <a:pt x="42" y="132"/>
                  </a:lnTo>
                  <a:lnTo>
                    <a:pt x="42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uk-UA"/>
            </a:p>
          </p:txBody>
        </p:sp>
        <p:sp>
          <p:nvSpPr>
            <p:cNvPr id="1037" name="Freeform 13"/>
            <p:cNvSpPr>
              <a:spLocks/>
            </p:cNvSpPr>
            <p:nvPr/>
          </p:nvSpPr>
          <p:spPr bwMode="gray">
            <a:xfrm>
              <a:off x="2430" y="403"/>
              <a:ext cx="88" cy="186"/>
            </a:xfrm>
            <a:custGeom>
              <a:avLst/>
              <a:gdLst/>
              <a:ahLst/>
              <a:cxnLst>
                <a:cxn ang="0">
                  <a:pos x="43" y="43"/>
                </a:cxn>
                <a:cxn ang="0">
                  <a:pos x="41" y="43"/>
                </a:cxn>
                <a:cxn ang="0">
                  <a:pos x="35" y="43"/>
                </a:cxn>
                <a:cxn ang="0">
                  <a:pos x="27" y="41"/>
                </a:cxn>
                <a:cxn ang="0">
                  <a:pos x="18" y="35"/>
                </a:cxn>
                <a:cxn ang="0">
                  <a:pos x="8" y="28"/>
                </a:cxn>
                <a:cxn ang="0">
                  <a:pos x="3" y="16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8" y="0"/>
                </a:cxn>
                <a:cxn ang="0">
                  <a:pos x="17" y="1"/>
                </a:cxn>
                <a:cxn ang="0">
                  <a:pos x="26" y="6"/>
                </a:cxn>
                <a:cxn ang="0">
                  <a:pos x="35" y="12"/>
                </a:cxn>
                <a:cxn ang="0">
                  <a:pos x="42" y="24"/>
                </a:cxn>
                <a:cxn ang="0">
                  <a:pos x="48" y="41"/>
                </a:cxn>
                <a:cxn ang="0">
                  <a:pos x="48" y="90"/>
                </a:cxn>
                <a:cxn ang="0">
                  <a:pos x="48" y="88"/>
                </a:cxn>
                <a:cxn ang="0">
                  <a:pos x="48" y="82"/>
                </a:cxn>
                <a:cxn ang="0">
                  <a:pos x="50" y="74"/>
                </a:cxn>
                <a:cxn ang="0">
                  <a:pos x="54" y="66"/>
                </a:cxn>
                <a:cxn ang="0">
                  <a:pos x="61" y="58"/>
                </a:cxn>
                <a:cxn ang="0">
                  <a:pos x="72" y="53"/>
                </a:cxn>
                <a:cxn ang="0">
                  <a:pos x="87" y="50"/>
                </a:cxn>
                <a:cxn ang="0">
                  <a:pos x="88" y="51"/>
                </a:cxn>
                <a:cxn ang="0">
                  <a:pos x="88" y="57"/>
                </a:cxn>
                <a:cxn ang="0">
                  <a:pos x="87" y="64"/>
                </a:cxn>
                <a:cxn ang="0">
                  <a:pos x="84" y="72"/>
                </a:cxn>
                <a:cxn ang="0">
                  <a:pos x="80" y="80"/>
                </a:cxn>
                <a:cxn ang="0">
                  <a:pos x="73" y="86"/>
                </a:cxn>
                <a:cxn ang="0">
                  <a:pos x="62" y="92"/>
                </a:cxn>
                <a:cxn ang="0">
                  <a:pos x="48" y="93"/>
                </a:cxn>
                <a:cxn ang="0">
                  <a:pos x="48" y="186"/>
                </a:cxn>
                <a:cxn ang="0">
                  <a:pos x="43" y="186"/>
                </a:cxn>
                <a:cxn ang="0">
                  <a:pos x="43" y="143"/>
                </a:cxn>
                <a:cxn ang="0">
                  <a:pos x="42" y="143"/>
                </a:cxn>
                <a:cxn ang="0">
                  <a:pos x="37" y="142"/>
                </a:cxn>
                <a:cxn ang="0">
                  <a:pos x="29" y="140"/>
                </a:cxn>
                <a:cxn ang="0">
                  <a:pos x="22" y="136"/>
                </a:cxn>
                <a:cxn ang="0">
                  <a:pos x="14" y="130"/>
                </a:cxn>
                <a:cxn ang="0">
                  <a:pos x="8" y="120"/>
                </a:cxn>
                <a:cxn ang="0">
                  <a:pos x="7" y="105"/>
                </a:cxn>
                <a:cxn ang="0">
                  <a:pos x="8" y="105"/>
                </a:cxn>
                <a:cxn ang="0">
                  <a:pos x="12" y="107"/>
                </a:cxn>
                <a:cxn ang="0">
                  <a:pos x="19" y="108"/>
                </a:cxn>
                <a:cxn ang="0">
                  <a:pos x="26" y="111"/>
                </a:cxn>
                <a:cxn ang="0">
                  <a:pos x="34" y="117"/>
                </a:cxn>
                <a:cxn ang="0">
                  <a:pos x="39" y="127"/>
                </a:cxn>
                <a:cxn ang="0">
                  <a:pos x="43" y="140"/>
                </a:cxn>
                <a:cxn ang="0">
                  <a:pos x="43" y="43"/>
                </a:cxn>
              </a:cxnLst>
              <a:rect l="0" t="0" r="r" b="b"/>
              <a:pathLst>
                <a:path w="88" h="186">
                  <a:moveTo>
                    <a:pt x="43" y="43"/>
                  </a:moveTo>
                  <a:lnTo>
                    <a:pt x="41" y="43"/>
                  </a:lnTo>
                  <a:lnTo>
                    <a:pt x="35" y="43"/>
                  </a:lnTo>
                  <a:lnTo>
                    <a:pt x="27" y="41"/>
                  </a:lnTo>
                  <a:lnTo>
                    <a:pt x="18" y="35"/>
                  </a:lnTo>
                  <a:lnTo>
                    <a:pt x="8" y="28"/>
                  </a:lnTo>
                  <a:lnTo>
                    <a:pt x="3" y="16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7" y="1"/>
                  </a:lnTo>
                  <a:lnTo>
                    <a:pt x="26" y="6"/>
                  </a:lnTo>
                  <a:lnTo>
                    <a:pt x="35" y="12"/>
                  </a:lnTo>
                  <a:lnTo>
                    <a:pt x="42" y="24"/>
                  </a:lnTo>
                  <a:lnTo>
                    <a:pt x="48" y="41"/>
                  </a:lnTo>
                  <a:lnTo>
                    <a:pt x="48" y="90"/>
                  </a:lnTo>
                  <a:lnTo>
                    <a:pt x="48" y="88"/>
                  </a:lnTo>
                  <a:lnTo>
                    <a:pt x="48" y="82"/>
                  </a:lnTo>
                  <a:lnTo>
                    <a:pt x="50" y="74"/>
                  </a:lnTo>
                  <a:lnTo>
                    <a:pt x="54" y="66"/>
                  </a:lnTo>
                  <a:lnTo>
                    <a:pt x="61" y="58"/>
                  </a:lnTo>
                  <a:lnTo>
                    <a:pt x="72" y="53"/>
                  </a:lnTo>
                  <a:lnTo>
                    <a:pt x="87" y="50"/>
                  </a:lnTo>
                  <a:lnTo>
                    <a:pt x="88" y="51"/>
                  </a:lnTo>
                  <a:lnTo>
                    <a:pt x="88" y="57"/>
                  </a:lnTo>
                  <a:lnTo>
                    <a:pt x="87" y="64"/>
                  </a:lnTo>
                  <a:lnTo>
                    <a:pt x="84" y="72"/>
                  </a:lnTo>
                  <a:lnTo>
                    <a:pt x="80" y="80"/>
                  </a:lnTo>
                  <a:lnTo>
                    <a:pt x="73" y="86"/>
                  </a:lnTo>
                  <a:lnTo>
                    <a:pt x="62" y="92"/>
                  </a:lnTo>
                  <a:lnTo>
                    <a:pt x="48" y="93"/>
                  </a:lnTo>
                  <a:lnTo>
                    <a:pt x="48" y="186"/>
                  </a:lnTo>
                  <a:lnTo>
                    <a:pt x="43" y="186"/>
                  </a:lnTo>
                  <a:lnTo>
                    <a:pt x="43" y="143"/>
                  </a:lnTo>
                  <a:lnTo>
                    <a:pt x="42" y="143"/>
                  </a:lnTo>
                  <a:lnTo>
                    <a:pt x="37" y="142"/>
                  </a:lnTo>
                  <a:lnTo>
                    <a:pt x="29" y="140"/>
                  </a:lnTo>
                  <a:lnTo>
                    <a:pt x="22" y="136"/>
                  </a:lnTo>
                  <a:lnTo>
                    <a:pt x="14" y="130"/>
                  </a:lnTo>
                  <a:lnTo>
                    <a:pt x="8" y="120"/>
                  </a:lnTo>
                  <a:lnTo>
                    <a:pt x="7" y="105"/>
                  </a:lnTo>
                  <a:lnTo>
                    <a:pt x="8" y="105"/>
                  </a:lnTo>
                  <a:lnTo>
                    <a:pt x="12" y="107"/>
                  </a:lnTo>
                  <a:lnTo>
                    <a:pt x="19" y="108"/>
                  </a:lnTo>
                  <a:lnTo>
                    <a:pt x="26" y="111"/>
                  </a:lnTo>
                  <a:lnTo>
                    <a:pt x="34" y="117"/>
                  </a:lnTo>
                  <a:lnTo>
                    <a:pt x="39" y="127"/>
                  </a:lnTo>
                  <a:lnTo>
                    <a:pt x="43" y="140"/>
                  </a:lnTo>
                  <a:lnTo>
                    <a:pt x="43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uk-UA"/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gray">
            <a:xfrm>
              <a:off x="1914" y="233"/>
              <a:ext cx="166" cy="356"/>
            </a:xfrm>
            <a:custGeom>
              <a:avLst/>
              <a:gdLst/>
              <a:ahLst/>
              <a:cxnLst>
                <a:cxn ang="0">
                  <a:pos x="85" y="84"/>
                </a:cxn>
                <a:cxn ang="0">
                  <a:pos x="101" y="81"/>
                </a:cxn>
                <a:cxn ang="0">
                  <a:pos x="124" y="73"/>
                </a:cxn>
                <a:cxn ang="0">
                  <a:pos x="148" y="56"/>
                </a:cxn>
                <a:cxn ang="0">
                  <a:pos x="163" y="23"/>
                </a:cxn>
                <a:cxn ang="0">
                  <a:pos x="163" y="0"/>
                </a:cxn>
                <a:cxn ang="0">
                  <a:pos x="148" y="0"/>
                </a:cxn>
                <a:cxn ang="0">
                  <a:pos x="125" y="6"/>
                </a:cxn>
                <a:cxn ang="0">
                  <a:pos x="101" y="22"/>
                </a:cxn>
                <a:cxn ang="0">
                  <a:pos x="82" y="54"/>
                </a:cxn>
                <a:cxn ang="0">
                  <a:pos x="77" y="173"/>
                </a:cxn>
                <a:cxn ang="0">
                  <a:pos x="77" y="165"/>
                </a:cxn>
                <a:cxn ang="0">
                  <a:pos x="71" y="146"/>
                </a:cxn>
                <a:cxn ang="0">
                  <a:pos x="60" y="123"/>
                </a:cxn>
                <a:cxn ang="0">
                  <a:pos x="38" y="104"/>
                </a:cxn>
                <a:cxn ang="0">
                  <a:pos x="0" y="96"/>
                </a:cxn>
                <a:cxn ang="0">
                  <a:pos x="0" y="103"/>
                </a:cxn>
                <a:cxn ang="0">
                  <a:pos x="0" y="120"/>
                </a:cxn>
                <a:cxn ang="0">
                  <a:pos x="8" y="143"/>
                </a:cxn>
                <a:cxn ang="0">
                  <a:pos x="24" y="163"/>
                </a:cxn>
                <a:cxn ang="0">
                  <a:pos x="55" y="177"/>
                </a:cxn>
                <a:cxn ang="0">
                  <a:pos x="77" y="356"/>
                </a:cxn>
                <a:cxn ang="0">
                  <a:pos x="82" y="274"/>
                </a:cxn>
                <a:cxn ang="0">
                  <a:pos x="91" y="273"/>
                </a:cxn>
                <a:cxn ang="0">
                  <a:pos x="112" y="267"/>
                </a:cxn>
                <a:cxn ang="0">
                  <a:pos x="135" y="252"/>
                </a:cxn>
                <a:cxn ang="0">
                  <a:pos x="151" y="224"/>
                </a:cxn>
                <a:cxn ang="0">
                  <a:pos x="152" y="203"/>
                </a:cxn>
                <a:cxn ang="0">
                  <a:pos x="137" y="204"/>
                </a:cxn>
                <a:cxn ang="0">
                  <a:pos x="117" y="211"/>
                </a:cxn>
                <a:cxn ang="0">
                  <a:pos x="97" y="231"/>
                </a:cxn>
                <a:cxn ang="0">
                  <a:pos x="82" y="267"/>
                </a:cxn>
              </a:cxnLst>
              <a:rect l="0" t="0" r="r" b="b"/>
              <a:pathLst>
                <a:path w="166" h="356">
                  <a:moveTo>
                    <a:pt x="82" y="84"/>
                  </a:moveTo>
                  <a:lnTo>
                    <a:pt x="85" y="84"/>
                  </a:lnTo>
                  <a:lnTo>
                    <a:pt x="91" y="84"/>
                  </a:lnTo>
                  <a:lnTo>
                    <a:pt x="101" y="81"/>
                  </a:lnTo>
                  <a:lnTo>
                    <a:pt x="112" y="78"/>
                  </a:lnTo>
                  <a:lnTo>
                    <a:pt x="124" y="73"/>
                  </a:lnTo>
                  <a:lnTo>
                    <a:pt x="136" y="66"/>
                  </a:lnTo>
                  <a:lnTo>
                    <a:pt x="148" y="56"/>
                  </a:lnTo>
                  <a:lnTo>
                    <a:pt x="156" y="42"/>
                  </a:lnTo>
                  <a:lnTo>
                    <a:pt x="163" y="23"/>
                  </a:lnTo>
                  <a:lnTo>
                    <a:pt x="166" y="2"/>
                  </a:lnTo>
                  <a:lnTo>
                    <a:pt x="163" y="0"/>
                  </a:lnTo>
                  <a:lnTo>
                    <a:pt x="158" y="0"/>
                  </a:lnTo>
                  <a:lnTo>
                    <a:pt x="148" y="0"/>
                  </a:lnTo>
                  <a:lnTo>
                    <a:pt x="137" y="3"/>
                  </a:lnTo>
                  <a:lnTo>
                    <a:pt x="125" y="6"/>
                  </a:lnTo>
                  <a:lnTo>
                    <a:pt x="113" y="12"/>
                  </a:lnTo>
                  <a:lnTo>
                    <a:pt x="101" y="22"/>
                  </a:lnTo>
                  <a:lnTo>
                    <a:pt x="90" y="35"/>
                  </a:lnTo>
                  <a:lnTo>
                    <a:pt x="82" y="54"/>
                  </a:lnTo>
                  <a:lnTo>
                    <a:pt x="77" y="78"/>
                  </a:lnTo>
                  <a:lnTo>
                    <a:pt x="77" y="173"/>
                  </a:lnTo>
                  <a:lnTo>
                    <a:pt x="77" y="170"/>
                  </a:lnTo>
                  <a:lnTo>
                    <a:pt x="77" y="165"/>
                  </a:lnTo>
                  <a:lnTo>
                    <a:pt x="74" y="157"/>
                  </a:lnTo>
                  <a:lnTo>
                    <a:pt x="71" y="146"/>
                  </a:lnTo>
                  <a:lnTo>
                    <a:pt x="67" y="134"/>
                  </a:lnTo>
                  <a:lnTo>
                    <a:pt x="60" y="123"/>
                  </a:lnTo>
                  <a:lnTo>
                    <a:pt x="50" y="112"/>
                  </a:lnTo>
                  <a:lnTo>
                    <a:pt x="38" y="104"/>
                  </a:lnTo>
                  <a:lnTo>
                    <a:pt x="20" y="97"/>
                  </a:lnTo>
                  <a:lnTo>
                    <a:pt x="0" y="96"/>
                  </a:lnTo>
                  <a:lnTo>
                    <a:pt x="0" y="97"/>
                  </a:lnTo>
                  <a:lnTo>
                    <a:pt x="0" y="103"/>
                  </a:lnTo>
                  <a:lnTo>
                    <a:pt x="0" y="111"/>
                  </a:lnTo>
                  <a:lnTo>
                    <a:pt x="0" y="120"/>
                  </a:lnTo>
                  <a:lnTo>
                    <a:pt x="2" y="131"/>
                  </a:lnTo>
                  <a:lnTo>
                    <a:pt x="8" y="143"/>
                  </a:lnTo>
                  <a:lnTo>
                    <a:pt x="15" y="154"/>
                  </a:lnTo>
                  <a:lnTo>
                    <a:pt x="24" y="163"/>
                  </a:lnTo>
                  <a:lnTo>
                    <a:pt x="38" y="171"/>
                  </a:lnTo>
                  <a:lnTo>
                    <a:pt x="55" y="177"/>
                  </a:lnTo>
                  <a:lnTo>
                    <a:pt x="77" y="178"/>
                  </a:lnTo>
                  <a:lnTo>
                    <a:pt x="77" y="356"/>
                  </a:lnTo>
                  <a:lnTo>
                    <a:pt x="82" y="356"/>
                  </a:lnTo>
                  <a:lnTo>
                    <a:pt x="82" y="274"/>
                  </a:lnTo>
                  <a:lnTo>
                    <a:pt x="85" y="273"/>
                  </a:lnTo>
                  <a:lnTo>
                    <a:pt x="91" y="273"/>
                  </a:lnTo>
                  <a:lnTo>
                    <a:pt x="101" y="271"/>
                  </a:lnTo>
                  <a:lnTo>
                    <a:pt x="112" y="267"/>
                  </a:lnTo>
                  <a:lnTo>
                    <a:pt x="124" y="262"/>
                  </a:lnTo>
                  <a:lnTo>
                    <a:pt x="135" y="252"/>
                  </a:lnTo>
                  <a:lnTo>
                    <a:pt x="144" y="240"/>
                  </a:lnTo>
                  <a:lnTo>
                    <a:pt x="151" y="224"/>
                  </a:lnTo>
                  <a:lnTo>
                    <a:pt x="154" y="203"/>
                  </a:lnTo>
                  <a:lnTo>
                    <a:pt x="152" y="203"/>
                  </a:lnTo>
                  <a:lnTo>
                    <a:pt x="145" y="203"/>
                  </a:lnTo>
                  <a:lnTo>
                    <a:pt x="137" y="204"/>
                  </a:lnTo>
                  <a:lnTo>
                    <a:pt x="128" y="207"/>
                  </a:lnTo>
                  <a:lnTo>
                    <a:pt x="117" y="211"/>
                  </a:lnTo>
                  <a:lnTo>
                    <a:pt x="106" y="219"/>
                  </a:lnTo>
                  <a:lnTo>
                    <a:pt x="97" y="231"/>
                  </a:lnTo>
                  <a:lnTo>
                    <a:pt x="89" y="247"/>
                  </a:lnTo>
                  <a:lnTo>
                    <a:pt x="82" y="267"/>
                  </a:lnTo>
                  <a:lnTo>
                    <a:pt x="82" y="84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uk-UA"/>
            </a:p>
          </p:txBody>
        </p:sp>
        <p:sp>
          <p:nvSpPr>
            <p:cNvPr id="4" name="Freeform 15"/>
            <p:cNvSpPr>
              <a:spLocks/>
            </p:cNvSpPr>
            <p:nvPr/>
          </p:nvSpPr>
          <p:spPr bwMode="gray">
            <a:xfrm>
              <a:off x="2514" y="379"/>
              <a:ext cx="92" cy="210"/>
            </a:xfrm>
            <a:custGeom>
              <a:avLst/>
              <a:gdLst/>
              <a:ahLst/>
              <a:cxnLst>
                <a:cxn ang="0">
                  <a:pos x="43" y="162"/>
                </a:cxn>
                <a:cxn ang="0">
                  <a:pos x="36" y="160"/>
                </a:cxn>
                <a:cxn ang="0">
                  <a:pos x="23" y="155"/>
                </a:cxn>
                <a:cxn ang="0">
                  <a:pos x="12" y="141"/>
                </a:cxn>
                <a:cxn ang="0">
                  <a:pos x="12" y="129"/>
                </a:cxn>
                <a:cxn ang="0">
                  <a:pos x="23" y="132"/>
                </a:cxn>
                <a:cxn ang="0">
                  <a:pos x="38" y="145"/>
                </a:cxn>
                <a:cxn ang="0">
                  <a:pos x="43" y="108"/>
                </a:cxn>
                <a:cxn ang="0">
                  <a:pos x="35" y="106"/>
                </a:cxn>
                <a:cxn ang="0">
                  <a:pos x="20" y="101"/>
                </a:cxn>
                <a:cxn ang="0">
                  <a:pos x="7" y="83"/>
                </a:cxn>
                <a:cxn ang="0">
                  <a:pos x="7" y="70"/>
                </a:cxn>
                <a:cxn ang="0">
                  <a:pos x="17" y="71"/>
                </a:cxn>
                <a:cxn ang="0">
                  <a:pos x="31" y="81"/>
                </a:cxn>
                <a:cxn ang="0">
                  <a:pos x="43" y="105"/>
                </a:cxn>
                <a:cxn ang="0">
                  <a:pos x="40" y="43"/>
                </a:cxn>
                <a:cxn ang="0">
                  <a:pos x="26" y="39"/>
                </a:cxn>
                <a:cxn ang="0">
                  <a:pos x="8" y="27"/>
                </a:cxn>
                <a:cxn ang="0">
                  <a:pos x="0" y="0"/>
                </a:cxn>
                <a:cxn ang="0">
                  <a:pos x="7" y="0"/>
                </a:cxn>
                <a:cxn ang="0">
                  <a:pos x="23" y="5"/>
                </a:cxn>
                <a:cxn ang="0">
                  <a:pos x="39" y="23"/>
                </a:cxn>
                <a:cxn ang="0">
                  <a:pos x="46" y="38"/>
                </a:cxn>
                <a:cxn ang="0">
                  <a:pos x="51" y="24"/>
                </a:cxn>
                <a:cxn ang="0">
                  <a:pos x="66" y="8"/>
                </a:cxn>
                <a:cxn ang="0">
                  <a:pos x="92" y="0"/>
                </a:cxn>
                <a:cxn ang="0">
                  <a:pos x="90" y="8"/>
                </a:cxn>
                <a:cxn ang="0">
                  <a:pos x="82" y="25"/>
                </a:cxn>
                <a:cxn ang="0">
                  <a:pos x="63" y="40"/>
                </a:cxn>
                <a:cxn ang="0">
                  <a:pos x="49" y="124"/>
                </a:cxn>
                <a:cxn ang="0">
                  <a:pos x="50" y="116"/>
                </a:cxn>
                <a:cxn ang="0">
                  <a:pos x="59" y="100"/>
                </a:cxn>
                <a:cxn ang="0">
                  <a:pos x="81" y="92"/>
                </a:cxn>
                <a:cxn ang="0">
                  <a:pos x="80" y="98"/>
                </a:cxn>
                <a:cxn ang="0">
                  <a:pos x="73" y="114"/>
                </a:cxn>
                <a:cxn ang="0">
                  <a:pos x="59" y="127"/>
                </a:cxn>
                <a:cxn ang="0">
                  <a:pos x="49" y="210"/>
                </a:cxn>
              </a:cxnLst>
              <a:rect l="0" t="0" r="r" b="b"/>
              <a:pathLst>
                <a:path w="92" h="210">
                  <a:moveTo>
                    <a:pt x="43" y="210"/>
                  </a:moveTo>
                  <a:lnTo>
                    <a:pt x="43" y="162"/>
                  </a:lnTo>
                  <a:lnTo>
                    <a:pt x="40" y="162"/>
                  </a:lnTo>
                  <a:lnTo>
                    <a:pt x="36" y="160"/>
                  </a:lnTo>
                  <a:lnTo>
                    <a:pt x="30" y="159"/>
                  </a:lnTo>
                  <a:lnTo>
                    <a:pt x="23" y="155"/>
                  </a:lnTo>
                  <a:lnTo>
                    <a:pt x="16" y="150"/>
                  </a:lnTo>
                  <a:lnTo>
                    <a:pt x="12" y="141"/>
                  </a:lnTo>
                  <a:lnTo>
                    <a:pt x="11" y="129"/>
                  </a:lnTo>
                  <a:lnTo>
                    <a:pt x="12" y="129"/>
                  </a:lnTo>
                  <a:lnTo>
                    <a:pt x="16" y="129"/>
                  </a:lnTo>
                  <a:lnTo>
                    <a:pt x="23" y="132"/>
                  </a:lnTo>
                  <a:lnTo>
                    <a:pt x="31" y="137"/>
                  </a:lnTo>
                  <a:lnTo>
                    <a:pt x="38" y="145"/>
                  </a:lnTo>
                  <a:lnTo>
                    <a:pt x="43" y="159"/>
                  </a:lnTo>
                  <a:lnTo>
                    <a:pt x="43" y="108"/>
                  </a:lnTo>
                  <a:lnTo>
                    <a:pt x="40" y="108"/>
                  </a:lnTo>
                  <a:lnTo>
                    <a:pt x="35" y="106"/>
                  </a:lnTo>
                  <a:lnTo>
                    <a:pt x="28" y="105"/>
                  </a:lnTo>
                  <a:lnTo>
                    <a:pt x="20" y="101"/>
                  </a:lnTo>
                  <a:lnTo>
                    <a:pt x="12" y="94"/>
                  </a:lnTo>
                  <a:lnTo>
                    <a:pt x="7" y="83"/>
                  </a:lnTo>
                  <a:lnTo>
                    <a:pt x="5" y="70"/>
                  </a:lnTo>
                  <a:lnTo>
                    <a:pt x="7" y="70"/>
                  </a:lnTo>
                  <a:lnTo>
                    <a:pt x="11" y="70"/>
                  </a:lnTo>
                  <a:lnTo>
                    <a:pt x="17" y="71"/>
                  </a:lnTo>
                  <a:lnTo>
                    <a:pt x="24" y="74"/>
                  </a:lnTo>
                  <a:lnTo>
                    <a:pt x="31" y="81"/>
                  </a:lnTo>
                  <a:lnTo>
                    <a:pt x="38" y="90"/>
                  </a:lnTo>
                  <a:lnTo>
                    <a:pt x="43" y="105"/>
                  </a:lnTo>
                  <a:lnTo>
                    <a:pt x="43" y="43"/>
                  </a:lnTo>
                  <a:lnTo>
                    <a:pt x="40" y="43"/>
                  </a:lnTo>
                  <a:lnTo>
                    <a:pt x="34" y="42"/>
                  </a:lnTo>
                  <a:lnTo>
                    <a:pt x="26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1" y="16"/>
                  </a:lnTo>
                  <a:lnTo>
                    <a:pt x="0" y="0"/>
                  </a:lnTo>
                  <a:lnTo>
                    <a:pt x="1" y="0"/>
                  </a:lnTo>
                  <a:lnTo>
                    <a:pt x="7" y="0"/>
                  </a:lnTo>
                  <a:lnTo>
                    <a:pt x="13" y="1"/>
                  </a:lnTo>
                  <a:lnTo>
                    <a:pt x="23" y="5"/>
                  </a:lnTo>
                  <a:lnTo>
                    <a:pt x="31" y="12"/>
                  </a:lnTo>
                  <a:lnTo>
                    <a:pt x="39" y="23"/>
                  </a:lnTo>
                  <a:lnTo>
                    <a:pt x="46" y="40"/>
                  </a:lnTo>
                  <a:lnTo>
                    <a:pt x="46" y="38"/>
                  </a:lnTo>
                  <a:lnTo>
                    <a:pt x="49" y="32"/>
                  </a:lnTo>
                  <a:lnTo>
                    <a:pt x="51" y="24"/>
                  </a:lnTo>
                  <a:lnTo>
                    <a:pt x="58" y="15"/>
                  </a:lnTo>
                  <a:lnTo>
                    <a:pt x="66" y="8"/>
                  </a:lnTo>
                  <a:lnTo>
                    <a:pt x="77" y="1"/>
                  </a:lnTo>
                  <a:lnTo>
                    <a:pt x="92" y="0"/>
                  </a:lnTo>
                  <a:lnTo>
                    <a:pt x="92" y="1"/>
                  </a:lnTo>
                  <a:lnTo>
                    <a:pt x="90" y="8"/>
                  </a:lnTo>
                  <a:lnTo>
                    <a:pt x="88" y="16"/>
                  </a:lnTo>
                  <a:lnTo>
                    <a:pt x="82" y="25"/>
                  </a:lnTo>
                  <a:lnTo>
                    <a:pt x="74" y="34"/>
                  </a:lnTo>
                  <a:lnTo>
                    <a:pt x="63" y="40"/>
                  </a:lnTo>
                  <a:lnTo>
                    <a:pt x="49" y="43"/>
                  </a:lnTo>
                  <a:lnTo>
                    <a:pt x="49" y="124"/>
                  </a:lnTo>
                  <a:lnTo>
                    <a:pt x="49" y="121"/>
                  </a:lnTo>
                  <a:lnTo>
                    <a:pt x="50" y="116"/>
                  </a:lnTo>
                  <a:lnTo>
                    <a:pt x="53" y="108"/>
                  </a:lnTo>
                  <a:lnTo>
                    <a:pt x="59" y="100"/>
                  </a:lnTo>
                  <a:lnTo>
                    <a:pt x="67" y="94"/>
                  </a:lnTo>
                  <a:lnTo>
                    <a:pt x="81" y="92"/>
                  </a:lnTo>
                  <a:lnTo>
                    <a:pt x="81" y="93"/>
                  </a:lnTo>
                  <a:lnTo>
                    <a:pt x="80" y="98"/>
                  </a:lnTo>
                  <a:lnTo>
                    <a:pt x="77" y="106"/>
                  </a:lnTo>
                  <a:lnTo>
                    <a:pt x="73" y="114"/>
                  </a:lnTo>
                  <a:lnTo>
                    <a:pt x="67" y="121"/>
                  </a:lnTo>
                  <a:lnTo>
                    <a:pt x="59" y="127"/>
                  </a:lnTo>
                  <a:lnTo>
                    <a:pt x="49" y="129"/>
                  </a:lnTo>
                  <a:lnTo>
                    <a:pt x="49" y="210"/>
                  </a:lnTo>
                  <a:lnTo>
                    <a:pt x="43" y="210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uk-UA"/>
            </a:p>
          </p:txBody>
        </p:sp>
        <p:sp>
          <p:nvSpPr>
            <p:cNvPr id="1040" name="Freeform 16"/>
            <p:cNvSpPr>
              <a:spLocks/>
            </p:cNvSpPr>
            <p:nvPr/>
          </p:nvSpPr>
          <p:spPr bwMode="gray">
            <a:xfrm>
              <a:off x="1566" y="297"/>
              <a:ext cx="128" cy="292"/>
            </a:xfrm>
            <a:custGeom>
              <a:avLst/>
              <a:gdLst/>
              <a:ahLst/>
              <a:cxnLst>
                <a:cxn ang="0">
                  <a:pos x="61" y="225"/>
                </a:cxn>
                <a:cxn ang="0">
                  <a:pos x="54" y="225"/>
                </a:cxn>
                <a:cxn ang="0">
                  <a:pos x="38" y="219"/>
                </a:cxn>
                <a:cxn ang="0">
                  <a:pos x="23" y="206"/>
                </a:cxn>
                <a:cxn ang="0">
                  <a:pos x="15" y="180"/>
                </a:cxn>
                <a:cxn ang="0">
                  <a:pos x="23" y="180"/>
                </a:cxn>
                <a:cxn ang="0">
                  <a:pos x="38" y="186"/>
                </a:cxn>
                <a:cxn ang="0">
                  <a:pos x="54" y="205"/>
                </a:cxn>
                <a:cxn ang="0">
                  <a:pos x="61" y="151"/>
                </a:cxn>
                <a:cxn ang="0">
                  <a:pos x="52" y="149"/>
                </a:cxn>
                <a:cxn ang="0">
                  <a:pos x="34" y="144"/>
                </a:cxn>
                <a:cxn ang="0">
                  <a:pos x="16" y="128"/>
                </a:cxn>
                <a:cxn ang="0">
                  <a:pos x="8" y="98"/>
                </a:cxn>
                <a:cxn ang="0">
                  <a:pos x="15" y="97"/>
                </a:cxn>
                <a:cxn ang="0">
                  <a:pos x="29" y="101"/>
                </a:cxn>
                <a:cxn ang="0">
                  <a:pos x="47" y="116"/>
                </a:cxn>
                <a:cxn ang="0">
                  <a:pos x="61" y="147"/>
                </a:cxn>
                <a:cxn ang="0">
                  <a:pos x="58" y="60"/>
                </a:cxn>
                <a:cxn ang="0">
                  <a:pos x="44" y="58"/>
                </a:cxn>
                <a:cxn ang="0">
                  <a:pos x="25" y="50"/>
                </a:cxn>
                <a:cxn ang="0">
                  <a:pos x="8" y="32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27" y="5"/>
                </a:cxn>
                <a:cxn ang="0">
                  <a:pos x="48" y="21"/>
                </a:cxn>
                <a:cxn ang="0">
                  <a:pos x="65" y="56"/>
                </a:cxn>
                <a:cxn ang="0">
                  <a:pos x="66" y="48"/>
                </a:cxn>
                <a:cxn ang="0">
                  <a:pos x="77" y="28"/>
                </a:cxn>
                <a:cxn ang="0">
                  <a:pos x="96" y="9"/>
                </a:cxn>
                <a:cxn ang="0">
                  <a:pos x="128" y="0"/>
                </a:cxn>
                <a:cxn ang="0">
                  <a:pos x="127" y="9"/>
                </a:cxn>
                <a:cxn ang="0">
                  <a:pos x="119" y="31"/>
                </a:cxn>
                <a:cxn ang="0">
                  <a:pos x="101" y="51"/>
                </a:cxn>
                <a:cxn ang="0">
                  <a:pos x="67" y="60"/>
                </a:cxn>
                <a:cxn ang="0">
                  <a:pos x="69" y="170"/>
                </a:cxn>
                <a:cxn ang="0">
                  <a:pos x="73" y="155"/>
                </a:cxn>
                <a:cxn ang="0">
                  <a:pos x="86" y="136"/>
                </a:cxn>
                <a:cxn ang="0">
                  <a:pos x="113" y="128"/>
                </a:cxn>
                <a:cxn ang="0">
                  <a:pos x="112" y="136"/>
                </a:cxn>
                <a:cxn ang="0">
                  <a:pos x="105" y="153"/>
                </a:cxn>
                <a:cxn ang="0">
                  <a:pos x="92" y="172"/>
                </a:cxn>
                <a:cxn ang="0">
                  <a:pos x="67" y="180"/>
                </a:cxn>
                <a:cxn ang="0">
                  <a:pos x="61" y="292"/>
                </a:cxn>
              </a:cxnLst>
              <a:rect l="0" t="0" r="r" b="b"/>
              <a:pathLst>
                <a:path w="128" h="292">
                  <a:moveTo>
                    <a:pt x="61" y="292"/>
                  </a:moveTo>
                  <a:lnTo>
                    <a:pt x="61" y="225"/>
                  </a:lnTo>
                  <a:lnTo>
                    <a:pt x="58" y="225"/>
                  </a:lnTo>
                  <a:lnTo>
                    <a:pt x="54" y="225"/>
                  </a:lnTo>
                  <a:lnTo>
                    <a:pt x="46" y="222"/>
                  </a:lnTo>
                  <a:lnTo>
                    <a:pt x="38" y="219"/>
                  </a:lnTo>
                  <a:lnTo>
                    <a:pt x="29" y="214"/>
                  </a:lnTo>
                  <a:lnTo>
                    <a:pt x="23" y="206"/>
                  </a:lnTo>
                  <a:lnTo>
                    <a:pt x="17" y="195"/>
                  </a:lnTo>
                  <a:lnTo>
                    <a:pt x="15" y="180"/>
                  </a:lnTo>
                  <a:lnTo>
                    <a:pt x="17" y="180"/>
                  </a:lnTo>
                  <a:lnTo>
                    <a:pt x="23" y="180"/>
                  </a:lnTo>
                  <a:lnTo>
                    <a:pt x="29" y="182"/>
                  </a:lnTo>
                  <a:lnTo>
                    <a:pt x="38" y="186"/>
                  </a:lnTo>
                  <a:lnTo>
                    <a:pt x="47" y="194"/>
                  </a:lnTo>
                  <a:lnTo>
                    <a:pt x="54" y="205"/>
                  </a:lnTo>
                  <a:lnTo>
                    <a:pt x="61" y="221"/>
                  </a:lnTo>
                  <a:lnTo>
                    <a:pt x="61" y="151"/>
                  </a:lnTo>
                  <a:lnTo>
                    <a:pt x="58" y="149"/>
                  </a:lnTo>
                  <a:lnTo>
                    <a:pt x="52" y="149"/>
                  </a:lnTo>
                  <a:lnTo>
                    <a:pt x="44" y="147"/>
                  </a:lnTo>
                  <a:lnTo>
                    <a:pt x="34" y="144"/>
                  </a:lnTo>
                  <a:lnTo>
                    <a:pt x="24" y="137"/>
                  </a:lnTo>
                  <a:lnTo>
                    <a:pt x="16" y="128"/>
                  </a:lnTo>
                  <a:lnTo>
                    <a:pt x="11" y="114"/>
                  </a:lnTo>
                  <a:lnTo>
                    <a:pt x="8" y="98"/>
                  </a:lnTo>
                  <a:lnTo>
                    <a:pt x="9" y="97"/>
                  </a:lnTo>
                  <a:lnTo>
                    <a:pt x="15" y="97"/>
                  </a:lnTo>
                  <a:lnTo>
                    <a:pt x="21" y="98"/>
                  </a:lnTo>
                  <a:lnTo>
                    <a:pt x="29" y="101"/>
                  </a:lnTo>
                  <a:lnTo>
                    <a:pt x="39" y="106"/>
                  </a:lnTo>
                  <a:lnTo>
                    <a:pt x="47" y="116"/>
                  </a:lnTo>
                  <a:lnTo>
                    <a:pt x="55" y="128"/>
                  </a:lnTo>
                  <a:lnTo>
                    <a:pt x="61" y="147"/>
                  </a:lnTo>
                  <a:lnTo>
                    <a:pt x="61" y="60"/>
                  </a:lnTo>
                  <a:lnTo>
                    <a:pt x="58" y="60"/>
                  </a:lnTo>
                  <a:lnTo>
                    <a:pt x="52" y="59"/>
                  </a:lnTo>
                  <a:lnTo>
                    <a:pt x="44" y="58"/>
                  </a:lnTo>
                  <a:lnTo>
                    <a:pt x="35" y="55"/>
                  </a:lnTo>
                  <a:lnTo>
                    <a:pt x="25" y="50"/>
                  </a:lnTo>
                  <a:lnTo>
                    <a:pt x="16" y="43"/>
                  </a:lnTo>
                  <a:lnTo>
                    <a:pt x="8" y="32"/>
                  </a:lnTo>
                  <a:lnTo>
                    <a:pt x="3" y="19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6" y="1"/>
                  </a:lnTo>
                  <a:lnTo>
                    <a:pt x="27" y="5"/>
                  </a:lnTo>
                  <a:lnTo>
                    <a:pt x="38" y="10"/>
                  </a:lnTo>
                  <a:lnTo>
                    <a:pt x="48" y="21"/>
                  </a:lnTo>
                  <a:lnTo>
                    <a:pt x="56" y="36"/>
                  </a:lnTo>
                  <a:lnTo>
                    <a:pt x="65" y="56"/>
                  </a:lnTo>
                  <a:lnTo>
                    <a:pt x="65" y="54"/>
                  </a:lnTo>
                  <a:lnTo>
                    <a:pt x="66" y="48"/>
                  </a:lnTo>
                  <a:lnTo>
                    <a:pt x="70" y="39"/>
                  </a:lnTo>
                  <a:lnTo>
                    <a:pt x="77" y="28"/>
                  </a:lnTo>
                  <a:lnTo>
                    <a:pt x="85" y="19"/>
                  </a:lnTo>
                  <a:lnTo>
                    <a:pt x="96" y="9"/>
                  </a:lnTo>
                  <a:lnTo>
                    <a:pt x="110" y="2"/>
                  </a:lnTo>
                  <a:lnTo>
                    <a:pt x="128" y="0"/>
                  </a:lnTo>
                  <a:lnTo>
                    <a:pt x="128" y="2"/>
                  </a:lnTo>
                  <a:lnTo>
                    <a:pt x="127" y="9"/>
                  </a:lnTo>
                  <a:lnTo>
                    <a:pt x="124" y="19"/>
                  </a:lnTo>
                  <a:lnTo>
                    <a:pt x="119" y="31"/>
                  </a:lnTo>
                  <a:lnTo>
                    <a:pt x="112" y="41"/>
                  </a:lnTo>
                  <a:lnTo>
                    <a:pt x="101" y="51"/>
                  </a:lnTo>
                  <a:lnTo>
                    <a:pt x="86" y="58"/>
                  </a:lnTo>
                  <a:lnTo>
                    <a:pt x="67" y="60"/>
                  </a:lnTo>
                  <a:lnTo>
                    <a:pt x="67" y="172"/>
                  </a:lnTo>
                  <a:lnTo>
                    <a:pt x="69" y="170"/>
                  </a:lnTo>
                  <a:lnTo>
                    <a:pt x="70" y="164"/>
                  </a:lnTo>
                  <a:lnTo>
                    <a:pt x="73" y="155"/>
                  </a:lnTo>
                  <a:lnTo>
                    <a:pt x="78" y="145"/>
                  </a:lnTo>
                  <a:lnTo>
                    <a:pt x="86" y="136"/>
                  </a:lnTo>
                  <a:lnTo>
                    <a:pt x="97" y="130"/>
                  </a:lnTo>
                  <a:lnTo>
                    <a:pt x="113" y="128"/>
                  </a:lnTo>
                  <a:lnTo>
                    <a:pt x="113" y="130"/>
                  </a:lnTo>
                  <a:lnTo>
                    <a:pt x="112" y="136"/>
                  </a:lnTo>
                  <a:lnTo>
                    <a:pt x="109" y="144"/>
                  </a:lnTo>
                  <a:lnTo>
                    <a:pt x="105" y="153"/>
                  </a:lnTo>
                  <a:lnTo>
                    <a:pt x="100" y="163"/>
                  </a:lnTo>
                  <a:lnTo>
                    <a:pt x="92" y="172"/>
                  </a:lnTo>
                  <a:lnTo>
                    <a:pt x="82" y="178"/>
                  </a:lnTo>
                  <a:lnTo>
                    <a:pt x="67" y="180"/>
                  </a:lnTo>
                  <a:lnTo>
                    <a:pt x="67" y="292"/>
                  </a:lnTo>
                  <a:lnTo>
                    <a:pt x="61" y="29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uk-UA"/>
            </a:p>
          </p:txBody>
        </p:sp>
        <p:sp>
          <p:nvSpPr>
            <p:cNvPr id="1041" name="Freeform 17"/>
            <p:cNvSpPr>
              <a:spLocks/>
            </p:cNvSpPr>
            <p:nvPr/>
          </p:nvSpPr>
          <p:spPr bwMode="gray">
            <a:xfrm>
              <a:off x="2596" y="332"/>
              <a:ext cx="68" cy="257"/>
            </a:xfrm>
            <a:custGeom>
              <a:avLst/>
              <a:gdLst/>
              <a:ahLst/>
              <a:cxnLst>
                <a:cxn ang="0">
                  <a:pos x="31" y="164"/>
                </a:cxn>
                <a:cxn ang="0">
                  <a:pos x="23" y="163"/>
                </a:cxn>
                <a:cxn ang="0">
                  <a:pos x="8" y="155"/>
                </a:cxn>
                <a:cxn ang="0">
                  <a:pos x="0" y="132"/>
                </a:cxn>
                <a:cxn ang="0">
                  <a:pos x="7" y="132"/>
                </a:cxn>
                <a:cxn ang="0">
                  <a:pos x="22" y="139"/>
                </a:cxn>
                <a:cxn ang="0">
                  <a:pos x="31" y="160"/>
                </a:cxn>
                <a:cxn ang="0">
                  <a:pos x="29" y="101"/>
                </a:cxn>
                <a:cxn ang="0">
                  <a:pos x="16" y="97"/>
                </a:cxn>
                <a:cxn ang="0">
                  <a:pos x="3" y="83"/>
                </a:cxn>
                <a:cxn ang="0">
                  <a:pos x="3" y="70"/>
                </a:cxn>
                <a:cxn ang="0">
                  <a:pos x="15" y="74"/>
                </a:cxn>
                <a:cxn ang="0">
                  <a:pos x="27" y="86"/>
                </a:cxn>
                <a:cxn ang="0">
                  <a:pos x="31" y="31"/>
                </a:cxn>
                <a:cxn ang="0">
                  <a:pos x="33" y="23"/>
                </a:cxn>
                <a:cxn ang="0">
                  <a:pos x="41" y="8"/>
                </a:cxn>
                <a:cxn ang="0">
                  <a:pos x="62" y="0"/>
                </a:cxn>
                <a:cxn ang="0">
                  <a:pos x="61" y="8"/>
                </a:cxn>
                <a:cxn ang="0">
                  <a:pos x="53" y="23"/>
                </a:cxn>
                <a:cxn ang="0">
                  <a:pos x="35" y="31"/>
                </a:cxn>
                <a:cxn ang="0">
                  <a:pos x="35" y="75"/>
                </a:cxn>
                <a:cxn ang="0">
                  <a:pos x="39" y="62"/>
                </a:cxn>
                <a:cxn ang="0">
                  <a:pos x="54" y="48"/>
                </a:cxn>
                <a:cxn ang="0">
                  <a:pos x="68" y="48"/>
                </a:cxn>
                <a:cxn ang="0">
                  <a:pos x="66" y="59"/>
                </a:cxn>
                <a:cxn ang="0">
                  <a:pos x="58" y="72"/>
                </a:cxn>
                <a:cxn ang="0">
                  <a:pos x="35" y="82"/>
                </a:cxn>
                <a:cxn ang="0">
                  <a:pos x="35" y="143"/>
                </a:cxn>
                <a:cxn ang="0">
                  <a:pos x="38" y="132"/>
                </a:cxn>
                <a:cxn ang="0">
                  <a:pos x="49" y="122"/>
                </a:cxn>
                <a:cxn ang="0">
                  <a:pos x="60" y="122"/>
                </a:cxn>
                <a:cxn ang="0">
                  <a:pos x="58" y="133"/>
                </a:cxn>
                <a:cxn ang="0">
                  <a:pos x="47" y="144"/>
                </a:cxn>
                <a:cxn ang="0">
                  <a:pos x="35" y="257"/>
                </a:cxn>
              </a:cxnLst>
              <a:rect l="0" t="0" r="r" b="b"/>
              <a:pathLst>
                <a:path w="68" h="257">
                  <a:moveTo>
                    <a:pt x="31" y="257"/>
                  </a:moveTo>
                  <a:lnTo>
                    <a:pt x="31" y="164"/>
                  </a:lnTo>
                  <a:lnTo>
                    <a:pt x="29" y="163"/>
                  </a:lnTo>
                  <a:lnTo>
                    <a:pt x="23" y="163"/>
                  </a:lnTo>
                  <a:lnTo>
                    <a:pt x="16" y="160"/>
                  </a:lnTo>
                  <a:lnTo>
                    <a:pt x="8" y="155"/>
                  </a:lnTo>
                  <a:lnTo>
                    <a:pt x="3" y="145"/>
                  </a:lnTo>
                  <a:lnTo>
                    <a:pt x="0" y="132"/>
                  </a:lnTo>
                  <a:lnTo>
                    <a:pt x="3" y="132"/>
                  </a:lnTo>
                  <a:lnTo>
                    <a:pt x="7" y="132"/>
                  </a:lnTo>
                  <a:lnTo>
                    <a:pt x="15" y="135"/>
                  </a:lnTo>
                  <a:lnTo>
                    <a:pt x="22" y="139"/>
                  </a:lnTo>
                  <a:lnTo>
                    <a:pt x="27" y="147"/>
                  </a:lnTo>
                  <a:lnTo>
                    <a:pt x="31" y="160"/>
                  </a:lnTo>
                  <a:lnTo>
                    <a:pt x="31" y="101"/>
                  </a:lnTo>
                  <a:lnTo>
                    <a:pt x="29" y="101"/>
                  </a:lnTo>
                  <a:lnTo>
                    <a:pt x="23" y="99"/>
                  </a:lnTo>
                  <a:lnTo>
                    <a:pt x="16" y="97"/>
                  </a:lnTo>
                  <a:lnTo>
                    <a:pt x="8" y="91"/>
                  </a:lnTo>
                  <a:lnTo>
                    <a:pt x="3" y="83"/>
                  </a:lnTo>
                  <a:lnTo>
                    <a:pt x="0" y="70"/>
                  </a:lnTo>
                  <a:lnTo>
                    <a:pt x="3" y="70"/>
                  </a:lnTo>
                  <a:lnTo>
                    <a:pt x="7" y="71"/>
                  </a:lnTo>
                  <a:lnTo>
                    <a:pt x="15" y="74"/>
                  </a:lnTo>
                  <a:lnTo>
                    <a:pt x="22" y="78"/>
                  </a:lnTo>
                  <a:lnTo>
                    <a:pt x="27" y="86"/>
                  </a:lnTo>
                  <a:lnTo>
                    <a:pt x="31" y="97"/>
                  </a:lnTo>
                  <a:lnTo>
                    <a:pt x="31" y="31"/>
                  </a:lnTo>
                  <a:lnTo>
                    <a:pt x="31" y="28"/>
                  </a:lnTo>
                  <a:lnTo>
                    <a:pt x="33" y="23"/>
                  </a:lnTo>
                  <a:lnTo>
                    <a:pt x="35" y="15"/>
                  </a:lnTo>
                  <a:lnTo>
                    <a:pt x="41" y="8"/>
                  </a:lnTo>
                  <a:lnTo>
                    <a:pt x="50" y="2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1" y="8"/>
                  </a:lnTo>
                  <a:lnTo>
                    <a:pt x="58" y="15"/>
                  </a:lnTo>
                  <a:lnTo>
                    <a:pt x="53" y="23"/>
                  </a:lnTo>
                  <a:lnTo>
                    <a:pt x="46" y="28"/>
                  </a:lnTo>
                  <a:lnTo>
                    <a:pt x="35" y="31"/>
                  </a:lnTo>
                  <a:lnTo>
                    <a:pt x="35" y="78"/>
                  </a:lnTo>
                  <a:lnTo>
                    <a:pt x="35" y="75"/>
                  </a:lnTo>
                  <a:lnTo>
                    <a:pt x="37" y="70"/>
                  </a:lnTo>
                  <a:lnTo>
                    <a:pt x="39" y="62"/>
                  </a:lnTo>
                  <a:lnTo>
                    <a:pt x="45" y="55"/>
                  </a:lnTo>
                  <a:lnTo>
                    <a:pt x="54" y="48"/>
                  </a:lnTo>
                  <a:lnTo>
                    <a:pt x="66" y="47"/>
                  </a:lnTo>
                  <a:lnTo>
                    <a:pt x="68" y="48"/>
                  </a:lnTo>
                  <a:lnTo>
                    <a:pt x="68" y="52"/>
                  </a:lnTo>
                  <a:lnTo>
                    <a:pt x="66" y="59"/>
                  </a:lnTo>
                  <a:lnTo>
                    <a:pt x="64" y="66"/>
                  </a:lnTo>
                  <a:lnTo>
                    <a:pt x="58" y="72"/>
                  </a:lnTo>
                  <a:lnTo>
                    <a:pt x="50" y="78"/>
                  </a:lnTo>
                  <a:lnTo>
                    <a:pt x="35" y="82"/>
                  </a:lnTo>
                  <a:lnTo>
                    <a:pt x="35" y="144"/>
                  </a:lnTo>
                  <a:lnTo>
                    <a:pt x="35" y="143"/>
                  </a:lnTo>
                  <a:lnTo>
                    <a:pt x="37" y="139"/>
                  </a:lnTo>
                  <a:lnTo>
                    <a:pt x="38" y="132"/>
                  </a:lnTo>
                  <a:lnTo>
                    <a:pt x="42" y="126"/>
                  </a:lnTo>
                  <a:lnTo>
                    <a:pt x="49" y="122"/>
                  </a:lnTo>
                  <a:lnTo>
                    <a:pt x="58" y="121"/>
                  </a:lnTo>
                  <a:lnTo>
                    <a:pt x="60" y="122"/>
                  </a:lnTo>
                  <a:lnTo>
                    <a:pt x="60" y="126"/>
                  </a:lnTo>
                  <a:lnTo>
                    <a:pt x="58" y="133"/>
                  </a:lnTo>
                  <a:lnTo>
                    <a:pt x="56" y="139"/>
                  </a:lnTo>
                  <a:lnTo>
                    <a:pt x="47" y="144"/>
                  </a:lnTo>
                  <a:lnTo>
                    <a:pt x="35" y="148"/>
                  </a:lnTo>
                  <a:lnTo>
                    <a:pt x="35" y="257"/>
                  </a:lnTo>
                  <a:lnTo>
                    <a:pt x="31" y="25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uk-UA"/>
            </a:p>
          </p:txBody>
        </p:sp>
        <p:sp>
          <p:nvSpPr>
            <p:cNvPr id="1042" name="Freeform 18"/>
            <p:cNvSpPr>
              <a:spLocks/>
            </p:cNvSpPr>
            <p:nvPr/>
          </p:nvSpPr>
          <p:spPr bwMode="gray">
            <a:xfrm>
              <a:off x="1672" y="164"/>
              <a:ext cx="111" cy="425"/>
            </a:xfrm>
            <a:custGeom>
              <a:avLst/>
              <a:gdLst/>
              <a:ahLst/>
              <a:cxnLst>
                <a:cxn ang="0">
                  <a:pos x="52" y="272"/>
                </a:cxn>
                <a:cxn ang="0">
                  <a:pos x="44" y="270"/>
                </a:cxn>
                <a:cxn ang="0">
                  <a:pos x="26" y="265"/>
                </a:cxn>
                <a:cxn ang="0">
                  <a:pos x="8" y="249"/>
                </a:cxn>
                <a:cxn ang="0">
                  <a:pos x="0" y="219"/>
                </a:cxn>
                <a:cxn ang="0">
                  <a:pos x="8" y="219"/>
                </a:cxn>
                <a:cxn ang="0">
                  <a:pos x="25" y="223"/>
                </a:cxn>
                <a:cxn ang="0">
                  <a:pos x="41" y="235"/>
                </a:cxn>
                <a:cxn ang="0">
                  <a:pos x="52" y="265"/>
                </a:cxn>
                <a:cxn ang="0">
                  <a:pos x="50" y="168"/>
                </a:cxn>
                <a:cxn ang="0">
                  <a:pos x="35" y="165"/>
                </a:cxn>
                <a:cxn ang="0">
                  <a:pos x="17" y="156"/>
                </a:cxn>
                <a:cxn ang="0">
                  <a:pos x="3" y="134"/>
                </a:cxn>
                <a:cxn ang="0">
                  <a:pos x="3" y="116"/>
                </a:cxn>
                <a:cxn ang="0">
                  <a:pos x="19" y="120"/>
                </a:cxn>
                <a:cxn ang="0">
                  <a:pos x="39" y="133"/>
                </a:cxn>
                <a:cxn ang="0">
                  <a:pos x="52" y="161"/>
                </a:cxn>
                <a:cxn ang="0">
                  <a:pos x="53" y="50"/>
                </a:cxn>
                <a:cxn ang="0">
                  <a:pos x="54" y="36"/>
                </a:cxn>
                <a:cxn ang="0">
                  <a:pos x="65" y="17"/>
                </a:cxn>
                <a:cxn ang="0">
                  <a:pos x="87" y="3"/>
                </a:cxn>
                <a:cxn ang="0">
                  <a:pos x="103" y="3"/>
                </a:cxn>
                <a:cxn ang="0">
                  <a:pos x="99" y="21"/>
                </a:cxn>
                <a:cxn ang="0">
                  <a:pos x="84" y="42"/>
                </a:cxn>
                <a:cxn ang="0">
                  <a:pos x="58" y="52"/>
                </a:cxn>
                <a:cxn ang="0">
                  <a:pos x="58" y="127"/>
                </a:cxn>
                <a:cxn ang="0">
                  <a:pos x="61" y="112"/>
                </a:cxn>
                <a:cxn ang="0">
                  <a:pos x="72" y="94"/>
                </a:cxn>
                <a:cxn ang="0">
                  <a:pos x="93" y="80"/>
                </a:cxn>
                <a:cxn ang="0">
                  <a:pos x="111" y="80"/>
                </a:cxn>
                <a:cxn ang="0">
                  <a:pos x="111" y="91"/>
                </a:cxn>
                <a:cxn ang="0">
                  <a:pos x="107" y="108"/>
                </a:cxn>
                <a:cxn ang="0">
                  <a:pos x="91" y="126"/>
                </a:cxn>
                <a:cxn ang="0">
                  <a:pos x="58" y="135"/>
                </a:cxn>
                <a:cxn ang="0">
                  <a:pos x="58" y="236"/>
                </a:cxn>
                <a:cxn ang="0">
                  <a:pos x="61" y="223"/>
                </a:cxn>
                <a:cxn ang="0">
                  <a:pos x="73" y="208"/>
                </a:cxn>
                <a:cxn ang="0">
                  <a:pos x="97" y="200"/>
                </a:cxn>
                <a:cxn ang="0">
                  <a:pos x="99" y="207"/>
                </a:cxn>
                <a:cxn ang="0">
                  <a:pos x="97" y="220"/>
                </a:cxn>
                <a:cxn ang="0">
                  <a:pos x="87" y="235"/>
                </a:cxn>
                <a:cxn ang="0">
                  <a:pos x="58" y="245"/>
                </a:cxn>
                <a:cxn ang="0">
                  <a:pos x="52" y="425"/>
                </a:cxn>
              </a:cxnLst>
              <a:rect l="0" t="0" r="r" b="b"/>
              <a:pathLst>
                <a:path w="111" h="425">
                  <a:moveTo>
                    <a:pt x="52" y="425"/>
                  </a:moveTo>
                  <a:lnTo>
                    <a:pt x="52" y="272"/>
                  </a:lnTo>
                  <a:lnTo>
                    <a:pt x="50" y="270"/>
                  </a:lnTo>
                  <a:lnTo>
                    <a:pt x="44" y="270"/>
                  </a:lnTo>
                  <a:lnTo>
                    <a:pt x="35" y="269"/>
                  </a:lnTo>
                  <a:lnTo>
                    <a:pt x="26" y="265"/>
                  </a:lnTo>
                  <a:lnTo>
                    <a:pt x="17" y="258"/>
                  </a:lnTo>
                  <a:lnTo>
                    <a:pt x="8" y="249"/>
                  </a:lnTo>
                  <a:lnTo>
                    <a:pt x="3" y="236"/>
                  </a:lnTo>
                  <a:lnTo>
                    <a:pt x="0" y="219"/>
                  </a:lnTo>
                  <a:lnTo>
                    <a:pt x="3" y="219"/>
                  </a:lnTo>
                  <a:lnTo>
                    <a:pt x="8" y="219"/>
                  </a:lnTo>
                  <a:lnTo>
                    <a:pt x="15" y="220"/>
                  </a:lnTo>
                  <a:lnTo>
                    <a:pt x="25" y="223"/>
                  </a:lnTo>
                  <a:lnTo>
                    <a:pt x="33" y="227"/>
                  </a:lnTo>
                  <a:lnTo>
                    <a:pt x="41" y="235"/>
                  </a:lnTo>
                  <a:lnTo>
                    <a:pt x="48" y="247"/>
                  </a:lnTo>
                  <a:lnTo>
                    <a:pt x="52" y="265"/>
                  </a:lnTo>
                  <a:lnTo>
                    <a:pt x="52" y="168"/>
                  </a:lnTo>
                  <a:lnTo>
                    <a:pt x="50" y="168"/>
                  </a:lnTo>
                  <a:lnTo>
                    <a:pt x="44" y="168"/>
                  </a:lnTo>
                  <a:lnTo>
                    <a:pt x="35" y="165"/>
                  </a:lnTo>
                  <a:lnTo>
                    <a:pt x="26" y="161"/>
                  </a:lnTo>
                  <a:lnTo>
                    <a:pt x="17" y="156"/>
                  </a:lnTo>
                  <a:lnTo>
                    <a:pt x="8" y="146"/>
                  </a:lnTo>
                  <a:lnTo>
                    <a:pt x="3" y="134"/>
                  </a:lnTo>
                  <a:lnTo>
                    <a:pt x="0" y="116"/>
                  </a:lnTo>
                  <a:lnTo>
                    <a:pt x="3" y="116"/>
                  </a:lnTo>
                  <a:lnTo>
                    <a:pt x="10" y="118"/>
                  </a:lnTo>
                  <a:lnTo>
                    <a:pt x="19" y="120"/>
                  </a:lnTo>
                  <a:lnTo>
                    <a:pt x="29" y="125"/>
                  </a:lnTo>
                  <a:lnTo>
                    <a:pt x="39" y="133"/>
                  </a:lnTo>
                  <a:lnTo>
                    <a:pt x="48" y="145"/>
                  </a:lnTo>
                  <a:lnTo>
                    <a:pt x="52" y="161"/>
                  </a:lnTo>
                  <a:lnTo>
                    <a:pt x="52" y="52"/>
                  </a:lnTo>
                  <a:lnTo>
                    <a:pt x="53" y="50"/>
                  </a:lnTo>
                  <a:lnTo>
                    <a:pt x="53" y="44"/>
                  </a:lnTo>
                  <a:lnTo>
                    <a:pt x="54" y="36"/>
                  </a:lnTo>
                  <a:lnTo>
                    <a:pt x="58" y="26"/>
                  </a:lnTo>
                  <a:lnTo>
                    <a:pt x="65" y="17"/>
                  </a:lnTo>
                  <a:lnTo>
                    <a:pt x="75" y="9"/>
                  </a:lnTo>
                  <a:lnTo>
                    <a:pt x="87" y="3"/>
                  </a:lnTo>
                  <a:lnTo>
                    <a:pt x="104" y="0"/>
                  </a:lnTo>
                  <a:lnTo>
                    <a:pt x="103" y="3"/>
                  </a:lnTo>
                  <a:lnTo>
                    <a:pt x="102" y="11"/>
                  </a:lnTo>
                  <a:lnTo>
                    <a:pt x="99" y="21"/>
                  </a:lnTo>
                  <a:lnTo>
                    <a:pt x="92" y="32"/>
                  </a:lnTo>
                  <a:lnTo>
                    <a:pt x="84" y="42"/>
                  </a:lnTo>
                  <a:lnTo>
                    <a:pt x="73" y="49"/>
                  </a:lnTo>
                  <a:lnTo>
                    <a:pt x="58" y="52"/>
                  </a:lnTo>
                  <a:lnTo>
                    <a:pt x="58" y="130"/>
                  </a:lnTo>
                  <a:lnTo>
                    <a:pt x="58" y="127"/>
                  </a:lnTo>
                  <a:lnTo>
                    <a:pt x="60" y="122"/>
                  </a:lnTo>
                  <a:lnTo>
                    <a:pt x="61" y="112"/>
                  </a:lnTo>
                  <a:lnTo>
                    <a:pt x="65" y="103"/>
                  </a:lnTo>
                  <a:lnTo>
                    <a:pt x="72" y="94"/>
                  </a:lnTo>
                  <a:lnTo>
                    <a:pt x="80" y="85"/>
                  </a:lnTo>
                  <a:lnTo>
                    <a:pt x="93" y="80"/>
                  </a:lnTo>
                  <a:lnTo>
                    <a:pt x="110" y="77"/>
                  </a:lnTo>
                  <a:lnTo>
                    <a:pt x="111" y="80"/>
                  </a:lnTo>
                  <a:lnTo>
                    <a:pt x="111" y="84"/>
                  </a:lnTo>
                  <a:lnTo>
                    <a:pt x="111" y="91"/>
                  </a:lnTo>
                  <a:lnTo>
                    <a:pt x="110" y="100"/>
                  </a:lnTo>
                  <a:lnTo>
                    <a:pt x="107" y="108"/>
                  </a:lnTo>
                  <a:lnTo>
                    <a:pt x="100" y="118"/>
                  </a:lnTo>
                  <a:lnTo>
                    <a:pt x="91" y="126"/>
                  </a:lnTo>
                  <a:lnTo>
                    <a:pt x="77" y="133"/>
                  </a:lnTo>
                  <a:lnTo>
                    <a:pt x="58" y="135"/>
                  </a:lnTo>
                  <a:lnTo>
                    <a:pt x="58" y="239"/>
                  </a:lnTo>
                  <a:lnTo>
                    <a:pt x="58" y="236"/>
                  </a:lnTo>
                  <a:lnTo>
                    <a:pt x="60" y="231"/>
                  </a:lnTo>
                  <a:lnTo>
                    <a:pt x="61" y="223"/>
                  </a:lnTo>
                  <a:lnTo>
                    <a:pt x="66" y="215"/>
                  </a:lnTo>
                  <a:lnTo>
                    <a:pt x="73" y="208"/>
                  </a:lnTo>
                  <a:lnTo>
                    <a:pt x="83" y="203"/>
                  </a:lnTo>
                  <a:lnTo>
                    <a:pt x="97" y="200"/>
                  </a:lnTo>
                  <a:lnTo>
                    <a:pt x="97" y="201"/>
                  </a:lnTo>
                  <a:lnTo>
                    <a:pt x="99" y="207"/>
                  </a:lnTo>
                  <a:lnTo>
                    <a:pt x="99" y="212"/>
                  </a:lnTo>
                  <a:lnTo>
                    <a:pt x="97" y="220"/>
                  </a:lnTo>
                  <a:lnTo>
                    <a:pt x="93" y="228"/>
                  </a:lnTo>
                  <a:lnTo>
                    <a:pt x="87" y="235"/>
                  </a:lnTo>
                  <a:lnTo>
                    <a:pt x="75" y="242"/>
                  </a:lnTo>
                  <a:lnTo>
                    <a:pt x="58" y="245"/>
                  </a:lnTo>
                  <a:lnTo>
                    <a:pt x="58" y="425"/>
                  </a:lnTo>
                  <a:lnTo>
                    <a:pt x="52" y="425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uk-UA"/>
            </a:p>
          </p:txBody>
        </p:sp>
        <p:sp>
          <p:nvSpPr>
            <p:cNvPr id="1043" name="Freeform 19"/>
            <p:cNvSpPr>
              <a:spLocks/>
            </p:cNvSpPr>
            <p:nvPr/>
          </p:nvSpPr>
          <p:spPr bwMode="gray">
            <a:xfrm>
              <a:off x="2065" y="362"/>
              <a:ext cx="98" cy="227"/>
            </a:xfrm>
            <a:custGeom>
              <a:avLst/>
              <a:gdLst/>
              <a:ahLst/>
              <a:cxnLst>
                <a:cxn ang="0">
                  <a:pos x="52" y="176"/>
                </a:cxn>
                <a:cxn ang="0">
                  <a:pos x="59" y="176"/>
                </a:cxn>
                <a:cxn ang="0">
                  <a:pos x="74" y="169"/>
                </a:cxn>
                <a:cxn ang="0">
                  <a:pos x="86" y="154"/>
                </a:cxn>
                <a:cxn ang="0">
                  <a:pos x="86" y="141"/>
                </a:cxn>
                <a:cxn ang="0">
                  <a:pos x="74" y="143"/>
                </a:cxn>
                <a:cxn ang="0">
                  <a:pos x="58" y="158"/>
                </a:cxn>
                <a:cxn ang="0">
                  <a:pos x="52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2" y="115"/>
                </a:cxn>
                <a:cxn ang="0">
                  <a:pos x="55" y="48"/>
                </a:cxn>
                <a:cxn ang="0">
                  <a:pos x="67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3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1" y="3"/>
                </a:cxn>
                <a:cxn ang="0">
                  <a:pos x="5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5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5" y="132"/>
                </a:cxn>
                <a:cxn ang="0">
                  <a:pos x="47" y="141"/>
                </a:cxn>
                <a:cxn ang="0">
                  <a:pos x="52" y="228"/>
                </a:cxn>
              </a:cxnLst>
              <a:rect l="0" t="0" r="r" b="b"/>
              <a:pathLst>
                <a:path w="100" h="228">
                  <a:moveTo>
                    <a:pt x="52" y="228"/>
                  </a:moveTo>
                  <a:lnTo>
                    <a:pt x="52" y="176"/>
                  </a:lnTo>
                  <a:lnTo>
                    <a:pt x="55" y="176"/>
                  </a:lnTo>
                  <a:lnTo>
                    <a:pt x="59" y="176"/>
                  </a:lnTo>
                  <a:lnTo>
                    <a:pt x="67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6" y="154"/>
                  </a:lnTo>
                  <a:lnTo>
                    <a:pt x="88" y="141"/>
                  </a:lnTo>
                  <a:lnTo>
                    <a:pt x="86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58" y="158"/>
                  </a:lnTo>
                  <a:lnTo>
                    <a:pt x="52" y="173"/>
                  </a:lnTo>
                  <a:lnTo>
                    <a:pt x="52" y="118"/>
                  </a:lnTo>
                  <a:lnTo>
                    <a:pt x="55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6" y="103"/>
                  </a:lnTo>
                  <a:lnTo>
                    <a:pt x="92" y="92"/>
                  </a:lnTo>
                  <a:lnTo>
                    <a:pt x="94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2" y="115"/>
                  </a:lnTo>
                  <a:lnTo>
                    <a:pt x="52" y="48"/>
                  </a:lnTo>
                  <a:lnTo>
                    <a:pt x="55" y="48"/>
                  </a:lnTo>
                  <a:lnTo>
                    <a:pt x="61" y="48"/>
                  </a:lnTo>
                  <a:lnTo>
                    <a:pt x="67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2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3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6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8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3" y="10"/>
                  </a:lnTo>
                  <a:lnTo>
                    <a:pt x="5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5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3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5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2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uk-UA"/>
            </a:p>
          </p:txBody>
        </p:sp>
        <p:sp>
          <p:nvSpPr>
            <p:cNvPr id="1044" name="Freeform 20"/>
            <p:cNvSpPr>
              <a:spLocks/>
            </p:cNvSpPr>
            <p:nvPr/>
          </p:nvSpPr>
          <p:spPr bwMode="gray">
            <a:xfrm>
              <a:off x="2921" y="362"/>
              <a:ext cx="100" cy="227"/>
            </a:xfrm>
            <a:custGeom>
              <a:avLst/>
              <a:gdLst/>
              <a:ahLst/>
              <a:cxnLst>
                <a:cxn ang="0">
                  <a:pos x="53" y="176"/>
                </a:cxn>
                <a:cxn ang="0">
                  <a:pos x="60" y="176"/>
                </a:cxn>
                <a:cxn ang="0">
                  <a:pos x="74" y="169"/>
                </a:cxn>
                <a:cxn ang="0">
                  <a:pos x="87" y="154"/>
                </a:cxn>
                <a:cxn ang="0">
                  <a:pos x="87" y="141"/>
                </a:cxn>
                <a:cxn ang="0">
                  <a:pos x="74" y="143"/>
                </a:cxn>
                <a:cxn ang="0">
                  <a:pos x="60" y="158"/>
                </a:cxn>
                <a:cxn ang="0">
                  <a:pos x="53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3" y="115"/>
                </a:cxn>
                <a:cxn ang="0">
                  <a:pos x="56" y="48"/>
                </a:cxn>
                <a:cxn ang="0">
                  <a:pos x="68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4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2" y="3"/>
                </a:cxn>
                <a:cxn ang="0">
                  <a:pos x="6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6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6" y="132"/>
                </a:cxn>
                <a:cxn ang="0">
                  <a:pos x="47" y="141"/>
                </a:cxn>
                <a:cxn ang="0">
                  <a:pos x="53" y="228"/>
                </a:cxn>
              </a:cxnLst>
              <a:rect l="0" t="0" r="r" b="b"/>
              <a:pathLst>
                <a:path w="100" h="228">
                  <a:moveTo>
                    <a:pt x="53" y="228"/>
                  </a:moveTo>
                  <a:lnTo>
                    <a:pt x="53" y="176"/>
                  </a:lnTo>
                  <a:lnTo>
                    <a:pt x="56" y="176"/>
                  </a:lnTo>
                  <a:lnTo>
                    <a:pt x="60" y="176"/>
                  </a:lnTo>
                  <a:lnTo>
                    <a:pt x="68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7" y="154"/>
                  </a:lnTo>
                  <a:lnTo>
                    <a:pt x="88" y="141"/>
                  </a:lnTo>
                  <a:lnTo>
                    <a:pt x="87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60" y="158"/>
                  </a:lnTo>
                  <a:lnTo>
                    <a:pt x="53" y="173"/>
                  </a:lnTo>
                  <a:lnTo>
                    <a:pt x="53" y="118"/>
                  </a:lnTo>
                  <a:lnTo>
                    <a:pt x="56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7" y="103"/>
                  </a:lnTo>
                  <a:lnTo>
                    <a:pt x="92" y="92"/>
                  </a:lnTo>
                  <a:lnTo>
                    <a:pt x="95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3" y="115"/>
                  </a:lnTo>
                  <a:lnTo>
                    <a:pt x="53" y="48"/>
                  </a:lnTo>
                  <a:lnTo>
                    <a:pt x="56" y="48"/>
                  </a:lnTo>
                  <a:lnTo>
                    <a:pt x="61" y="48"/>
                  </a:lnTo>
                  <a:lnTo>
                    <a:pt x="68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3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4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7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9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2" y="3"/>
                  </a:lnTo>
                  <a:lnTo>
                    <a:pt x="3" y="10"/>
                  </a:lnTo>
                  <a:lnTo>
                    <a:pt x="6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6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4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6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3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uk-UA"/>
            </a:p>
          </p:txBody>
        </p:sp>
        <p:sp>
          <p:nvSpPr>
            <p:cNvPr id="1045" name="Freeform 21"/>
            <p:cNvSpPr>
              <a:spLocks/>
            </p:cNvSpPr>
            <p:nvPr/>
          </p:nvSpPr>
          <p:spPr bwMode="gray">
            <a:xfrm>
              <a:off x="2273" y="187"/>
              <a:ext cx="177" cy="402"/>
            </a:xfrm>
            <a:custGeom>
              <a:avLst/>
              <a:gdLst/>
              <a:ahLst/>
              <a:cxnLst>
                <a:cxn ang="0">
                  <a:pos x="93" y="309"/>
                </a:cxn>
                <a:cxn ang="0">
                  <a:pos x="101" y="309"/>
                </a:cxn>
                <a:cxn ang="0">
                  <a:pos x="118" y="304"/>
                </a:cxn>
                <a:cxn ang="0">
                  <a:pos x="138" y="292"/>
                </a:cxn>
                <a:cxn ang="0">
                  <a:pos x="152" y="266"/>
                </a:cxn>
                <a:cxn ang="0">
                  <a:pos x="152" y="247"/>
                </a:cxn>
                <a:cxn ang="0">
                  <a:pos x="138" y="250"/>
                </a:cxn>
                <a:cxn ang="0">
                  <a:pos x="120" y="259"/>
                </a:cxn>
                <a:cxn ang="0">
                  <a:pos x="99" y="285"/>
                </a:cxn>
                <a:cxn ang="0">
                  <a:pos x="93" y="207"/>
                </a:cxn>
                <a:cxn ang="0">
                  <a:pos x="102" y="205"/>
                </a:cxn>
                <a:cxn ang="0">
                  <a:pos x="122" y="200"/>
                </a:cxn>
                <a:cxn ang="0">
                  <a:pos x="147" y="185"/>
                </a:cxn>
                <a:cxn ang="0">
                  <a:pos x="163" y="155"/>
                </a:cxn>
                <a:cxn ang="0">
                  <a:pos x="163" y="134"/>
                </a:cxn>
                <a:cxn ang="0">
                  <a:pos x="149" y="135"/>
                </a:cxn>
                <a:cxn ang="0">
                  <a:pos x="129" y="142"/>
                </a:cxn>
                <a:cxn ang="0">
                  <a:pos x="107" y="162"/>
                </a:cxn>
                <a:cxn ang="0">
                  <a:pos x="93" y="201"/>
                </a:cxn>
                <a:cxn ang="0">
                  <a:pos x="95" y="83"/>
                </a:cxn>
                <a:cxn ang="0">
                  <a:pos x="110" y="81"/>
                </a:cxn>
                <a:cxn ang="0">
                  <a:pos x="134" y="73"/>
                </a:cxn>
                <a:cxn ang="0">
                  <a:pos x="157" y="54"/>
                </a:cxn>
                <a:cxn ang="0">
                  <a:pos x="174" y="23"/>
                </a:cxn>
                <a:cxn ang="0">
                  <a:pos x="174" y="0"/>
                </a:cxn>
                <a:cxn ang="0">
                  <a:pos x="157" y="2"/>
                </a:cxn>
                <a:cxn ang="0">
                  <a:pos x="133" y="10"/>
                </a:cxn>
                <a:cxn ang="0">
                  <a:pos x="107" y="33"/>
                </a:cxn>
                <a:cxn ang="0">
                  <a:pos x="87" y="77"/>
                </a:cxn>
                <a:cxn ang="0">
                  <a:pos x="85" y="68"/>
                </a:cxn>
                <a:cxn ang="0">
                  <a:pos x="75" y="46"/>
                </a:cxn>
                <a:cxn ang="0">
                  <a:pos x="55" y="21"/>
                </a:cxn>
                <a:cxn ang="0">
                  <a:pos x="22" y="3"/>
                </a:cxn>
                <a:cxn ang="0">
                  <a:pos x="1" y="3"/>
                </a:cxn>
                <a:cxn ang="0">
                  <a:pos x="4" y="18"/>
                </a:cxn>
                <a:cxn ang="0">
                  <a:pos x="12" y="42"/>
                </a:cxn>
                <a:cxn ang="0">
                  <a:pos x="31" y="65"/>
                </a:cxn>
                <a:cxn ang="0">
                  <a:pos x="62" y="81"/>
                </a:cxn>
                <a:cxn ang="0">
                  <a:pos x="82" y="238"/>
                </a:cxn>
                <a:cxn ang="0">
                  <a:pos x="80" y="228"/>
                </a:cxn>
                <a:cxn ang="0">
                  <a:pos x="72" y="207"/>
                </a:cxn>
                <a:cxn ang="0">
                  <a:pos x="55" y="185"/>
                </a:cxn>
                <a:cxn ang="0">
                  <a:pos x="21" y="176"/>
                </a:cxn>
                <a:cxn ang="0">
                  <a:pos x="22" y="185"/>
                </a:cxn>
                <a:cxn ang="0">
                  <a:pos x="28" y="205"/>
                </a:cxn>
                <a:cxn ang="0">
                  <a:pos x="41" y="230"/>
                </a:cxn>
                <a:cxn ang="0">
                  <a:pos x="66" y="246"/>
                </a:cxn>
                <a:cxn ang="0">
                  <a:pos x="82" y="402"/>
                </a:cxn>
              </a:cxnLst>
              <a:rect l="0" t="0" r="r" b="b"/>
              <a:pathLst>
                <a:path w="175" h="402">
                  <a:moveTo>
                    <a:pt x="93" y="402"/>
                  </a:moveTo>
                  <a:lnTo>
                    <a:pt x="93" y="309"/>
                  </a:lnTo>
                  <a:lnTo>
                    <a:pt x="95" y="309"/>
                  </a:lnTo>
                  <a:lnTo>
                    <a:pt x="101" y="309"/>
                  </a:lnTo>
                  <a:lnTo>
                    <a:pt x="109" y="308"/>
                  </a:lnTo>
                  <a:lnTo>
                    <a:pt x="118" y="304"/>
                  </a:lnTo>
                  <a:lnTo>
                    <a:pt x="129" y="298"/>
                  </a:lnTo>
                  <a:lnTo>
                    <a:pt x="138" y="292"/>
                  </a:lnTo>
                  <a:lnTo>
                    <a:pt x="147" y="281"/>
                  </a:lnTo>
                  <a:lnTo>
                    <a:pt x="152" y="266"/>
                  </a:lnTo>
                  <a:lnTo>
                    <a:pt x="155" y="247"/>
                  </a:lnTo>
                  <a:lnTo>
                    <a:pt x="152" y="247"/>
                  </a:lnTo>
                  <a:lnTo>
                    <a:pt x="147" y="249"/>
                  </a:lnTo>
                  <a:lnTo>
                    <a:pt x="138" y="250"/>
                  </a:lnTo>
                  <a:lnTo>
                    <a:pt x="129" y="253"/>
                  </a:lnTo>
                  <a:lnTo>
                    <a:pt x="120" y="259"/>
                  </a:lnTo>
                  <a:lnTo>
                    <a:pt x="109" y="270"/>
                  </a:lnTo>
                  <a:lnTo>
                    <a:pt x="99" y="285"/>
                  </a:lnTo>
                  <a:lnTo>
                    <a:pt x="93" y="304"/>
                  </a:lnTo>
                  <a:lnTo>
                    <a:pt x="93" y="207"/>
                  </a:lnTo>
                  <a:lnTo>
                    <a:pt x="95" y="207"/>
                  </a:lnTo>
                  <a:lnTo>
                    <a:pt x="102" y="205"/>
                  </a:lnTo>
                  <a:lnTo>
                    <a:pt x="111" y="204"/>
                  </a:lnTo>
                  <a:lnTo>
                    <a:pt x="122" y="200"/>
                  </a:lnTo>
                  <a:lnTo>
                    <a:pt x="134" y="195"/>
                  </a:lnTo>
                  <a:lnTo>
                    <a:pt x="147" y="185"/>
                  </a:lnTo>
                  <a:lnTo>
                    <a:pt x="156" y="173"/>
                  </a:lnTo>
                  <a:lnTo>
                    <a:pt x="163" y="155"/>
                  </a:lnTo>
                  <a:lnTo>
                    <a:pt x="165" y="134"/>
                  </a:lnTo>
                  <a:lnTo>
                    <a:pt x="163" y="134"/>
                  </a:lnTo>
                  <a:lnTo>
                    <a:pt x="157" y="134"/>
                  </a:lnTo>
                  <a:lnTo>
                    <a:pt x="149" y="135"/>
                  </a:lnTo>
                  <a:lnTo>
                    <a:pt x="140" y="137"/>
                  </a:lnTo>
                  <a:lnTo>
                    <a:pt x="129" y="142"/>
                  </a:lnTo>
                  <a:lnTo>
                    <a:pt x="118" y="150"/>
                  </a:lnTo>
                  <a:lnTo>
                    <a:pt x="107" y="162"/>
                  </a:lnTo>
                  <a:lnTo>
                    <a:pt x="99" y="178"/>
                  </a:lnTo>
                  <a:lnTo>
                    <a:pt x="93" y="201"/>
                  </a:lnTo>
                  <a:lnTo>
                    <a:pt x="93" y="83"/>
                  </a:lnTo>
                  <a:lnTo>
                    <a:pt x="95" y="83"/>
                  </a:lnTo>
                  <a:lnTo>
                    <a:pt x="101" y="83"/>
                  </a:lnTo>
                  <a:lnTo>
                    <a:pt x="110" y="81"/>
                  </a:lnTo>
                  <a:lnTo>
                    <a:pt x="122" y="77"/>
                  </a:lnTo>
                  <a:lnTo>
                    <a:pt x="134" y="73"/>
                  </a:lnTo>
                  <a:lnTo>
                    <a:pt x="147" y="65"/>
                  </a:lnTo>
                  <a:lnTo>
                    <a:pt x="157" y="54"/>
                  </a:lnTo>
                  <a:lnTo>
                    <a:pt x="167" y="41"/>
                  </a:lnTo>
                  <a:lnTo>
                    <a:pt x="174" y="23"/>
                  </a:lnTo>
                  <a:lnTo>
                    <a:pt x="175" y="0"/>
                  </a:lnTo>
                  <a:lnTo>
                    <a:pt x="174" y="0"/>
                  </a:lnTo>
                  <a:lnTo>
                    <a:pt x="167" y="0"/>
                  </a:lnTo>
                  <a:lnTo>
                    <a:pt x="157" y="2"/>
                  </a:lnTo>
                  <a:lnTo>
                    <a:pt x="145" y="4"/>
                  </a:lnTo>
                  <a:lnTo>
                    <a:pt x="133" y="10"/>
                  </a:lnTo>
                  <a:lnTo>
                    <a:pt x="120" y="19"/>
                  </a:lnTo>
                  <a:lnTo>
                    <a:pt x="107" y="33"/>
                  </a:lnTo>
                  <a:lnTo>
                    <a:pt x="97" y="52"/>
                  </a:lnTo>
                  <a:lnTo>
                    <a:pt x="87" y="77"/>
                  </a:lnTo>
                  <a:lnTo>
                    <a:pt x="87" y="75"/>
                  </a:lnTo>
                  <a:lnTo>
                    <a:pt x="85" y="68"/>
                  </a:lnTo>
                  <a:lnTo>
                    <a:pt x="80" y="58"/>
                  </a:lnTo>
                  <a:lnTo>
                    <a:pt x="75" y="46"/>
                  </a:lnTo>
                  <a:lnTo>
                    <a:pt x="66" y="33"/>
                  </a:lnTo>
                  <a:lnTo>
                    <a:pt x="55" y="21"/>
                  </a:lnTo>
                  <a:lnTo>
                    <a:pt x="40" y="10"/>
                  </a:lnTo>
                  <a:lnTo>
                    <a:pt x="22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10"/>
                  </a:lnTo>
                  <a:lnTo>
                    <a:pt x="4" y="18"/>
                  </a:lnTo>
                  <a:lnTo>
                    <a:pt x="6" y="30"/>
                  </a:lnTo>
                  <a:lnTo>
                    <a:pt x="12" y="42"/>
                  </a:lnTo>
                  <a:lnTo>
                    <a:pt x="20" y="54"/>
                  </a:lnTo>
                  <a:lnTo>
                    <a:pt x="31" y="65"/>
                  </a:lnTo>
                  <a:lnTo>
                    <a:pt x="44" y="75"/>
                  </a:lnTo>
                  <a:lnTo>
                    <a:pt x="62" y="81"/>
                  </a:lnTo>
                  <a:lnTo>
                    <a:pt x="82" y="83"/>
                  </a:lnTo>
                  <a:lnTo>
                    <a:pt x="82" y="238"/>
                  </a:lnTo>
                  <a:lnTo>
                    <a:pt x="82" y="235"/>
                  </a:lnTo>
                  <a:lnTo>
                    <a:pt x="80" y="228"/>
                  </a:lnTo>
                  <a:lnTo>
                    <a:pt x="78" y="217"/>
                  </a:lnTo>
                  <a:lnTo>
                    <a:pt x="72" y="207"/>
                  </a:lnTo>
                  <a:lnTo>
                    <a:pt x="66" y="196"/>
                  </a:lnTo>
                  <a:lnTo>
                    <a:pt x="55" y="185"/>
                  </a:lnTo>
                  <a:lnTo>
                    <a:pt x="40" y="178"/>
                  </a:lnTo>
                  <a:lnTo>
                    <a:pt x="21" y="176"/>
                  </a:lnTo>
                  <a:lnTo>
                    <a:pt x="21" y="178"/>
                  </a:lnTo>
                  <a:lnTo>
                    <a:pt x="22" y="185"/>
                  </a:lnTo>
                  <a:lnTo>
                    <a:pt x="24" y="195"/>
                  </a:lnTo>
                  <a:lnTo>
                    <a:pt x="28" y="205"/>
                  </a:lnTo>
                  <a:lnTo>
                    <a:pt x="33" y="217"/>
                  </a:lnTo>
                  <a:lnTo>
                    <a:pt x="41" y="230"/>
                  </a:lnTo>
                  <a:lnTo>
                    <a:pt x="52" y="239"/>
                  </a:lnTo>
                  <a:lnTo>
                    <a:pt x="66" y="246"/>
                  </a:lnTo>
                  <a:lnTo>
                    <a:pt x="82" y="247"/>
                  </a:lnTo>
                  <a:lnTo>
                    <a:pt x="82" y="402"/>
                  </a:lnTo>
                  <a:lnTo>
                    <a:pt x="93" y="40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uk-UA"/>
            </a:p>
          </p:txBody>
        </p:sp>
        <p:sp>
          <p:nvSpPr>
            <p:cNvPr id="1046" name="Freeform 22"/>
            <p:cNvSpPr>
              <a:spLocks/>
            </p:cNvSpPr>
            <p:nvPr/>
          </p:nvSpPr>
          <p:spPr bwMode="gray">
            <a:xfrm>
              <a:off x="2161" y="215"/>
              <a:ext cx="98" cy="374"/>
            </a:xfrm>
            <a:custGeom>
              <a:avLst/>
              <a:gdLst/>
              <a:ahLst/>
              <a:cxnLst>
                <a:cxn ang="0">
                  <a:pos x="52" y="237"/>
                </a:cxn>
                <a:cxn ang="0">
                  <a:pos x="59" y="237"/>
                </a:cxn>
                <a:cxn ang="0">
                  <a:pos x="74" y="232"/>
                </a:cxn>
                <a:cxn ang="0">
                  <a:pos x="90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1" y="197"/>
                </a:cxn>
                <a:cxn ang="0">
                  <a:pos x="56" y="215"/>
                </a:cxn>
                <a:cxn ang="0">
                  <a:pos x="52" y="147"/>
                </a:cxn>
                <a:cxn ang="0">
                  <a:pos x="59" y="147"/>
                </a:cxn>
                <a:cxn ang="0">
                  <a:pos x="74" y="141"/>
                </a:cxn>
                <a:cxn ang="0">
                  <a:pos x="90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1" y="109"/>
                </a:cxn>
                <a:cxn ang="0">
                  <a:pos x="56" y="126"/>
                </a:cxn>
                <a:cxn ang="0">
                  <a:pos x="52" y="46"/>
                </a:cxn>
                <a:cxn ang="0">
                  <a:pos x="51" y="37"/>
                </a:cxn>
                <a:cxn ang="0">
                  <a:pos x="45" y="23"/>
                </a:cxn>
                <a:cxn ang="0">
                  <a:pos x="32" y="6"/>
                </a:cxn>
                <a:cxn ang="0">
                  <a:pos x="6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3" y="43"/>
                </a:cxn>
                <a:cxn ang="0">
                  <a:pos x="45" y="113"/>
                </a:cxn>
                <a:cxn ang="0">
                  <a:pos x="45" y="106"/>
                </a:cxn>
                <a:cxn ang="0">
                  <a:pos x="40" y="90"/>
                </a:cxn>
                <a:cxn ang="0">
                  <a:pos x="27" y="75"/>
                </a:cxn>
                <a:cxn ang="0">
                  <a:pos x="1" y="67"/>
                </a:cxn>
                <a:cxn ang="0">
                  <a:pos x="0" y="75"/>
                </a:cxn>
                <a:cxn ang="0">
                  <a:pos x="2" y="91"/>
                </a:cxn>
                <a:cxn ang="0">
                  <a:pos x="14" y="109"/>
                </a:cxn>
                <a:cxn ang="0">
                  <a:pos x="45" y="118"/>
                </a:cxn>
                <a:cxn ang="0">
                  <a:pos x="45" y="207"/>
                </a:cxn>
                <a:cxn ang="0">
                  <a:pos x="43" y="195"/>
                </a:cxn>
                <a:cxn ang="0">
                  <a:pos x="33" y="182"/>
                </a:cxn>
                <a:cxn ang="0">
                  <a:pos x="12" y="175"/>
                </a:cxn>
                <a:cxn ang="0">
                  <a:pos x="10" y="182"/>
                </a:cxn>
                <a:cxn ang="0">
                  <a:pos x="13" y="197"/>
                </a:cxn>
                <a:cxn ang="0">
                  <a:pos x="29" y="211"/>
                </a:cxn>
                <a:cxn ang="0">
                  <a:pos x="45" y="373"/>
                </a:cxn>
              </a:cxnLst>
              <a:rect l="0" t="0" r="r" b="b"/>
              <a:pathLst>
                <a:path w="97" h="373">
                  <a:moveTo>
                    <a:pt x="52" y="373"/>
                  </a:moveTo>
                  <a:lnTo>
                    <a:pt x="52" y="237"/>
                  </a:lnTo>
                  <a:lnTo>
                    <a:pt x="54" y="237"/>
                  </a:lnTo>
                  <a:lnTo>
                    <a:pt x="59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0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4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1" y="197"/>
                  </a:lnTo>
                  <a:lnTo>
                    <a:pt x="63" y="205"/>
                  </a:lnTo>
                  <a:lnTo>
                    <a:pt x="56" y="215"/>
                  </a:lnTo>
                  <a:lnTo>
                    <a:pt x="52" y="232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9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0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4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1" y="109"/>
                  </a:lnTo>
                  <a:lnTo>
                    <a:pt x="63" y="116"/>
                  </a:lnTo>
                  <a:lnTo>
                    <a:pt x="56" y="126"/>
                  </a:lnTo>
                  <a:lnTo>
                    <a:pt x="52" y="141"/>
                  </a:lnTo>
                  <a:lnTo>
                    <a:pt x="52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5" y="23"/>
                  </a:lnTo>
                  <a:lnTo>
                    <a:pt x="40" y="15"/>
                  </a:lnTo>
                  <a:lnTo>
                    <a:pt x="32" y="6"/>
                  </a:lnTo>
                  <a:lnTo>
                    <a:pt x="21" y="2"/>
                  </a:lnTo>
                  <a:lnTo>
                    <a:pt x="6" y="0"/>
                  </a:lnTo>
                  <a:lnTo>
                    <a:pt x="6" y="2"/>
                  </a:lnTo>
                  <a:lnTo>
                    <a:pt x="8" y="9"/>
                  </a:lnTo>
                  <a:lnTo>
                    <a:pt x="12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3" y="43"/>
                  </a:lnTo>
                  <a:lnTo>
                    <a:pt x="45" y="46"/>
                  </a:lnTo>
                  <a:lnTo>
                    <a:pt x="45" y="113"/>
                  </a:lnTo>
                  <a:lnTo>
                    <a:pt x="45" y="112"/>
                  </a:lnTo>
                  <a:lnTo>
                    <a:pt x="45" y="106"/>
                  </a:lnTo>
                  <a:lnTo>
                    <a:pt x="44" y="98"/>
                  </a:lnTo>
                  <a:lnTo>
                    <a:pt x="40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1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2" y="91"/>
                  </a:lnTo>
                  <a:lnTo>
                    <a:pt x="6" y="100"/>
                  </a:lnTo>
                  <a:lnTo>
                    <a:pt x="14" y="109"/>
                  </a:lnTo>
                  <a:lnTo>
                    <a:pt x="28" y="114"/>
                  </a:lnTo>
                  <a:lnTo>
                    <a:pt x="45" y="118"/>
                  </a:lnTo>
                  <a:lnTo>
                    <a:pt x="45" y="209"/>
                  </a:lnTo>
                  <a:lnTo>
                    <a:pt x="45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40" y="188"/>
                  </a:lnTo>
                  <a:lnTo>
                    <a:pt x="33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0" y="182"/>
                  </a:lnTo>
                  <a:lnTo>
                    <a:pt x="10" y="188"/>
                  </a:lnTo>
                  <a:lnTo>
                    <a:pt x="13" y="197"/>
                  </a:lnTo>
                  <a:lnTo>
                    <a:pt x="20" y="205"/>
                  </a:lnTo>
                  <a:lnTo>
                    <a:pt x="29" y="211"/>
                  </a:lnTo>
                  <a:lnTo>
                    <a:pt x="45" y="215"/>
                  </a:lnTo>
                  <a:lnTo>
                    <a:pt x="45" y="373"/>
                  </a:lnTo>
                  <a:lnTo>
                    <a:pt x="52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uk-UA"/>
            </a:p>
          </p:txBody>
        </p:sp>
        <p:sp>
          <p:nvSpPr>
            <p:cNvPr id="1047" name="Freeform 23"/>
            <p:cNvSpPr>
              <a:spLocks/>
            </p:cNvSpPr>
            <p:nvPr/>
          </p:nvSpPr>
          <p:spPr bwMode="gray">
            <a:xfrm>
              <a:off x="2708" y="215"/>
              <a:ext cx="97" cy="374"/>
            </a:xfrm>
            <a:custGeom>
              <a:avLst/>
              <a:gdLst/>
              <a:ahLst/>
              <a:cxnLst>
                <a:cxn ang="0">
                  <a:pos x="51" y="237"/>
                </a:cxn>
                <a:cxn ang="0">
                  <a:pos x="60" y="237"/>
                </a:cxn>
                <a:cxn ang="0">
                  <a:pos x="74" y="232"/>
                </a:cxn>
                <a:cxn ang="0">
                  <a:pos x="91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2" y="197"/>
                </a:cxn>
                <a:cxn ang="0">
                  <a:pos x="55" y="215"/>
                </a:cxn>
                <a:cxn ang="0">
                  <a:pos x="51" y="147"/>
                </a:cxn>
                <a:cxn ang="0">
                  <a:pos x="60" y="147"/>
                </a:cxn>
                <a:cxn ang="0">
                  <a:pos x="74" y="141"/>
                </a:cxn>
                <a:cxn ang="0">
                  <a:pos x="91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2" y="109"/>
                </a:cxn>
                <a:cxn ang="0">
                  <a:pos x="55" y="126"/>
                </a:cxn>
                <a:cxn ang="0">
                  <a:pos x="51" y="46"/>
                </a:cxn>
                <a:cxn ang="0">
                  <a:pos x="51" y="37"/>
                </a:cxn>
                <a:cxn ang="0">
                  <a:pos x="46" y="23"/>
                </a:cxn>
                <a:cxn ang="0">
                  <a:pos x="33" y="6"/>
                </a:cxn>
                <a:cxn ang="0">
                  <a:pos x="7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4" y="43"/>
                </a:cxn>
                <a:cxn ang="0">
                  <a:pos x="46" y="113"/>
                </a:cxn>
                <a:cxn ang="0">
                  <a:pos x="46" y="106"/>
                </a:cxn>
                <a:cxn ang="0">
                  <a:pos x="41" y="90"/>
                </a:cxn>
                <a:cxn ang="0">
                  <a:pos x="27" y="75"/>
                </a:cxn>
                <a:cxn ang="0">
                  <a:pos x="0" y="67"/>
                </a:cxn>
                <a:cxn ang="0">
                  <a:pos x="0" y="75"/>
                </a:cxn>
                <a:cxn ang="0">
                  <a:pos x="3" y="91"/>
                </a:cxn>
                <a:cxn ang="0">
                  <a:pos x="15" y="109"/>
                </a:cxn>
                <a:cxn ang="0">
                  <a:pos x="46" y="118"/>
                </a:cxn>
                <a:cxn ang="0">
                  <a:pos x="46" y="207"/>
                </a:cxn>
                <a:cxn ang="0">
                  <a:pos x="43" y="195"/>
                </a:cxn>
                <a:cxn ang="0">
                  <a:pos x="34" y="182"/>
                </a:cxn>
                <a:cxn ang="0">
                  <a:pos x="12" y="175"/>
                </a:cxn>
                <a:cxn ang="0">
                  <a:pos x="11" y="182"/>
                </a:cxn>
                <a:cxn ang="0">
                  <a:pos x="14" y="197"/>
                </a:cxn>
                <a:cxn ang="0">
                  <a:pos x="30" y="211"/>
                </a:cxn>
                <a:cxn ang="0">
                  <a:pos x="46" y="373"/>
                </a:cxn>
              </a:cxnLst>
              <a:rect l="0" t="0" r="r" b="b"/>
              <a:pathLst>
                <a:path w="97" h="373">
                  <a:moveTo>
                    <a:pt x="51" y="373"/>
                  </a:moveTo>
                  <a:lnTo>
                    <a:pt x="51" y="237"/>
                  </a:lnTo>
                  <a:lnTo>
                    <a:pt x="54" y="237"/>
                  </a:lnTo>
                  <a:lnTo>
                    <a:pt x="60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1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5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2" y="197"/>
                  </a:lnTo>
                  <a:lnTo>
                    <a:pt x="64" y="205"/>
                  </a:lnTo>
                  <a:lnTo>
                    <a:pt x="55" y="215"/>
                  </a:lnTo>
                  <a:lnTo>
                    <a:pt x="51" y="232"/>
                  </a:lnTo>
                  <a:lnTo>
                    <a:pt x="51" y="147"/>
                  </a:lnTo>
                  <a:lnTo>
                    <a:pt x="54" y="147"/>
                  </a:lnTo>
                  <a:lnTo>
                    <a:pt x="60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1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5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2" y="109"/>
                  </a:lnTo>
                  <a:lnTo>
                    <a:pt x="64" y="116"/>
                  </a:lnTo>
                  <a:lnTo>
                    <a:pt x="55" y="126"/>
                  </a:lnTo>
                  <a:lnTo>
                    <a:pt x="51" y="141"/>
                  </a:lnTo>
                  <a:lnTo>
                    <a:pt x="51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6" y="23"/>
                  </a:lnTo>
                  <a:lnTo>
                    <a:pt x="41" y="15"/>
                  </a:lnTo>
                  <a:lnTo>
                    <a:pt x="33" y="6"/>
                  </a:lnTo>
                  <a:lnTo>
                    <a:pt x="22" y="2"/>
                  </a:lnTo>
                  <a:lnTo>
                    <a:pt x="7" y="0"/>
                  </a:lnTo>
                  <a:lnTo>
                    <a:pt x="7" y="2"/>
                  </a:lnTo>
                  <a:lnTo>
                    <a:pt x="8" y="9"/>
                  </a:lnTo>
                  <a:lnTo>
                    <a:pt x="11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4" y="43"/>
                  </a:lnTo>
                  <a:lnTo>
                    <a:pt x="46" y="46"/>
                  </a:lnTo>
                  <a:lnTo>
                    <a:pt x="46" y="113"/>
                  </a:lnTo>
                  <a:lnTo>
                    <a:pt x="46" y="112"/>
                  </a:lnTo>
                  <a:lnTo>
                    <a:pt x="46" y="106"/>
                  </a:lnTo>
                  <a:lnTo>
                    <a:pt x="43" y="98"/>
                  </a:lnTo>
                  <a:lnTo>
                    <a:pt x="41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3" y="91"/>
                  </a:lnTo>
                  <a:lnTo>
                    <a:pt x="7" y="100"/>
                  </a:lnTo>
                  <a:lnTo>
                    <a:pt x="15" y="109"/>
                  </a:lnTo>
                  <a:lnTo>
                    <a:pt x="28" y="114"/>
                  </a:lnTo>
                  <a:lnTo>
                    <a:pt x="46" y="118"/>
                  </a:lnTo>
                  <a:lnTo>
                    <a:pt x="46" y="209"/>
                  </a:lnTo>
                  <a:lnTo>
                    <a:pt x="46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39" y="188"/>
                  </a:lnTo>
                  <a:lnTo>
                    <a:pt x="34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1" y="182"/>
                  </a:lnTo>
                  <a:lnTo>
                    <a:pt x="11" y="188"/>
                  </a:lnTo>
                  <a:lnTo>
                    <a:pt x="14" y="197"/>
                  </a:lnTo>
                  <a:lnTo>
                    <a:pt x="19" y="205"/>
                  </a:lnTo>
                  <a:lnTo>
                    <a:pt x="30" y="211"/>
                  </a:lnTo>
                  <a:lnTo>
                    <a:pt x="46" y="215"/>
                  </a:lnTo>
                  <a:lnTo>
                    <a:pt x="46" y="373"/>
                  </a:lnTo>
                  <a:lnTo>
                    <a:pt x="51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uk-UA"/>
            </a:p>
          </p:txBody>
        </p:sp>
      </p:grpSp>
      <p:sp>
        <p:nvSpPr>
          <p:cNvPr id="1049" name="Freeform 25"/>
          <p:cNvSpPr>
            <a:spLocks/>
          </p:cNvSpPr>
          <p:nvPr/>
        </p:nvSpPr>
        <p:spPr bwMode="gray">
          <a:xfrm>
            <a:off x="95250" y="6446838"/>
            <a:ext cx="8970963" cy="314325"/>
          </a:xfrm>
          <a:custGeom>
            <a:avLst/>
            <a:gdLst/>
            <a:ahLst/>
            <a:cxnLst>
              <a:cxn ang="0">
                <a:pos x="4" y="198"/>
              </a:cxn>
              <a:cxn ang="0">
                <a:pos x="5651" y="198"/>
              </a:cxn>
              <a:cxn ang="0">
                <a:pos x="5646" y="94"/>
              </a:cxn>
              <a:cxn ang="0">
                <a:pos x="1491" y="94"/>
              </a:cxn>
              <a:cxn ang="0">
                <a:pos x="1343" y="2"/>
              </a:cxn>
              <a:cxn ang="0">
                <a:pos x="0" y="0"/>
              </a:cxn>
              <a:cxn ang="0">
                <a:pos x="4" y="198"/>
              </a:cxn>
            </a:cxnLst>
            <a:rect l="0" t="0" r="r" b="b"/>
            <a:pathLst>
              <a:path w="5651" h="198">
                <a:moveTo>
                  <a:pt x="4" y="198"/>
                </a:moveTo>
                <a:lnTo>
                  <a:pt x="5651" y="198"/>
                </a:lnTo>
                <a:lnTo>
                  <a:pt x="5646" y="94"/>
                </a:lnTo>
                <a:lnTo>
                  <a:pt x="1491" y="94"/>
                </a:lnTo>
                <a:lnTo>
                  <a:pt x="1343" y="2"/>
                </a:lnTo>
                <a:lnTo>
                  <a:pt x="0" y="0"/>
                </a:lnTo>
                <a:lnTo>
                  <a:pt x="4" y="198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uk-UA"/>
          </a:p>
        </p:txBody>
      </p:sp>
      <p:sp>
        <p:nvSpPr>
          <p:cNvPr id="1050" name="Freeform 26"/>
          <p:cNvSpPr>
            <a:spLocks/>
          </p:cNvSpPr>
          <p:nvPr/>
        </p:nvSpPr>
        <p:spPr bwMode="gray">
          <a:xfrm>
            <a:off x="95250" y="6491288"/>
            <a:ext cx="8975725" cy="279400"/>
          </a:xfrm>
          <a:custGeom>
            <a:avLst/>
            <a:gdLst/>
            <a:ahLst/>
            <a:cxnLst>
              <a:cxn ang="0">
                <a:pos x="0" y="176"/>
              </a:cxn>
              <a:cxn ang="0">
                <a:pos x="5650" y="169"/>
              </a:cxn>
              <a:cxn ang="0">
                <a:pos x="5646" y="95"/>
              </a:cxn>
              <a:cxn ang="0">
                <a:pos x="1478" y="95"/>
              </a:cxn>
              <a:cxn ang="0">
                <a:pos x="1317" y="3"/>
              </a:cxn>
              <a:cxn ang="0">
                <a:pos x="0" y="0"/>
              </a:cxn>
              <a:cxn ang="0">
                <a:pos x="0" y="176"/>
              </a:cxn>
            </a:cxnLst>
            <a:rect l="0" t="0" r="r" b="b"/>
            <a:pathLst>
              <a:path w="5650" h="176">
                <a:moveTo>
                  <a:pt x="0" y="176"/>
                </a:moveTo>
                <a:lnTo>
                  <a:pt x="5650" y="169"/>
                </a:lnTo>
                <a:lnTo>
                  <a:pt x="5646" y="95"/>
                </a:lnTo>
                <a:lnTo>
                  <a:pt x="1478" y="95"/>
                </a:lnTo>
                <a:lnTo>
                  <a:pt x="1317" y="3"/>
                </a:lnTo>
                <a:lnTo>
                  <a:pt x="0" y="0"/>
                </a:lnTo>
                <a:lnTo>
                  <a:pt x="0" y="17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uk-UA"/>
          </a:p>
        </p:txBody>
      </p:sp>
      <p:sp>
        <p:nvSpPr>
          <p:cNvPr id="1051" name="Freeform 27" descr="Dark upward diagonal"/>
          <p:cNvSpPr>
            <a:spLocks/>
          </p:cNvSpPr>
          <p:nvPr/>
        </p:nvSpPr>
        <p:spPr bwMode="gray">
          <a:xfrm>
            <a:off x="96838" y="74613"/>
            <a:ext cx="8956675" cy="1793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582" y="0"/>
              </a:cxn>
              <a:cxn ang="0">
                <a:pos x="5639" y="45"/>
              </a:cxn>
              <a:cxn ang="0">
                <a:pos x="5636" y="113"/>
              </a:cxn>
              <a:cxn ang="0">
                <a:pos x="0" y="113"/>
              </a:cxn>
              <a:cxn ang="0">
                <a:pos x="0" y="0"/>
              </a:cxn>
            </a:cxnLst>
            <a:rect l="0" t="0" r="r" b="b"/>
            <a:pathLst>
              <a:path w="5639" h="113">
                <a:moveTo>
                  <a:pt x="0" y="0"/>
                </a:moveTo>
                <a:lnTo>
                  <a:pt x="5582" y="0"/>
                </a:lnTo>
                <a:cubicBezTo>
                  <a:pt x="5630" y="3"/>
                  <a:pt x="5639" y="45"/>
                  <a:pt x="5639" y="45"/>
                </a:cubicBezTo>
                <a:lnTo>
                  <a:pt x="5636" y="113"/>
                </a:lnTo>
                <a:lnTo>
                  <a:pt x="0" y="113"/>
                </a:lnTo>
                <a:lnTo>
                  <a:pt x="0" y="0"/>
                </a:lnTo>
                <a:close/>
              </a:path>
            </a:pathLst>
          </a:custGeom>
          <a:pattFill prst="dkUpDiag">
            <a:fgClr>
              <a:schemeClr val="accent1"/>
            </a:fgClr>
            <a:bgClr>
              <a:schemeClr val="bg1"/>
            </a:bgClr>
          </a:patt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uk-UA"/>
          </a:p>
        </p:txBody>
      </p:sp>
      <p:sp>
        <p:nvSpPr>
          <p:cNvPr id="1052" name="Freeform 28"/>
          <p:cNvSpPr>
            <a:spLocks/>
          </p:cNvSpPr>
          <p:nvPr/>
        </p:nvSpPr>
        <p:spPr bwMode="gray">
          <a:xfrm>
            <a:off x="92075" y="307975"/>
            <a:ext cx="8955088" cy="938213"/>
          </a:xfrm>
          <a:custGeom>
            <a:avLst/>
            <a:gdLst/>
            <a:ahLst/>
            <a:cxnLst>
              <a:cxn ang="0">
                <a:pos x="5446" y="0"/>
              </a:cxn>
              <a:cxn ang="0">
                <a:pos x="0" y="0"/>
              </a:cxn>
              <a:cxn ang="0">
                <a:pos x="2" y="470"/>
              </a:cxn>
              <a:cxn ang="0">
                <a:pos x="4078" y="474"/>
              </a:cxn>
              <a:cxn ang="0">
                <a:pos x="4178" y="527"/>
              </a:cxn>
              <a:cxn ang="0">
                <a:pos x="5446" y="531"/>
              </a:cxn>
              <a:cxn ang="0">
                <a:pos x="5446" y="0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uk-UA"/>
          </a:p>
        </p:txBody>
      </p:sp>
      <p:sp>
        <p:nvSpPr>
          <p:cNvPr id="1053" name="Freeform 29"/>
          <p:cNvSpPr>
            <a:spLocks/>
          </p:cNvSpPr>
          <p:nvPr/>
        </p:nvSpPr>
        <p:spPr bwMode="gray">
          <a:xfrm>
            <a:off x="92075" y="306388"/>
            <a:ext cx="8955088" cy="836612"/>
          </a:xfrm>
          <a:custGeom>
            <a:avLst/>
            <a:gdLst/>
            <a:ahLst/>
            <a:cxnLst>
              <a:cxn ang="0">
                <a:pos x="5446" y="0"/>
              </a:cxn>
              <a:cxn ang="0">
                <a:pos x="0" y="0"/>
              </a:cxn>
              <a:cxn ang="0">
                <a:pos x="2" y="470"/>
              </a:cxn>
              <a:cxn ang="0">
                <a:pos x="4078" y="474"/>
              </a:cxn>
              <a:cxn ang="0">
                <a:pos x="4178" y="527"/>
              </a:cxn>
              <a:cxn ang="0">
                <a:pos x="5446" y="531"/>
              </a:cxn>
              <a:cxn ang="0">
                <a:pos x="5446" y="0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tint val="66667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uk-UA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gray">
          <a:xfrm flipV="1">
            <a:off x="95250" y="6723063"/>
            <a:ext cx="8977313" cy="5556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1059" name="Freeform 35"/>
          <p:cNvSpPr>
            <a:spLocks/>
          </p:cNvSpPr>
          <p:nvPr/>
        </p:nvSpPr>
        <p:spPr bwMode="gray">
          <a:xfrm>
            <a:off x="6896100" y="1047750"/>
            <a:ext cx="2155825" cy="52388"/>
          </a:xfrm>
          <a:custGeom>
            <a:avLst/>
            <a:gdLst/>
            <a:ahLst/>
            <a:cxnLst>
              <a:cxn ang="0">
                <a:pos x="0" y="2"/>
              </a:cxn>
              <a:cxn ang="0">
                <a:pos x="1358" y="0"/>
              </a:cxn>
              <a:cxn ang="0">
                <a:pos x="1356" y="32"/>
              </a:cxn>
              <a:cxn ang="0">
                <a:pos x="60" y="33"/>
              </a:cxn>
              <a:cxn ang="0">
                <a:pos x="0" y="2"/>
              </a:cxn>
            </a:cxnLst>
            <a:rect l="0" t="0" r="r" b="b"/>
            <a:pathLst>
              <a:path w="1358" h="33">
                <a:moveTo>
                  <a:pt x="0" y="2"/>
                </a:moveTo>
                <a:lnTo>
                  <a:pt x="1358" y="0"/>
                </a:lnTo>
                <a:lnTo>
                  <a:pt x="1356" y="32"/>
                </a:lnTo>
                <a:lnTo>
                  <a:pt x="60" y="33"/>
                </a:lnTo>
                <a:lnTo>
                  <a:pt x="0" y="2"/>
                </a:lnTo>
                <a:close/>
              </a:path>
            </a:pathLst>
          </a:custGeom>
          <a:solidFill>
            <a:srgbClr val="FFFFFF">
              <a:alpha val="3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uk-UA"/>
          </a:p>
        </p:txBody>
      </p:sp>
      <p:sp>
        <p:nvSpPr>
          <p:cNvPr id="1034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57200" y="238125"/>
            <a:ext cx="7643813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Образец заголовка</a:t>
            </a:r>
          </a:p>
        </p:txBody>
      </p:sp>
      <p:sp>
        <p:nvSpPr>
          <p:cNvPr id="1035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95288" y="1268413"/>
            <a:ext cx="8507412" cy="490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179388" y="6381750"/>
            <a:ext cx="1712912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563938" y="6308725"/>
            <a:ext cx="2311400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7116763" y="6323013"/>
            <a:ext cx="1616075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6C284A81-F6DA-4B1B-8D59-6FD6D40450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9" name="Picture 39" descr="2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7812088" y="333375"/>
            <a:ext cx="1150937" cy="769938"/>
          </a:xfrm>
          <a:prstGeom prst="rect">
            <a:avLst/>
          </a:prstGeom>
          <a:noFill/>
          <a:ln w="57150" cmpd="thinThick">
            <a:noFill/>
            <a:miter lim="800000"/>
            <a:headEnd/>
            <a:tailEnd/>
          </a:ln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60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0.jpeg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4.jpeg"/><Relationship Id="rId4" Type="http://schemas.openxmlformats.org/officeDocument/2006/relationships/image" Target="../media/image13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7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0.gif"/><Relationship Id="rId4" Type="http://schemas.openxmlformats.org/officeDocument/2006/relationships/image" Target="../media/image19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2.jpeg"/><Relationship Id="rId4" Type="http://schemas.openxmlformats.org/officeDocument/2006/relationships/image" Target="../media/image21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528" y="2636912"/>
            <a:ext cx="8640960" cy="2376264"/>
          </a:xfrm>
        </p:spPr>
        <p:txBody>
          <a:bodyPr/>
          <a:lstStyle/>
          <a:p>
            <a:pPr algn="ctr" eaLnBrk="1" hangingPunct="1"/>
            <a:r>
              <a:rPr lang="uk-UA" sz="5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Арифметична та геометрична </a:t>
            </a:r>
            <a:r>
              <a:rPr lang="uk-UA" sz="5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прогресії</a:t>
            </a:r>
            <a:r>
              <a:rPr lang="en-US" sz="5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k-UA" sz="5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Прикладні задачі</a:t>
            </a:r>
            <a:endParaRPr lang="ru-RU" sz="5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03575" y="188913"/>
            <a:ext cx="2746375" cy="868362"/>
          </a:xfrm>
        </p:spPr>
        <p:txBody>
          <a:bodyPr/>
          <a:lstStyle/>
          <a:p>
            <a:pPr eaLnBrk="1" hangingPunct="1"/>
            <a:r>
              <a:rPr lang="uk-UA" smtClean="0">
                <a:latin typeface="Times New Roman" pitchFamily="18" charset="0"/>
              </a:rPr>
              <a:t>Задача 1</a:t>
            </a:r>
            <a:endParaRPr lang="ru-RU" smtClean="0">
              <a:latin typeface="Times New Roman" pitchFamily="18" charset="0"/>
            </a:endParaRP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323850" y="1412875"/>
            <a:ext cx="86233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Гальмуючи, автомобіль за першу секунду проїхав 15 м,</a:t>
            </a:r>
          </a:p>
          <a:p>
            <a:pPr marL="342900" indent="-342900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а за кожну наступну – на 3 м менше, ніж за попередню.</a:t>
            </a:r>
          </a:p>
          <a:p>
            <a:pPr marL="342900" indent="-342900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Знайдіть гальмівний шлях автомобіля.</a:t>
            </a:r>
          </a:p>
        </p:txBody>
      </p:sp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376238" y="373697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107504" y="3284984"/>
            <a:ext cx="4327171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srgbClr val="F82A14"/>
                </a:solidFill>
                <a:latin typeface="Times New Roman" pitchFamily="18" charset="0"/>
              </a:rPr>
              <a:t>Ця задача </a:t>
            </a:r>
            <a:endParaRPr lang="uk-UA" sz="2800" b="1" dirty="0" smtClean="0">
              <a:solidFill>
                <a:srgbClr val="F82A14"/>
              </a:solidFill>
              <a:latin typeface="Times New Roman" pitchFamily="18" charset="0"/>
            </a:endParaRPr>
          </a:p>
          <a:p>
            <a:pPr algn="ctr"/>
            <a:r>
              <a:rPr lang="uk-UA" sz="2800" b="1" dirty="0">
                <a:solidFill>
                  <a:srgbClr val="F82A14"/>
                </a:solidFill>
                <a:latin typeface="Times New Roman" pitchFamily="18" charset="0"/>
              </a:rPr>
              <a:t>з</a:t>
            </a:r>
            <a:r>
              <a:rPr lang="uk-UA" sz="2800" b="1" dirty="0" smtClean="0">
                <a:solidFill>
                  <a:srgbClr val="F82A14"/>
                </a:solidFill>
                <a:latin typeface="Times New Roman" pitchFamily="18" charset="0"/>
              </a:rPr>
              <a:t>астерігає</a:t>
            </a:r>
          </a:p>
          <a:p>
            <a:pPr algn="ctr"/>
            <a:r>
              <a:rPr lang="uk-UA" sz="2800" b="1" dirty="0" smtClean="0">
                <a:solidFill>
                  <a:srgbClr val="F82A14"/>
                </a:solidFill>
                <a:latin typeface="Times New Roman" pitchFamily="18" charset="0"/>
              </a:rPr>
              <a:t>кожного </a:t>
            </a:r>
            <a:r>
              <a:rPr lang="uk-UA" sz="2800" b="1" dirty="0">
                <a:solidFill>
                  <a:srgbClr val="F82A14"/>
                </a:solidFill>
                <a:latin typeface="Times New Roman" pitchFamily="18" charset="0"/>
              </a:rPr>
              <a:t>з нас</a:t>
            </a:r>
          </a:p>
          <a:p>
            <a:pPr algn="ctr"/>
            <a:r>
              <a:rPr lang="uk-UA" sz="2800" b="1" dirty="0">
                <a:solidFill>
                  <a:srgbClr val="F82A14"/>
                </a:solidFill>
                <a:latin typeface="Times New Roman" pitchFamily="18" charset="0"/>
              </a:rPr>
              <a:t>бути </a:t>
            </a:r>
            <a:r>
              <a:rPr lang="uk-UA" sz="2800" b="1" dirty="0" smtClean="0">
                <a:solidFill>
                  <a:srgbClr val="F82A14"/>
                </a:solidFill>
                <a:latin typeface="Times New Roman" pitchFamily="18" charset="0"/>
              </a:rPr>
              <a:t>обережним</a:t>
            </a:r>
          </a:p>
          <a:p>
            <a:pPr algn="ctr"/>
            <a:r>
              <a:rPr lang="uk-UA" sz="2800" b="1" dirty="0" smtClean="0">
                <a:solidFill>
                  <a:srgbClr val="F82A14"/>
                </a:solidFill>
                <a:latin typeface="Times New Roman" pitchFamily="18" charset="0"/>
              </a:rPr>
              <a:t>на </a:t>
            </a:r>
            <a:r>
              <a:rPr lang="uk-UA" sz="2800" b="1" dirty="0" smtClean="0">
                <a:solidFill>
                  <a:srgbClr val="F82A14"/>
                </a:solidFill>
                <a:latin typeface="Times New Roman" pitchFamily="18" charset="0"/>
              </a:rPr>
              <a:t>дорозі</a:t>
            </a:r>
            <a:r>
              <a:rPr lang="en-US" sz="2800" b="1" dirty="0" smtClean="0">
                <a:solidFill>
                  <a:srgbClr val="F82A14"/>
                </a:solidFill>
                <a:latin typeface="Times New Roman" pitchFamily="18" charset="0"/>
              </a:rPr>
              <a:t>!</a:t>
            </a:r>
            <a:endParaRPr lang="uk-UA" sz="2800" b="1" dirty="0">
              <a:solidFill>
                <a:srgbClr val="F82A14"/>
              </a:solidFill>
              <a:latin typeface="Times New Roman" pitchFamily="18" charset="0"/>
            </a:endParaRPr>
          </a:p>
        </p:txBody>
      </p:sp>
      <p:pic>
        <p:nvPicPr>
          <p:cNvPr id="58370" name="Picture 2" descr="Результат пошуку зображень за запитом &quot;рух автомобіля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610" y="2984362"/>
            <a:ext cx="4117550" cy="254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59113" y="188913"/>
            <a:ext cx="3025775" cy="868362"/>
          </a:xfrm>
        </p:spPr>
        <p:txBody>
          <a:bodyPr/>
          <a:lstStyle/>
          <a:p>
            <a:pPr eaLnBrk="1" hangingPunct="1"/>
            <a:r>
              <a:rPr lang="uk-UA" sz="4000" smtClean="0">
                <a:solidFill>
                  <a:srgbClr val="C00000"/>
                </a:solidFill>
                <a:latin typeface="Times New Roman" pitchFamily="18" charset="0"/>
              </a:rPr>
              <a:t>Розв’язання</a:t>
            </a:r>
            <a:endParaRPr lang="ru-RU" sz="4000" smtClean="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1425575" y="1557338"/>
            <a:ext cx="655161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Щоб знайти гальмівний шлях автомобіля,</a:t>
            </a:r>
          </a:p>
          <a:p>
            <a:pPr marL="342900" indent="-342900" algn="ct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потрібно знайти суму </a:t>
            </a:r>
            <a:r>
              <a:rPr lang="uk-UA" sz="2800" i="1">
                <a:solidFill>
                  <a:srgbClr val="333333"/>
                </a:solidFill>
                <a:latin typeface="Times New Roman" pitchFamily="18" charset="0"/>
              </a:rPr>
              <a:t>п</a:t>
            </a:r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 перших членів</a:t>
            </a:r>
          </a:p>
          <a:p>
            <a:pPr marL="342900" indent="-342900" algn="ct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арифметичної прогресії, у якої</a:t>
            </a:r>
            <a:endParaRPr lang="uk-UA" sz="2800" i="1">
              <a:solidFill>
                <a:srgbClr val="333333"/>
              </a:solidFill>
              <a:latin typeface="Times New Roman" pitchFamily="18" charset="0"/>
            </a:endParaRPr>
          </a:p>
          <a:p>
            <a:pPr marL="342900" indent="-342900" algn="ctr"/>
            <a:r>
              <a:rPr lang="en-US" sz="2800" i="1">
                <a:solidFill>
                  <a:srgbClr val="333333"/>
                </a:solidFill>
                <a:latin typeface="Times New Roman" pitchFamily="18" charset="0"/>
              </a:rPr>
              <a:t>a</a:t>
            </a:r>
            <a:r>
              <a:rPr lang="en-US" sz="2800" baseline="-25000">
                <a:solidFill>
                  <a:srgbClr val="333333"/>
                </a:solidFill>
                <a:latin typeface="Times New Roman" pitchFamily="18" charset="0"/>
              </a:rPr>
              <a:t>1</a:t>
            </a:r>
            <a:r>
              <a:rPr lang="en-US" sz="2800">
                <a:solidFill>
                  <a:srgbClr val="333333"/>
                </a:solidFill>
                <a:latin typeface="Times New Roman" pitchFamily="18" charset="0"/>
              </a:rPr>
              <a:t> = 1</a:t>
            </a:r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5</a:t>
            </a:r>
            <a:r>
              <a:rPr lang="en-US" sz="2800">
                <a:solidFill>
                  <a:srgbClr val="333333"/>
                </a:solidFill>
                <a:latin typeface="Times New Roman" pitchFamily="18" charset="0"/>
              </a:rPr>
              <a:t>, </a:t>
            </a:r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 </a:t>
            </a:r>
            <a:r>
              <a:rPr lang="en-US" sz="2800" i="1">
                <a:solidFill>
                  <a:srgbClr val="333333"/>
                </a:solidFill>
                <a:latin typeface="Times New Roman" pitchFamily="18" charset="0"/>
              </a:rPr>
              <a:t>d</a:t>
            </a:r>
            <a:r>
              <a:rPr lang="ru-RU" sz="2800">
                <a:solidFill>
                  <a:srgbClr val="333333"/>
                </a:solidFill>
                <a:latin typeface="Times New Roman" pitchFamily="18" charset="0"/>
              </a:rPr>
              <a:t> = – 3,  </a:t>
            </a:r>
            <a:r>
              <a:rPr lang="uk-UA" sz="2800" i="1">
                <a:solidFill>
                  <a:srgbClr val="333333"/>
                </a:solidFill>
                <a:latin typeface="Times New Roman" pitchFamily="18" charset="0"/>
              </a:rPr>
              <a:t>а</a:t>
            </a:r>
            <a:r>
              <a:rPr lang="uk-UA" sz="2800" i="1" baseline="-25000">
                <a:solidFill>
                  <a:srgbClr val="333333"/>
                </a:solidFill>
                <a:latin typeface="Times New Roman" pitchFamily="18" charset="0"/>
              </a:rPr>
              <a:t>п</a:t>
            </a:r>
            <a:r>
              <a:rPr lang="en-US" sz="2800" baseline="-25000">
                <a:solidFill>
                  <a:srgbClr val="333333"/>
                </a:solidFill>
                <a:latin typeface="Times New Roman" pitchFamily="18" charset="0"/>
              </a:rPr>
              <a:t> </a:t>
            </a:r>
            <a:r>
              <a:rPr lang="en-US" sz="2800">
                <a:solidFill>
                  <a:srgbClr val="333333"/>
                </a:solidFill>
                <a:latin typeface="Times New Roman" pitchFamily="18" charset="0"/>
              </a:rPr>
              <a:t>= </a:t>
            </a:r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0</a:t>
            </a:r>
            <a:r>
              <a:rPr lang="en-US" sz="2800">
                <a:solidFill>
                  <a:srgbClr val="333333"/>
                </a:solidFill>
                <a:latin typeface="Times New Roman" pitchFamily="18" charset="0"/>
              </a:rPr>
              <a:t>.</a:t>
            </a:r>
          </a:p>
        </p:txBody>
      </p:sp>
      <p:graphicFrame>
        <p:nvGraphicFramePr>
          <p:cNvPr id="32774" name="Object 5"/>
          <p:cNvGraphicFramePr>
            <a:graphicFrameLocks noChangeAspect="1"/>
          </p:cNvGraphicFramePr>
          <p:nvPr/>
        </p:nvGraphicFramePr>
        <p:xfrm>
          <a:off x="2051050" y="4365625"/>
          <a:ext cx="5453063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23" name="Формула" r:id="rId3" imgW="2298600" imgH="393480" progId="Equation.3">
                  <p:embed/>
                </p:oleObj>
              </mc:Choice>
              <mc:Fallback>
                <p:oleObj name="Формула" r:id="rId3" imgW="2298600" imgH="393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1050" y="4365625"/>
                        <a:ext cx="5453063" cy="933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8"/>
          <p:cNvGraphicFramePr>
            <a:graphicFrameLocks noChangeAspect="1"/>
          </p:cNvGraphicFramePr>
          <p:nvPr/>
        </p:nvGraphicFramePr>
        <p:xfrm>
          <a:off x="1547813" y="3573463"/>
          <a:ext cx="6472237" cy="55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24" name="Формула" r:id="rId5" imgW="2692080" imgH="228600" progId="Equation.3">
                  <p:embed/>
                </p:oleObj>
              </mc:Choice>
              <mc:Fallback>
                <p:oleObj name="Формула" r:id="rId5" imgW="2692080" imgH="22860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7813" y="3573463"/>
                        <a:ext cx="6472237" cy="5508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3276600" y="5805488"/>
            <a:ext cx="26146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Відповідь. 45 м.</a:t>
            </a:r>
            <a:endParaRPr lang="en-US" sz="2800">
              <a:solidFill>
                <a:srgbClr val="333333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10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Результат пошуку зображень за запитом &quot;ученик отвечает у доски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5" t="7781"/>
          <a:stretch/>
        </p:blipFill>
        <p:spPr bwMode="auto">
          <a:xfrm>
            <a:off x="199037" y="3904129"/>
            <a:ext cx="5100042" cy="2426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2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47813" y="188913"/>
            <a:ext cx="6048375" cy="868362"/>
          </a:xfrm>
        </p:spPr>
        <p:txBody>
          <a:bodyPr/>
          <a:lstStyle/>
          <a:p>
            <a:pPr eaLnBrk="1" hangingPunct="1"/>
            <a:r>
              <a:rPr lang="uk-UA" smtClean="0">
                <a:latin typeface="Times New Roman" pitchFamily="18" charset="0"/>
              </a:rPr>
              <a:t>Задача 2 (задача-жарт)</a:t>
            </a:r>
            <a:endParaRPr lang="ru-RU" smtClean="0">
              <a:latin typeface="Times New Roman" pitchFamily="18" charset="0"/>
            </a:endParaRP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180932" y="1268760"/>
            <a:ext cx="8740277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Один з учнів, викликаний до дошки, має йти від свого</a:t>
            </a:r>
          </a:p>
          <a:p>
            <a:pPr marL="342900" indent="-342900" algn="ctr"/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місця до дошки по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</a:rPr>
              <a:t>прямій.</a:t>
            </a:r>
          </a:p>
          <a:p>
            <a:pPr marL="342900" indent="-342900" algn="ctr"/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</a:rPr>
              <a:t>Перший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крок він робить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</a:rPr>
              <a:t>довжиною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1м, другий – </a:t>
            </a:r>
            <a:r>
              <a:rPr lang="en-US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½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м,</a:t>
            </a:r>
          </a:p>
          <a:p>
            <a:pPr marL="342900" indent="-342900" algn="ctr"/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третій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¼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м і далі так,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що довжина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наступного кроку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</a:t>
            </a:r>
          </a:p>
          <a:p>
            <a:pPr marL="342900" indent="-342900" algn="ctr"/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два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рази менша від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попереднього.</a:t>
            </a:r>
          </a:p>
          <a:p>
            <a:pPr marL="342900" indent="-342900" algn="r"/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Чи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дійде учень до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дошки,</a:t>
            </a:r>
          </a:p>
          <a:p>
            <a:pPr marL="342900" indent="-342900" algn="r"/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якщо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відстань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від неї</a:t>
            </a:r>
          </a:p>
          <a:p>
            <a:pPr marL="342900" indent="-342900" algn="r"/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до місця учня</a:t>
            </a:r>
          </a:p>
          <a:p>
            <a:pPr marL="342900" indent="-342900" algn="r"/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прямій 3 м?</a:t>
            </a:r>
            <a:endParaRPr lang="en-US" sz="2800" dirty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300" name="Text Box 5"/>
          <p:cNvSpPr txBox="1">
            <a:spLocks noChangeArrowheads="1"/>
          </p:cNvSpPr>
          <p:nvPr/>
        </p:nvSpPr>
        <p:spPr bwMode="auto">
          <a:xfrm>
            <a:off x="376238" y="373697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843213" y="260350"/>
            <a:ext cx="3538537" cy="868363"/>
          </a:xfrm>
        </p:spPr>
        <p:txBody>
          <a:bodyPr/>
          <a:lstStyle/>
          <a:p>
            <a:pPr eaLnBrk="1" hangingPunct="1"/>
            <a:r>
              <a:rPr lang="uk-UA" dirty="0" smtClean="0">
                <a:solidFill>
                  <a:srgbClr val="C00000"/>
                </a:solidFill>
                <a:latin typeface="Times New Roman" pitchFamily="18" charset="0"/>
              </a:rPr>
              <a:t>Розв’язання</a:t>
            </a:r>
            <a:endParaRPr lang="ru-RU" dirty="0" smtClean="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0" y="1844675"/>
            <a:ext cx="9144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Послідовність чисел 1, </a:t>
            </a:r>
            <a:r>
              <a:rPr lang="en-US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½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¼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2800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</a:rPr>
              <a:t>утворюють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нескінченну спадну геометричну прогресію.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3563938" y="2924175"/>
            <a:ext cx="21272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sz="2800" i="1">
                <a:solidFill>
                  <a:srgbClr val="333333"/>
                </a:solidFill>
                <a:latin typeface="Times New Roman" pitchFamily="18" charset="0"/>
              </a:rPr>
              <a:t>b</a:t>
            </a:r>
            <a:r>
              <a:rPr lang="en-US" sz="2800" baseline="-25000">
                <a:solidFill>
                  <a:srgbClr val="333333"/>
                </a:solidFill>
                <a:latin typeface="Times New Roman" pitchFamily="18" charset="0"/>
              </a:rPr>
              <a:t>1</a:t>
            </a:r>
            <a:r>
              <a:rPr lang="en-US" sz="2800">
                <a:solidFill>
                  <a:srgbClr val="333333"/>
                </a:solidFill>
                <a:latin typeface="Times New Roman" pitchFamily="18" charset="0"/>
              </a:rPr>
              <a:t> = 1, </a:t>
            </a:r>
            <a:r>
              <a:rPr lang="en-US" sz="2800" i="1">
                <a:solidFill>
                  <a:srgbClr val="333333"/>
                </a:solidFill>
                <a:latin typeface="Times New Roman" pitchFamily="18" charset="0"/>
              </a:rPr>
              <a:t>q</a:t>
            </a:r>
            <a:r>
              <a:rPr lang="en-US" sz="2800">
                <a:solidFill>
                  <a:srgbClr val="333333"/>
                </a:solidFill>
                <a:latin typeface="Times New Roman" pitchFamily="18" charset="0"/>
              </a:rPr>
              <a:t> = </a:t>
            </a:r>
            <a:r>
              <a:rPr lang="en-US" sz="280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½</a:t>
            </a:r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.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395288" y="3716338"/>
            <a:ext cx="58150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Знайдемо суму членів цієї прогресії: </a:t>
            </a:r>
          </a:p>
        </p:txBody>
      </p:sp>
      <p:graphicFrame>
        <p:nvGraphicFramePr>
          <p:cNvPr id="17417" name="Object 6"/>
          <p:cNvGraphicFramePr>
            <a:graphicFrameLocks noChangeAspect="1"/>
          </p:cNvGraphicFramePr>
          <p:nvPr/>
        </p:nvGraphicFramePr>
        <p:xfrm>
          <a:off x="323850" y="4292600"/>
          <a:ext cx="4159250" cy="1357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51" name="Формула" r:id="rId3" imgW="1790640" imgH="583920" progId="Equation.3">
                  <p:embed/>
                </p:oleObj>
              </mc:Choice>
              <mc:Fallback>
                <p:oleObj name="Формула" r:id="rId3" imgW="1790640" imgH="58392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4292600"/>
                        <a:ext cx="4159250" cy="1357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1050925" y="5805488"/>
            <a:ext cx="57515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Відповідь. Учень до дошки не дійде.</a:t>
            </a:r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2339752" y="1321455"/>
            <a:ext cx="41545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</a:rPr>
              <a:t>За умовою задачі  </a:t>
            </a:r>
            <a:r>
              <a:rPr lang="en-US" sz="2800" dirty="0" smtClean="0">
                <a:solidFill>
                  <a:srgbClr val="333333"/>
                </a:solidFill>
                <a:latin typeface="Times New Roman" pitchFamily="18" charset="0"/>
              </a:rPr>
              <a:t>S </a:t>
            </a:r>
            <a:r>
              <a:rPr lang="en-US" sz="2800" dirty="0">
                <a:solidFill>
                  <a:srgbClr val="333333"/>
                </a:solidFill>
                <a:latin typeface="Times New Roman" pitchFamily="18" charset="0"/>
              </a:rPr>
              <a:t>= 3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м.</a:t>
            </a:r>
          </a:p>
        </p:txBody>
      </p:sp>
      <p:pic>
        <p:nvPicPr>
          <p:cNvPr id="56338" name="Picture 18" descr="Пов’язане зображення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300" y="3048145"/>
            <a:ext cx="2520464" cy="2520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7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1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750"/>
                                        <p:tgtEl>
                                          <p:spTgt spid="56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03575" y="188913"/>
            <a:ext cx="2746375" cy="868362"/>
          </a:xfrm>
        </p:spPr>
        <p:txBody>
          <a:bodyPr/>
          <a:lstStyle/>
          <a:p>
            <a:pPr eaLnBrk="1" hangingPunct="1"/>
            <a:r>
              <a:rPr lang="uk-UA" smtClean="0">
                <a:latin typeface="Times New Roman" pitchFamily="18" charset="0"/>
              </a:rPr>
              <a:t>Задача 3</a:t>
            </a:r>
            <a:endParaRPr lang="ru-RU" smtClean="0">
              <a:latin typeface="Times New Roman" pitchFamily="18" charset="0"/>
            </a:endParaRP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66675" y="1362075"/>
            <a:ext cx="8856663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У газеті, що була видана у 1914 р., описувалася справа,</a:t>
            </a:r>
          </a:p>
          <a:p>
            <a:pPr marL="342900" indent="-342900" algn="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яка відбулася у місті Новочеркаську,</a:t>
            </a:r>
          </a:p>
          <a:p>
            <a:pPr marL="342900" indent="-342900" algn="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про продаж отари, що має 20 овець,  за такими умовами:</a:t>
            </a:r>
          </a:p>
          <a:p>
            <a:pPr marL="342900" indent="-342900" algn="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за першу вівцю слід заплатити 1 к.,</a:t>
            </a:r>
          </a:p>
          <a:p>
            <a:pPr marL="342900" indent="-342900" algn="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за другу - 2 к., за третю - 4 к. і т. д.</a:t>
            </a:r>
          </a:p>
          <a:p>
            <a:pPr marL="342900" indent="-342900" algn="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У яку суму обійдеться вся отара?</a:t>
            </a:r>
          </a:p>
        </p:txBody>
      </p:sp>
      <p:sp>
        <p:nvSpPr>
          <p:cNvPr id="52228" name="Text Box 5"/>
          <p:cNvSpPr txBox="1">
            <a:spLocks noChangeArrowheads="1"/>
          </p:cNvSpPr>
          <p:nvPr/>
        </p:nvSpPr>
        <p:spPr bwMode="auto">
          <a:xfrm>
            <a:off x="376238" y="373697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52229" name="Picture 2" descr="Результат пошуку зображень за запитом &quot;отара овець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79838" y="4103688"/>
            <a:ext cx="4194175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0" name="Picture 4" descr="Результат пошуку зображень за запитом &quot;отара овець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6238" y="2951163"/>
            <a:ext cx="2820987" cy="325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843213" y="260350"/>
            <a:ext cx="3538537" cy="868363"/>
          </a:xfrm>
        </p:spPr>
        <p:txBody>
          <a:bodyPr/>
          <a:lstStyle/>
          <a:p>
            <a:pPr eaLnBrk="1" hangingPunct="1"/>
            <a:r>
              <a:rPr lang="uk-UA" smtClean="0">
                <a:solidFill>
                  <a:srgbClr val="C00000"/>
                </a:solidFill>
                <a:latin typeface="Times New Roman" pitchFamily="18" charset="0"/>
              </a:rPr>
              <a:t>Розв’язання</a:t>
            </a:r>
            <a:endParaRPr lang="ru-RU" smtClean="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866196" y="1196975"/>
            <a:ext cx="7710059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Послідовність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</a:rPr>
              <a:t>сум</a:t>
            </a:r>
            <a:r>
              <a:rPr lang="en-US" sz="2800" dirty="0" smtClean="0">
                <a:solidFill>
                  <a:srgbClr val="333333"/>
                </a:solidFill>
                <a:latin typeface="Times New Roman" pitchFamily="18" charset="0"/>
              </a:rPr>
              <a:t>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</a:rPr>
              <a:t>грошей,</a:t>
            </a:r>
            <a:endParaRPr lang="uk-UA" sz="2800" dirty="0" smtClean="0">
              <a:solidFill>
                <a:srgbClr val="333333"/>
              </a:solidFill>
              <a:latin typeface="Times New Roman" pitchFamily="18" charset="0"/>
            </a:endParaRPr>
          </a:p>
          <a:p>
            <a:pPr marL="342900" indent="-342900" algn="ctr"/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</a:rPr>
              <a:t>які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необхідно заплатити за кожну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</a:rPr>
              <a:t>вівцю,</a:t>
            </a:r>
          </a:p>
          <a:p>
            <a:pPr marL="342900" indent="-342900" algn="ctr"/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</a:rPr>
              <a:t>утворюють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геометричну прогресію:</a:t>
            </a:r>
            <a:r>
              <a:rPr lang="ru-RU" sz="2800" dirty="0">
                <a:solidFill>
                  <a:srgbClr val="333333"/>
                </a:solidFill>
                <a:latin typeface="Times New Roman" pitchFamily="18" charset="0"/>
              </a:rPr>
              <a:t> 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1;</a:t>
            </a:r>
            <a:r>
              <a:rPr lang="uk-UA" sz="2800" b="1" dirty="0">
                <a:solidFill>
                  <a:srgbClr val="333333"/>
                </a:solidFill>
                <a:latin typeface="Times New Roman" pitchFamily="18" charset="0"/>
              </a:rPr>
              <a:t>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2; 4; 8; …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3203575" y="2708275"/>
            <a:ext cx="3127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sz="2800" i="1">
                <a:solidFill>
                  <a:srgbClr val="333333"/>
                </a:solidFill>
                <a:latin typeface="Times New Roman" pitchFamily="18" charset="0"/>
              </a:rPr>
              <a:t>b</a:t>
            </a:r>
            <a:r>
              <a:rPr lang="en-US" sz="2800" baseline="-25000">
                <a:solidFill>
                  <a:srgbClr val="333333"/>
                </a:solidFill>
                <a:latin typeface="Times New Roman" pitchFamily="18" charset="0"/>
              </a:rPr>
              <a:t>1</a:t>
            </a:r>
            <a:r>
              <a:rPr lang="en-US" sz="2800">
                <a:solidFill>
                  <a:srgbClr val="333333"/>
                </a:solidFill>
                <a:latin typeface="Times New Roman" pitchFamily="18" charset="0"/>
              </a:rPr>
              <a:t> = 1, </a:t>
            </a:r>
            <a:r>
              <a:rPr lang="en-US" sz="2800" i="1">
                <a:solidFill>
                  <a:srgbClr val="333333"/>
                </a:solidFill>
                <a:latin typeface="Times New Roman" pitchFamily="18" charset="0"/>
              </a:rPr>
              <a:t>q</a:t>
            </a:r>
            <a:r>
              <a:rPr lang="en-US" sz="2800">
                <a:solidFill>
                  <a:srgbClr val="333333"/>
                </a:solidFill>
                <a:latin typeface="Times New Roman" pitchFamily="18" charset="0"/>
              </a:rPr>
              <a:t> = 2, </a:t>
            </a:r>
            <a:r>
              <a:rPr lang="en-US" sz="2800" i="1">
                <a:solidFill>
                  <a:srgbClr val="333333"/>
                </a:solidFill>
                <a:latin typeface="Times New Roman" pitchFamily="18" charset="0"/>
              </a:rPr>
              <a:t>n</a:t>
            </a:r>
            <a:r>
              <a:rPr lang="en-US" sz="2800">
                <a:solidFill>
                  <a:srgbClr val="333333"/>
                </a:solidFill>
                <a:latin typeface="Times New Roman" pitchFamily="18" charset="0"/>
              </a:rPr>
              <a:t> = 20.</a:t>
            </a:r>
            <a:endParaRPr lang="uk-UA" sz="2800">
              <a:solidFill>
                <a:srgbClr val="333333"/>
              </a:solidFill>
              <a:latin typeface="Times New Roman" pitchFamily="18" charset="0"/>
            </a:endParaRP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395288" y="3284538"/>
            <a:ext cx="85471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Знайдемо суму двадцяти перших членів цієї прогресії: </a:t>
            </a:r>
          </a:p>
        </p:txBody>
      </p:sp>
      <p:graphicFrame>
        <p:nvGraphicFramePr>
          <p:cNvPr id="17417" name="Object 6"/>
          <p:cNvGraphicFramePr>
            <a:graphicFrameLocks noChangeAspect="1"/>
          </p:cNvGraphicFramePr>
          <p:nvPr/>
        </p:nvGraphicFramePr>
        <p:xfrm>
          <a:off x="3059113" y="4005263"/>
          <a:ext cx="5724525" cy="1652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76" name="Формула" r:id="rId3" imgW="2463480" imgH="711000" progId="Equation.3">
                  <p:embed/>
                </p:oleObj>
              </mc:Choice>
              <mc:Fallback>
                <p:oleObj name="Формула" r:id="rId3" imgW="2463480" imgH="71100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9113" y="4005263"/>
                        <a:ext cx="5724525" cy="1652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3943350" y="5876925"/>
            <a:ext cx="3454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Відповідь. 11000 крб.</a:t>
            </a:r>
          </a:p>
        </p:txBody>
      </p:sp>
      <p:pic>
        <p:nvPicPr>
          <p:cNvPr id="53256" name="Picture 12" descr="Результат пошуку зображень за запитом &quot;царські бумажні гроші&quot;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4541838"/>
            <a:ext cx="2736850" cy="159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7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7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1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03575" y="188913"/>
            <a:ext cx="2746375" cy="868362"/>
          </a:xfrm>
        </p:spPr>
        <p:txBody>
          <a:bodyPr/>
          <a:lstStyle/>
          <a:p>
            <a:pPr eaLnBrk="1" hangingPunct="1"/>
            <a:r>
              <a:rPr lang="uk-UA" smtClean="0">
                <a:latin typeface="Times New Roman" pitchFamily="18" charset="0"/>
              </a:rPr>
              <a:t>Задача 4</a:t>
            </a:r>
            <a:endParaRPr lang="ru-RU" smtClean="0">
              <a:latin typeface="Times New Roman" pitchFamily="18" charset="0"/>
            </a:endParaRP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323850" y="1341438"/>
            <a:ext cx="84963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Кожні 15 хв у басейн подається на 5 м</a:t>
            </a:r>
            <a:r>
              <a:rPr lang="uk-UA" sz="2800" baseline="30000">
                <a:solidFill>
                  <a:srgbClr val="333333"/>
                </a:solidFill>
                <a:latin typeface="Times New Roman" pitchFamily="18" charset="0"/>
              </a:rPr>
              <a:t>3</a:t>
            </a:r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 води більше, ніж за попередні 15 хв. За який час (у хв) басейн буде заповнено, якщо об’єм басейну дорівнює 675 м</a:t>
            </a:r>
            <a:r>
              <a:rPr lang="uk-UA" sz="2800" baseline="30000">
                <a:solidFill>
                  <a:srgbClr val="333333"/>
                </a:solidFill>
                <a:latin typeface="Times New Roman" pitchFamily="18" charset="0"/>
              </a:rPr>
              <a:t>3</a:t>
            </a:r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, а за перші 15 хв у басейн було подано 10 м</a:t>
            </a:r>
            <a:r>
              <a:rPr lang="uk-UA" sz="2800" baseline="30000">
                <a:solidFill>
                  <a:srgbClr val="333333"/>
                </a:solidFill>
                <a:latin typeface="Times New Roman" pitchFamily="18" charset="0"/>
              </a:rPr>
              <a:t>3</a:t>
            </a:r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 води?</a:t>
            </a:r>
          </a:p>
        </p:txBody>
      </p:sp>
      <p:sp>
        <p:nvSpPr>
          <p:cNvPr id="45060" name="Text Box 5"/>
          <p:cNvSpPr txBox="1">
            <a:spLocks noChangeArrowheads="1"/>
          </p:cNvSpPr>
          <p:nvPr/>
        </p:nvSpPr>
        <p:spPr bwMode="auto">
          <a:xfrm>
            <a:off x="376238" y="373697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60418" name="Picture 2" descr="Пов’язане зображення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571"/>
          <a:stretch/>
        </p:blipFill>
        <p:spPr bwMode="auto">
          <a:xfrm>
            <a:off x="549803" y="3326188"/>
            <a:ext cx="5263980" cy="3096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420" name="Picture 4" descr="Пов’язане зображенн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326188"/>
            <a:ext cx="1981200" cy="281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59113" y="188913"/>
            <a:ext cx="3025775" cy="868362"/>
          </a:xfrm>
        </p:spPr>
        <p:txBody>
          <a:bodyPr/>
          <a:lstStyle/>
          <a:p>
            <a:pPr eaLnBrk="1" hangingPunct="1"/>
            <a:r>
              <a:rPr lang="uk-UA" sz="4000" dirty="0" smtClean="0">
                <a:solidFill>
                  <a:srgbClr val="C00000"/>
                </a:solidFill>
                <a:latin typeface="Times New Roman" pitchFamily="18" charset="0"/>
              </a:rPr>
              <a:t>Розв’язання</a:t>
            </a:r>
            <a:endParaRPr lang="ru-RU" sz="4000" dirty="0" smtClean="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1258888" y="1341438"/>
            <a:ext cx="6924675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Мова в задачі йде про суму </a:t>
            </a:r>
            <a:r>
              <a:rPr lang="uk-UA" sz="2800" i="1">
                <a:solidFill>
                  <a:srgbClr val="333333"/>
                </a:solidFill>
                <a:latin typeface="Times New Roman" pitchFamily="18" charset="0"/>
              </a:rPr>
              <a:t>п</a:t>
            </a:r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 перших членів</a:t>
            </a:r>
          </a:p>
          <a:p>
            <a:pPr marL="342900" indent="-342900" algn="ct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арифметичної прогресії, у якої</a:t>
            </a:r>
            <a:endParaRPr lang="uk-UA" sz="2800" i="1">
              <a:solidFill>
                <a:srgbClr val="333333"/>
              </a:solidFill>
              <a:latin typeface="Times New Roman" pitchFamily="18" charset="0"/>
            </a:endParaRPr>
          </a:p>
          <a:p>
            <a:pPr marL="342900" indent="-342900" algn="ctr"/>
            <a:r>
              <a:rPr lang="en-US" sz="2800" i="1">
                <a:solidFill>
                  <a:srgbClr val="333333"/>
                </a:solidFill>
                <a:latin typeface="Times New Roman" pitchFamily="18" charset="0"/>
              </a:rPr>
              <a:t>a</a:t>
            </a:r>
            <a:r>
              <a:rPr lang="en-US" sz="2800" baseline="-25000">
                <a:solidFill>
                  <a:srgbClr val="333333"/>
                </a:solidFill>
                <a:latin typeface="Times New Roman" pitchFamily="18" charset="0"/>
              </a:rPr>
              <a:t>1</a:t>
            </a:r>
            <a:r>
              <a:rPr lang="en-US" sz="2800">
                <a:solidFill>
                  <a:srgbClr val="333333"/>
                </a:solidFill>
                <a:latin typeface="Times New Roman" pitchFamily="18" charset="0"/>
              </a:rPr>
              <a:t> = 1</a:t>
            </a:r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0</a:t>
            </a:r>
            <a:r>
              <a:rPr lang="en-US" sz="2800">
                <a:solidFill>
                  <a:srgbClr val="333333"/>
                </a:solidFill>
                <a:latin typeface="Times New Roman" pitchFamily="18" charset="0"/>
              </a:rPr>
              <a:t>, </a:t>
            </a:r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 </a:t>
            </a:r>
            <a:r>
              <a:rPr lang="en-US" sz="2800" i="1">
                <a:solidFill>
                  <a:srgbClr val="333333"/>
                </a:solidFill>
                <a:latin typeface="Times New Roman" pitchFamily="18" charset="0"/>
              </a:rPr>
              <a:t>d</a:t>
            </a:r>
            <a:r>
              <a:rPr lang="en-US" sz="2800">
                <a:solidFill>
                  <a:srgbClr val="333333"/>
                </a:solidFill>
                <a:latin typeface="Times New Roman" pitchFamily="18" charset="0"/>
              </a:rPr>
              <a:t> = 5</a:t>
            </a:r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, </a:t>
            </a:r>
            <a:r>
              <a:rPr lang="en-US" sz="2800">
                <a:solidFill>
                  <a:srgbClr val="333333"/>
                </a:solidFill>
                <a:latin typeface="Times New Roman" pitchFamily="18" charset="0"/>
              </a:rPr>
              <a:t> </a:t>
            </a:r>
            <a:r>
              <a:rPr lang="en-US" sz="2800" i="1">
                <a:solidFill>
                  <a:srgbClr val="333333"/>
                </a:solidFill>
                <a:latin typeface="Times New Roman" pitchFamily="18" charset="0"/>
              </a:rPr>
              <a:t>S</a:t>
            </a:r>
            <a:r>
              <a:rPr lang="uk-UA" sz="2800" i="1" baseline="-25000">
                <a:solidFill>
                  <a:srgbClr val="333333"/>
                </a:solidFill>
                <a:latin typeface="Times New Roman" pitchFamily="18" charset="0"/>
              </a:rPr>
              <a:t>п</a:t>
            </a:r>
            <a:r>
              <a:rPr lang="en-US" sz="2800" baseline="-25000">
                <a:solidFill>
                  <a:srgbClr val="333333"/>
                </a:solidFill>
                <a:latin typeface="Times New Roman" pitchFamily="18" charset="0"/>
              </a:rPr>
              <a:t> </a:t>
            </a:r>
            <a:r>
              <a:rPr lang="en-US" sz="2800">
                <a:solidFill>
                  <a:srgbClr val="333333"/>
                </a:solidFill>
                <a:latin typeface="Times New Roman" pitchFamily="18" charset="0"/>
              </a:rPr>
              <a:t>= </a:t>
            </a:r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67</a:t>
            </a:r>
            <a:r>
              <a:rPr lang="en-US" sz="2800">
                <a:solidFill>
                  <a:srgbClr val="333333"/>
                </a:solidFill>
                <a:latin typeface="Times New Roman" pitchFamily="18" charset="0"/>
              </a:rPr>
              <a:t>5.</a:t>
            </a: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250825" y="2781300"/>
            <a:ext cx="85550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Знайдемо кількість членів цієї арифметичної прогресії.</a:t>
            </a:r>
            <a:endParaRPr lang="en-US" sz="2800">
              <a:solidFill>
                <a:srgbClr val="333333"/>
              </a:solidFill>
              <a:latin typeface="Times New Roman" pitchFamily="18" charset="0"/>
            </a:endParaRPr>
          </a:p>
        </p:txBody>
      </p:sp>
      <p:graphicFrame>
        <p:nvGraphicFramePr>
          <p:cNvPr id="32774" name="Object 5"/>
          <p:cNvGraphicFramePr>
            <a:graphicFrameLocks noChangeAspect="1"/>
          </p:cNvGraphicFramePr>
          <p:nvPr/>
        </p:nvGraphicFramePr>
        <p:xfrm>
          <a:off x="1258888" y="3429000"/>
          <a:ext cx="6580187" cy="871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31" name="Формула" r:id="rId3" imgW="2971800" imgH="393480" progId="Equation.3">
                  <p:embed/>
                </p:oleObj>
              </mc:Choice>
              <mc:Fallback>
                <p:oleObj name="Формула" r:id="rId3" imgW="2971800" imgH="393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8888" y="3429000"/>
                        <a:ext cx="6580187" cy="8715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588963" y="4221163"/>
            <a:ext cx="801528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ctr"/>
            <a:r>
              <a:rPr lang="uk-UA" sz="2800" i="1" dirty="0">
                <a:solidFill>
                  <a:srgbClr val="333333"/>
                </a:solidFill>
                <a:latin typeface="Times New Roman" pitchFamily="18" charset="0"/>
              </a:rPr>
              <a:t>п</a:t>
            </a:r>
            <a:r>
              <a:rPr lang="uk-UA" sz="2800" baseline="30000" dirty="0">
                <a:solidFill>
                  <a:srgbClr val="333333"/>
                </a:solidFill>
                <a:latin typeface="Times New Roman" pitchFamily="18" charset="0"/>
              </a:rPr>
              <a:t>2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+ 3</a:t>
            </a:r>
            <a:r>
              <a:rPr lang="uk-UA" sz="2800" i="1" dirty="0">
                <a:solidFill>
                  <a:srgbClr val="333333"/>
                </a:solidFill>
                <a:latin typeface="Times New Roman" pitchFamily="18" charset="0"/>
              </a:rPr>
              <a:t>п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– 270</a:t>
            </a:r>
            <a:r>
              <a:rPr lang="uk-UA" sz="2800" i="1" dirty="0">
                <a:solidFill>
                  <a:srgbClr val="333333"/>
                </a:solidFill>
                <a:latin typeface="Times New Roman" pitchFamily="18" charset="0"/>
              </a:rPr>
              <a:t> =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 0,</a:t>
            </a:r>
          </a:p>
          <a:p>
            <a:pPr marL="342900" indent="-342900" algn="ctr"/>
            <a:r>
              <a:rPr lang="uk-UA" sz="2800" i="1" dirty="0">
                <a:solidFill>
                  <a:srgbClr val="333333"/>
                </a:solidFill>
                <a:latin typeface="Times New Roman" pitchFamily="18" charset="0"/>
              </a:rPr>
              <a:t>п</a:t>
            </a:r>
            <a:r>
              <a:rPr lang="uk-UA" sz="2800" baseline="-25000" dirty="0">
                <a:solidFill>
                  <a:srgbClr val="333333"/>
                </a:solidFill>
                <a:latin typeface="Times New Roman" pitchFamily="18" charset="0"/>
              </a:rPr>
              <a:t>1 </a:t>
            </a:r>
            <a:r>
              <a:rPr lang="uk-UA" sz="2800" i="1" dirty="0">
                <a:solidFill>
                  <a:srgbClr val="333333"/>
                </a:solidFill>
                <a:latin typeface="Times New Roman" pitchFamily="18" charset="0"/>
              </a:rPr>
              <a:t>=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 15 або </a:t>
            </a:r>
            <a:r>
              <a:rPr lang="uk-UA" sz="2800" i="1" dirty="0">
                <a:solidFill>
                  <a:srgbClr val="333333"/>
                </a:solidFill>
                <a:latin typeface="Times New Roman" pitchFamily="18" charset="0"/>
              </a:rPr>
              <a:t>п</a:t>
            </a:r>
            <a:r>
              <a:rPr lang="uk-UA" sz="2800" baseline="-25000" dirty="0">
                <a:solidFill>
                  <a:srgbClr val="333333"/>
                </a:solidFill>
                <a:latin typeface="Times New Roman" pitchFamily="18" charset="0"/>
              </a:rPr>
              <a:t>2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 </a:t>
            </a:r>
            <a:r>
              <a:rPr lang="uk-UA" sz="2800" i="1" dirty="0" smtClean="0">
                <a:solidFill>
                  <a:srgbClr val="333333"/>
                </a:solidFill>
                <a:latin typeface="Times New Roman" pitchFamily="18" charset="0"/>
              </a:rPr>
              <a:t>=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</a:rPr>
              <a:t>–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</a:rPr>
              <a:t>18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(не задовольняє умову задачі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</a:rPr>
              <a:t>).</a:t>
            </a:r>
            <a:r>
              <a:rPr lang="uk-UA" sz="2800" dirty="0" smtClean="0">
                <a:latin typeface="Times New Roman" pitchFamily="18" charset="0"/>
              </a:rPr>
              <a:t> </a:t>
            </a:r>
            <a:endParaRPr lang="en-US" sz="2800" dirty="0">
              <a:latin typeface="Times New Roman" pitchFamily="18" charset="0"/>
            </a:endParaRP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588963" y="5300663"/>
            <a:ext cx="83042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Отже, басейн буде наповнено через 15</a:t>
            </a:r>
            <a:r>
              <a:rPr lang="en-US" sz="280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·</a:t>
            </a:r>
            <a:r>
              <a:rPr lang="uk-UA" sz="280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15 = 225 хв</a:t>
            </a:r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.</a:t>
            </a:r>
            <a:endParaRPr lang="en-US" sz="2800">
              <a:solidFill>
                <a:srgbClr val="333333"/>
              </a:solidFill>
              <a:latin typeface="Times New Roman" pitchFamily="18" charset="0"/>
            </a:endParaRP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3059113" y="5949950"/>
            <a:ext cx="2940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Відповідь. </a:t>
            </a:r>
            <a:r>
              <a:rPr lang="uk-UA" sz="280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225 хв</a:t>
            </a:r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.</a:t>
            </a:r>
            <a:endParaRPr lang="en-US" sz="2800">
              <a:solidFill>
                <a:srgbClr val="333333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1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10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3" grpId="0"/>
      <p:bldP spid="2" grpId="0"/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/>
          </p:nvPr>
        </p:nvSpPr>
        <p:spPr>
          <a:xfrm>
            <a:off x="3203575" y="188913"/>
            <a:ext cx="2746375" cy="868362"/>
          </a:xfrm>
        </p:spPr>
        <p:txBody>
          <a:bodyPr/>
          <a:lstStyle/>
          <a:p>
            <a:pPr eaLnBrk="1" hangingPunct="1"/>
            <a:r>
              <a:rPr lang="uk-UA" smtClean="0">
                <a:latin typeface="Times New Roman" pitchFamily="18" charset="0"/>
              </a:rPr>
              <a:t>Задача 5</a:t>
            </a:r>
            <a:endParaRPr lang="ru-RU" smtClean="0">
              <a:latin typeface="Times New Roman" pitchFamily="18" charset="0"/>
            </a:endParaRP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709613" y="1454150"/>
            <a:ext cx="7642225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Під час підготовки до заліку з вищої математики</a:t>
            </a:r>
          </a:p>
          <a:p>
            <a:pPr marL="342900" indent="-342900" algn="ct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студент розв’язав за 9 днів 315 задач.</a:t>
            </a:r>
          </a:p>
          <a:p>
            <a:pPr marL="342900" indent="-342900" algn="ct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У перший день він розв’язав 11 задач,</a:t>
            </a:r>
          </a:p>
          <a:p>
            <a:pPr marL="342900" indent="-342900" algn="ct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а кожного наступного дня розв’язував</a:t>
            </a:r>
          </a:p>
          <a:p>
            <a:pPr marL="342900" indent="-342900" algn="ct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на одну й ту ж саму кількість задач більше,</a:t>
            </a:r>
          </a:p>
          <a:p>
            <a:pPr marL="342900" indent="-342900" algn="ct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                                  ніж попереднього дня. </a:t>
            </a:r>
          </a:p>
          <a:p>
            <a:pPr marL="342900" indent="-342900" algn="ct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                                    Визначте кількість задач,</a:t>
            </a:r>
          </a:p>
          <a:p>
            <a:pPr marL="342900" indent="-342900" algn="ct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                                   які студент розв’язав</a:t>
            </a:r>
          </a:p>
          <a:p>
            <a:pPr marL="342900" indent="-342900" algn="ct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                                     дев’ятого дня. </a:t>
            </a:r>
            <a:endParaRPr lang="ru-RU" sz="2800">
              <a:solidFill>
                <a:srgbClr val="333333"/>
              </a:solidFill>
              <a:latin typeface="Times New Roman" pitchFamily="18" charset="0"/>
            </a:endParaRPr>
          </a:p>
        </p:txBody>
      </p:sp>
      <p:pic>
        <p:nvPicPr>
          <p:cNvPr id="2" name="Picture 2" descr="Пов’язане зображенн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857625"/>
            <a:ext cx="3209925" cy="256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5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5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8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59113" y="188913"/>
            <a:ext cx="3025775" cy="868362"/>
          </a:xfrm>
        </p:spPr>
        <p:txBody>
          <a:bodyPr/>
          <a:lstStyle/>
          <a:p>
            <a:pPr eaLnBrk="1" hangingPunct="1"/>
            <a:r>
              <a:rPr lang="uk-UA" sz="4000" smtClean="0">
                <a:solidFill>
                  <a:srgbClr val="C00000"/>
                </a:solidFill>
                <a:latin typeface="Times New Roman" pitchFamily="18" charset="0"/>
              </a:rPr>
              <a:t>Розв’язання</a:t>
            </a:r>
            <a:endParaRPr lang="ru-RU" sz="4000" smtClean="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539750" y="1557338"/>
            <a:ext cx="8321675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Кількість задач, які студент розв’язував кожного дня,</a:t>
            </a:r>
          </a:p>
          <a:p>
            <a:pPr marL="342900" indent="-342900" algn="ct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утворюють арифметичну прогресію.</a:t>
            </a:r>
            <a:endParaRPr lang="uk-UA" sz="2800" i="1">
              <a:solidFill>
                <a:srgbClr val="333333"/>
              </a:solidFill>
              <a:latin typeface="Times New Roman" pitchFamily="18" charset="0"/>
            </a:endParaRPr>
          </a:p>
          <a:p>
            <a:pPr marL="342900" indent="-342900" algn="ctr"/>
            <a:r>
              <a:rPr lang="en-US" sz="2800" i="1">
                <a:solidFill>
                  <a:srgbClr val="333333"/>
                </a:solidFill>
                <a:latin typeface="Times New Roman" pitchFamily="18" charset="0"/>
              </a:rPr>
              <a:t>a</a:t>
            </a:r>
            <a:r>
              <a:rPr lang="en-US" sz="2800" baseline="-25000">
                <a:solidFill>
                  <a:srgbClr val="333333"/>
                </a:solidFill>
                <a:latin typeface="Times New Roman" pitchFamily="18" charset="0"/>
              </a:rPr>
              <a:t>1</a:t>
            </a:r>
            <a:r>
              <a:rPr lang="en-US" sz="2800">
                <a:solidFill>
                  <a:srgbClr val="333333"/>
                </a:solidFill>
                <a:latin typeface="Times New Roman" pitchFamily="18" charset="0"/>
              </a:rPr>
              <a:t> = 11, </a:t>
            </a:r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 </a:t>
            </a:r>
            <a:r>
              <a:rPr lang="en-US" sz="2800" i="1">
                <a:solidFill>
                  <a:srgbClr val="333333"/>
                </a:solidFill>
                <a:latin typeface="Times New Roman" pitchFamily="18" charset="0"/>
              </a:rPr>
              <a:t>S</a:t>
            </a:r>
            <a:r>
              <a:rPr lang="en-US" sz="2800" baseline="-25000">
                <a:solidFill>
                  <a:srgbClr val="333333"/>
                </a:solidFill>
                <a:latin typeface="Times New Roman" pitchFamily="18" charset="0"/>
              </a:rPr>
              <a:t>9 </a:t>
            </a:r>
            <a:r>
              <a:rPr lang="en-US" sz="2800">
                <a:solidFill>
                  <a:srgbClr val="333333"/>
                </a:solidFill>
                <a:latin typeface="Times New Roman" pitchFamily="18" charset="0"/>
              </a:rPr>
              <a:t>= 315.</a:t>
            </a: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1042988" y="3068638"/>
            <a:ext cx="73898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Знайдемо різницю цієї арифметичної прогресії.</a:t>
            </a:r>
            <a:endParaRPr lang="en-US" sz="2800">
              <a:solidFill>
                <a:srgbClr val="333333"/>
              </a:solidFill>
              <a:latin typeface="Times New Roman" pitchFamily="18" charset="0"/>
            </a:endParaRPr>
          </a:p>
        </p:txBody>
      </p:sp>
      <p:graphicFrame>
        <p:nvGraphicFramePr>
          <p:cNvPr id="32774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7925399"/>
              </p:ext>
            </p:extLst>
          </p:nvPr>
        </p:nvGraphicFramePr>
        <p:xfrm>
          <a:off x="1691680" y="3794064"/>
          <a:ext cx="3416300" cy="251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11" name="Формула" r:id="rId3" imgW="1346040" imgH="990360" progId="Equation.3">
                  <p:embed/>
                </p:oleObj>
              </mc:Choice>
              <mc:Fallback>
                <p:oleObj name="Формула" r:id="rId3" imgW="1346040" imgH="99036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1680" y="3794064"/>
                        <a:ext cx="3416300" cy="2514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798" name="Picture 30" descr="Пов’язане зображенн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789040"/>
            <a:ext cx="2242914" cy="230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1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10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59113" y="188913"/>
            <a:ext cx="3025775" cy="868362"/>
          </a:xfrm>
        </p:spPr>
        <p:txBody>
          <a:bodyPr/>
          <a:lstStyle/>
          <a:p>
            <a:pPr eaLnBrk="1" hangingPunct="1"/>
            <a:r>
              <a:rPr lang="uk-UA" sz="4000" dirty="0" smtClean="0">
                <a:solidFill>
                  <a:srgbClr val="C00000"/>
                </a:solidFill>
                <a:latin typeface="Times New Roman" pitchFamily="18" charset="0"/>
              </a:rPr>
              <a:t>Розв’язання</a:t>
            </a:r>
            <a:endParaRPr lang="ru-RU" sz="4000" dirty="0" smtClean="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1930400" y="1557338"/>
            <a:ext cx="57292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Обчислимо кількість задач,</a:t>
            </a:r>
          </a:p>
          <a:p>
            <a:pPr marL="342900" indent="-342900" algn="ctr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які студент розв’язав дев’ятого дня:</a:t>
            </a:r>
            <a:r>
              <a:rPr lang="uk-UA" sz="2800">
                <a:latin typeface="Times New Roman" pitchFamily="18" charset="0"/>
              </a:rPr>
              <a:t> </a:t>
            </a:r>
            <a:endParaRPr lang="en-US" sz="2800">
              <a:solidFill>
                <a:srgbClr val="333333"/>
              </a:solidFill>
              <a:latin typeface="Times New Roman" pitchFamily="18" charset="0"/>
            </a:endParaRPr>
          </a:p>
        </p:txBody>
      </p:sp>
      <p:graphicFrame>
        <p:nvGraphicFramePr>
          <p:cNvPr id="33797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3548188"/>
              </p:ext>
            </p:extLst>
          </p:nvPr>
        </p:nvGraphicFramePr>
        <p:xfrm>
          <a:off x="2339752" y="2852936"/>
          <a:ext cx="2771775" cy="173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30" name="Формула" r:id="rId3" imgW="1092200" imgH="685800" progId="Equation.3">
                  <p:embed/>
                </p:oleObj>
              </mc:Choice>
              <mc:Fallback>
                <p:oleObj name="Формула" r:id="rId3" imgW="1092200" imgH="68580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752" y="2852936"/>
                        <a:ext cx="2771775" cy="1739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755650" y="4868863"/>
            <a:ext cx="22209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Відповідь: 59</a:t>
            </a:r>
            <a:endParaRPr lang="ru-RU" sz="2800">
              <a:solidFill>
                <a:srgbClr val="333333"/>
              </a:solidFill>
              <a:latin typeface="Times New Roman" pitchFamily="18" charset="0"/>
            </a:endParaRPr>
          </a:p>
        </p:txBody>
      </p:sp>
      <p:pic>
        <p:nvPicPr>
          <p:cNvPr id="33817" name="Picture 25" descr="Результат пошуку зображень за запитом &quot;открітіе тетради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804" y="3717032"/>
            <a:ext cx="3098726" cy="1882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1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1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3379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50825" y="0"/>
            <a:ext cx="8893175" cy="1125538"/>
          </a:xfrm>
        </p:spPr>
        <p:txBody>
          <a:bodyPr/>
          <a:lstStyle/>
          <a:p>
            <a:pPr eaLnBrk="1" hangingPunct="1"/>
            <a:r>
              <a:rPr lang="uk-UA" sz="4000" dirty="0" smtClean="0">
                <a:latin typeface="Times New Roman" pitchFamily="18" charset="0"/>
              </a:rPr>
              <a:t>Задачі для самостійного розв’язання</a:t>
            </a:r>
            <a:endParaRPr lang="ru-RU" sz="4000" dirty="0" smtClean="0">
              <a:latin typeface="Times New Roman" pitchFamily="18" charset="0"/>
            </a:endParaRPr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76200" y="1412875"/>
            <a:ext cx="89916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1.   У посудині міститься 1000 л повітря. Кожний рух</a:t>
            </a:r>
          </a:p>
          <a:p>
            <a:pPr algn="just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поршня розріджувального насоса видаляє з посудини 0,1</a:t>
            </a:r>
          </a:p>
          <a:p>
            <a:pPr algn="just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частини повітря. Скільки літрів повітря залишиться в</a:t>
            </a:r>
          </a:p>
          <a:p>
            <a:pPr algn="just"/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посудині після п</a:t>
            </a:r>
            <a:r>
              <a:rPr lang="uk-UA" sz="280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'</a:t>
            </a:r>
            <a:r>
              <a:rPr lang="uk-UA" sz="2800">
                <a:solidFill>
                  <a:srgbClr val="333333"/>
                </a:solidFill>
                <a:latin typeface="Times New Roman" pitchFamily="18" charset="0"/>
              </a:rPr>
              <a:t>яти рухів поршня?</a:t>
            </a:r>
            <a:endParaRPr lang="en-US" sz="2800">
              <a:solidFill>
                <a:srgbClr val="333333"/>
              </a:solidFill>
              <a:latin typeface="Times New Roman" pitchFamily="18" charset="0"/>
            </a:endParaRPr>
          </a:p>
        </p:txBody>
      </p:sp>
      <p:sp>
        <p:nvSpPr>
          <p:cNvPr id="3686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13762" y="4005064"/>
            <a:ext cx="5228226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514350" indent="-514350" algn="just">
              <a:buAutoNum type="arabicPeriod" startAt="2"/>
            </a:pP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</a:rPr>
              <a:t> Інфузорії-туфельки   </a:t>
            </a:r>
            <a:r>
              <a:rPr lang="uk-UA" sz="2800" dirty="0" err="1" smtClean="0">
                <a:solidFill>
                  <a:srgbClr val="333333"/>
                </a:solidFill>
                <a:latin typeface="Times New Roman" pitchFamily="18" charset="0"/>
              </a:rPr>
              <a:t>розмно-</a:t>
            </a:r>
            <a:endParaRPr lang="uk-UA" sz="2800" dirty="0" smtClean="0">
              <a:solidFill>
                <a:srgbClr val="333333"/>
              </a:solidFill>
              <a:latin typeface="Times New Roman" pitchFamily="18" charset="0"/>
            </a:endParaRPr>
          </a:p>
          <a:p>
            <a:pPr algn="just"/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</a:rPr>
              <a:t>жуються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поділом на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</a:rPr>
              <a:t>дві частини.</a:t>
            </a:r>
          </a:p>
          <a:p>
            <a:pPr algn="just"/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</a:rPr>
              <a:t>Скільки всього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утвориться </a:t>
            </a:r>
            <a:r>
              <a:rPr lang="uk-UA" sz="2800" dirty="0" err="1" smtClean="0">
                <a:solidFill>
                  <a:srgbClr val="333333"/>
                </a:solidFill>
                <a:latin typeface="Times New Roman" pitchFamily="18" charset="0"/>
              </a:rPr>
              <a:t>інфу-</a:t>
            </a:r>
            <a:endParaRPr lang="uk-UA" sz="2800" dirty="0" smtClean="0">
              <a:solidFill>
                <a:srgbClr val="333333"/>
              </a:solidFill>
              <a:latin typeface="Times New Roman" pitchFamily="18" charset="0"/>
            </a:endParaRPr>
          </a:p>
          <a:p>
            <a:pPr algn="just"/>
            <a:r>
              <a:rPr lang="uk-UA" sz="2800" dirty="0" err="1" smtClean="0">
                <a:solidFill>
                  <a:srgbClr val="333333"/>
                </a:solidFill>
                <a:latin typeface="Times New Roman" pitchFamily="18" charset="0"/>
              </a:rPr>
              <a:t>зорій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</a:rPr>
              <a:t>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із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</a:rPr>
              <a:t>п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'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</a:rPr>
              <a:t>яти після семи</a:t>
            </a:r>
            <a:endParaRPr lang="uk-UA" sz="2800" dirty="0">
              <a:solidFill>
                <a:srgbClr val="333333"/>
              </a:solidFill>
              <a:latin typeface="Times New Roman" pitchFamily="18" charset="0"/>
            </a:endParaRPr>
          </a:p>
          <a:p>
            <a:pPr algn="just"/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</a:rPr>
              <a:t>поділів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?</a:t>
            </a:r>
            <a:endParaRPr lang="en-US" sz="2800" dirty="0">
              <a:solidFill>
                <a:srgbClr val="333333"/>
              </a:solidFill>
              <a:latin typeface="Times New Roman" pitchFamily="18" charset="0"/>
            </a:endParaRPr>
          </a:p>
        </p:txBody>
      </p:sp>
      <p:pic>
        <p:nvPicPr>
          <p:cNvPr id="36869" name="Picture 5" descr="http://budtech.in.ua/images20/Vakuumnij_nasos_dlya_otkachki_vozduha_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37028" y="3278799"/>
            <a:ext cx="3246437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Набір банерів, хвиляста — стокова ілюстрація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1" b="67982"/>
          <a:stretch/>
        </p:blipFill>
        <p:spPr bwMode="auto">
          <a:xfrm>
            <a:off x="286839" y="3452737"/>
            <a:ext cx="5145099" cy="44958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115888" y="1412875"/>
            <a:ext cx="913814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3. У залі кінотеатру 18 рядів. У першому ряду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знаходяться</a:t>
            </a:r>
          </a:p>
          <a:p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7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місць, а в кожному наступному ряду на 2 місця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більше,</a:t>
            </a:r>
          </a:p>
          <a:p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ніж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у попередньому. Скільки всього місць у цьому залі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16698" y="3645024"/>
            <a:ext cx="9047162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/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4.   Із двох точок, відстань між якими дорівнює 155 м, </a:t>
            </a:r>
            <a:r>
              <a:rPr lang="uk-UA" sz="2800" dirty="0" err="1">
                <a:solidFill>
                  <a:srgbClr val="333333"/>
                </a:solidFill>
                <a:latin typeface="Times New Roman" pitchFamily="18" charset="0"/>
              </a:rPr>
              <a:t>од-</a:t>
            </a:r>
            <a:endParaRPr lang="uk-UA" sz="2800" dirty="0">
              <a:solidFill>
                <a:srgbClr val="333333"/>
              </a:solidFill>
              <a:latin typeface="Times New Roman" pitchFamily="18" charset="0"/>
            </a:endParaRPr>
          </a:p>
          <a:p>
            <a:pPr algn="just"/>
            <a:r>
              <a:rPr lang="uk-UA" sz="2800" dirty="0" err="1">
                <a:solidFill>
                  <a:srgbClr val="333333"/>
                </a:solidFill>
                <a:latin typeface="Times New Roman" pitchFamily="18" charset="0"/>
              </a:rPr>
              <a:t>ночасно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 починають рухатись назустріч одне одному два</a:t>
            </a:r>
          </a:p>
          <a:p>
            <a:pPr algn="just"/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тіла. Перше тіло рухається рівномірно зі швидкістю 8 </a:t>
            </a:r>
            <a:r>
              <a:rPr lang="uk-UA" sz="2800" dirty="0" err="1">
                <a:solidFill>
                  <a:srgbClr val="333333"/>
                </a:solidFill>
                <a:latin typeface="Times New Roman" pitchFamily="18" charset="0"/>
              </a:rPr>
              <a:t>м∕с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,</a:t>
            </a:r>
          </a:p>
          <a:p>
            <a:pPr algn="just"/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а друге тіло за першу секунду пройшло 3 м, а кожної </a:t>
            </a:r>
          </a:p>
          <a:p>
            <a:pPr algn="just"/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наступної секунди проходить на 1 м більше, ніж за </a:t>
            </a:r>
            <a:r>
              <a:rPr lang="uk-UA" sz="2800" dirty="0" err="1">
                <a:solidFill>
                  <a:srgbClr val="333333"/>
                </a:solidFill>
                <a:latin typeface="Times New Roman" pitchFamily="18" charset="0"/>
              </a:rPr>
              <a:t>попе-</a:t>
            </a:r>
            <a:endParaRPr lang="uk-UA" sz="2800" dirty="0">
              <a:solidFill>
                <a:srgbClr val="333333"/>
              </a:solidFill>
              <a:latin typeface="Times New Roman" pitchFamily="18" charset="0"/>
            </a:endParaRPr>
          </a:p>
          <a:p>
            <a:pPr algn="just"/>
            <a:r>
              <a:rPr lang="uk-UA" sz="2800" dirty="0" err="1">
                <a:solidFill>
                  <a:srgbClr val="333333"/>
                </a:solidFill>
                <a:latin typeface="Times New Roman" pitchFamily="18" charset="0"/>
              </a:rPr>
              <a:t>редню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. Через скільки секунд тіла зустрінуться?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gray">
          <a:xfrm>
            <a:off x="250825" y="0"/>
            <a:ext cx="8893175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9pPr>
          </a:lstStyle>
          <a:p>
            <a:pPr eaLnBrk="1" hangingPunct="1"/>
            <a:r>
              <a:rPr lang="uk-UA" sz="4000" smtClean="0">
                <a:latin typeface="Times New Roman" pitchFamily="18" charset="0"/>
              </a:rPr>
              <a:t>Задачі для самостійного розв’язання</a:t>
            </a:r>
            <a:endParaRPr lang="ru-RU" sz="4000" dirty="0" smtClean="0">
              <a:latin typeface="Times New Roman" pitchFamily="18" charset="0"/>
            </a:endParaRPr>
          </a:p>
        </p:txBody>
      </p:sp>
      <p:pic>
        <p:nvPicPr>
          <p:cNvPr id="6" name="Рисунок 5" descr="Набір банерів, хвиляста — стокова ілюстрація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1" b="67982"/>
          <a:stretch/>
        </p:blipFill>
        <p:spPr bwMode="auto">
          <a:xfrm>
            <a:off x="250825" y="2941886"/>
            <a:ext cx="8641655" cy="7031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158349" y="1325131"/>
            <a:ext cx="8813800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algn="just">
              <a:defRPr/>
            </a:pP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5.   Задача Феофана Прокоповича : Якась людина має</a:t>
            </a:r>
          </a:p>
          <a:p>
            <a:pPr algn="just">
              <a:defRPr/>
            </a:pP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багато коней, і всім їм різна ціна. Найгірший кінь </a:t>
            </a:r>
          </a:p>
          <a:p>
            <a:pPr algn="just">
              <a:defRPr/>
            </a:pP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коштує  4 золотих, а найкращий 55 золотих, і ціна від</a:t>
            </a:r>
          </a:p>
          <a:p>
            <a:pPr marL="342900" indent="-342900" algn="just">
              <a:defRPr/>
            </a:pP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одного до другого піднімається на 3 золотих.</a:t>
            </a:r>
          </a:p>
          <a:p>
            <a:pPr marL="342900" indent="-342900" algn="just">
              <a:defRPr/>
            </a:pP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Скільки було коней?</a:t>
            </a:r>
            <a:endParaRPr lang="ru-RU" sz="2800" dirty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gray">
          <a:xfrm>
            <a:off x="250825" y="0"/>
            <a:ext cx="8893175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9pPr>
          </a:lstStyle>
          <a:p>
            <a:pPr eaLnBrk="1" hangingPunct="1"/>
            <a:r>
              <a:rPr lang="uk-UA" sz="4000" smtClean="0">
                <a:latin typeface="Times New Roman" pitchFamily="18" charset="0"/>
              </a:rPr>
              <a:t>Задачі для самостійного розв’язання</a:t>
            </a:r>
            <a:endParaRPr lang="ru-RU" sz="4000" dirty="0" smtClean="0">
              <a:latin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2976" y="4365104"/>
            <a:ext cx="896437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6.   Джентльмен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отримав спадок. Перший місяць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</a:p>
          <a:p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витратив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100$, а кожний наступний місяць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сума витрат</a:t>
            </a:r>
          </a:p>
          <a:p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більшувалася на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50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$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порівнянні з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попереднім місяцем.</a:t>
            </a:r>
            <a:endParaRPr lang="uk-UA" sz="2800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Скільки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$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джентльмен витратив у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жовтні? </a:t>
            </a:r>
            <a:endParaRPr lang="ru-RU" sz="2800" dirty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Набір банерів, хвиляста — стокова ілюстрація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1" b="67982"/>
          <a:stretch/>
        </p:blipFill>
        <p:spPr bwMode="auto">
          <a:xfrm>
            <a:off x="158349" y="3641097"/>
            <a:ext cx="8641655" cy="7031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261938" y="3645024"/>
            <a:ext cx="861479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/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8.   Іванко майстрував з іграшкових цеглинок стіну з</a:t>
            </a:r>
          </a:p>
          <a:p>
            <a:pPr marL="342900" indent="-342900"/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бійницями, тому в кожному наступному ряду було на 6</a:t>
            </a:r>
          </a:p>
          <a:p>
            <a:pPr marL="342900" indent="-342900"/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цеглинок менше, ніж у попередньому. Скільки було</a:t>
            </a:r>
          </a:p>
          <a:p>
            <a:pPr marL="342900" indent="-342900"/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цеглинок у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</a:rPr>
              <a:t>першому найнижчому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ряду, якщо у </a:t>
            </a:r>
            <a:r>
              <a:rPr lang="uk-UA" sz="2800" dirty="0" err="1" smtClean="0">
                <a:solidFill>
                  <a:srgbClr val="333333"/>
                </a:solidFill>
                <a:latin typeface="Times New Roman" pitchFamily="18" charset="0"/>
              </a:rPr>
              <a:t>найви-</a:t>
            </a:r>
            <a:endParaRPr lang="uk-UA" sz="2800" dirty="0" smtClean="0">
              <a:solidFill>
                <a:srgbClr val="333333"/>
              </a:solidFill>
              <a:latin typeface="Times New Roman" pitchFamily="18" charset="0"/>
            </a:endParaRPr>
          </a:p>
          <a:p>
            <a:pPr marL="342900" indent="-342900"/>
            <a:r>
              <a:rPr lang="uk-UA" sz="2800" dirty="0" err="1" smtClean="0">
                <a:solidFill>
                  <a:srgbClr val="333333"/>
                </a:solidFill>
                <a:latin typeface="Times New Roman" pitchFamily="18" charset="0"/>
              </a:rPr>
              <a:t>щому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</a:rPr>
              <a:t> їх було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</a:rPr>
              <a:t>3, а всього стіна містила 300 цеглинок?</a:t>
            </a:r>
            <a:endParaRPr lang="en-US" sz="2800" dirty="0">
              <a:solidFill>
                <a:srgbClr val="333333"/>
              </a:solidFill>
              <a:latin typeface="Times New Roman" pitchFamily="18" charset="0"/>
            </a:endParaRPr>
          </a:p>
        </p:txBody>
      </p:sp>
      <p:sp>
        <p:nvSpPr>
          <p:cNvPr id="39939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261938" y="1412875"/>
            <a:ext cx="877541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/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7. Вкладник вніс у банк 5000 </a:t>
            </a:r>
            <a:r>
              <a:rPr lang="uk-UA" sz="2800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грн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з розрахунку, що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вклад</a:t>
            </a:r>
            <a:endParaRPr lang="uk-UA" sz="2800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щороку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буде збільшуватися на 10</a:t>
            </a:r>
            <a:r>
              <a:rPr lang="ru-RU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%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. Через скільки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років</a:t>
            </a:r>
          </a:p>
          <a:p>
            <a:pPr marL="342900" indent="-342900"/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нього на рахунку буде 6655грн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gray">
          <a:xfrm>
            <a:off x="250825" y="0"/>
            <a:ext cx="8893175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9pPr>
          </a:lstStyle>
          <a:p>
            <a:pPr eaLnBrk="1" hangingPunct="1"/>
            <a:r>
              <a:rPr lang="uk-UA" sz="4000" dirty="0" smtClean="0">
                <a:latin typeface="Times New Roman" pitchFamily="18" charset="0"/>
              </a:rPr>
              <a:t>Задачі для самостійного розв’язання</a:t>
            </a:r>
            <a:endParaRPr lang="ru-RU" sz="4000" dirty="0" smtClean="0">
              <a:latin typeface="Times New Roman" pitchFamily="18" charset="0"/>
            </a:endParaRPr>
          </a:p>
        </p:txBody>
      </p:sp>
      <p:pic>
        <p:nvPicPr>
          <p:cNvPr id="7" name="Рисунок 6" descr="Набір банерів, хвиляста — стокова ілюстрація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1" b="67982"/>
          <a:stretch/>
        </p:blipFill>
        <p:spPr bwMode="auto">
          <a:xfrm>
            <a:off x="250825" y="2941886"/>
            <a:ext cx="8641655" cy="7031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1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gray">
          <a:xfrm>
            <a:off x="250825" y="0"/>
            <a:ext cx="8893175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9pPr>
          </a:lstStyle>
          <a:p>
            <a:pPr eaLnBrk="1" hangingPunct="1"/>
            <a:r>
              <a:rPr lang="uk-UA" sz="4000" dirty="0" smtClean="0">
                <a:latin typeface="Times New Roman" pitchFamily="18" charset="0"/>
              </a:rPr>
              <a:t>Задачі для самостійного розв’язання</a:t>
            </a:r>
            <a:endParaRPr lang="ru-RU" sz="4000" dirty="0" smtClean="0">
              <a:latin typeface="Times New Roman" pitchFamily="18" charset="0"/>
            </a:endParaRPr>
          </a:p>
        </p:txBody>
      </p:sp>
      <p:pic>
        <p:nvPicPr>
          <p:cNvPr id="57346" name="Picture 2" descr="Результат пошуку зображень за запитом &quot;богач и бедный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2" r="9349" b="7399"/>
          <a:stretch/>
        </p:blipFill>
        <p:spPr bwMode="auto">
          <a:xfrm>
            <a:off x="4388519" y="4149080"/>
            <a:ext cx="4657726" cy="2381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32082" y="1220535"/>
            <a:ext cx="9111918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buFontTx/>
              <a:buNone/>
              <a:defRPr/>
            </a:pP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9. Одного разу розумний бідняк попросив у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скупого</a:t>
            </a:r>
          </a:p>
          <a:p>
            <a:pPr eaLnBrk="1" hangingPunct="1">
              <a:buFontTx/>
              <a:buNone/>
              <a:defRPr/>
            </a:pP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багатія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притулку на 2 тижні на таких умовах: «За це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я тобі</a:t>
            </a:r>
          </a:p>
          <a:p>
            <a:pPr eaLnBrk="1" hangingPunct="1">
              <a:buFontTx/>
              <a:buNone/>
              <a:defRPr/>
            </a:pP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першого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дня заплачу 1 крб., другого –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крб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., третього</a:t>
            </a:r>
          </a:p>
          <a:p>
            <a:pPr eaLnBrk="1" hangingPunct="1">
              <a:buFontTx/>
              <a:buNone/>
              <a:defRPr/>
            </a:pP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крб., збільшуючи щоденну плату на 1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крб. Ти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ж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будеш</a:t>
            </a:r>
          </a:p>
          <a:p>
            <a:pPr eaLnBrk="1" hangingPunct="1">
              <a:buFontTx/>
              <a:buNone/>
              <a:defRPr/>
            </a:pP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давати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мені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милостиню: першого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дня – 1 коп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.,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другого</a:t>
            </a:r>
            <a:endParaRPr lang="uk-UA" sz="2800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  <a:defRPr/>
            </a:pP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дня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– 2 коп., третього – 4 коп., і т.д.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збільшуючи щодня</a:t>
            </a:r>
          </a:p>
          <a:p>
            <a:pPr eaLnBrk="1" hangingPunct="1">
              <a:buFontTx/>
              <a:buNone/>
              <a:defRPr/>
            </a:pP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милостиню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вдвічі».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Багатій радісно погодився, вважаючи,</a:t>
            </a:r>
          </a:p>
          <a:p>
            <a:pPr eaLnBrk="1" hangingPunct="1">
              <a:buFontTx/>
              <a:buNone/>
              <a:defRPr/>
            </a:pP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що </a:t>
            </a:r>
            <a:r>
              <a:rPr lang="uk-UA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умови вигідні </a:t>
            </a: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для нього.</a:t>
            </a:r>
          </a:p>
          <a:p>
            <a:pPr eaLnBrk="1" hangingPunct="1">
              <a:buFontTx/>
              <a:buNone/>
              <a:defRPr/>
            </a:pP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Скільки грошей отримав</a:t>
            </a:r>
          </a:p>
          <a:p>
            <a:pPr eaLnBrk="1" hangingPunct="1">
              <a:buFontTx/>
              <a:buNone/>
              <a:defRPr/>
            </a:pP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багатій від бідняка та скільки</a:t>
            </a:r>
          </a:p>
          <a:p>
            <a:pPr eaLnBrk="1" hangingPunct="1">
              <a:buFontTx/>
              <a:buNone/>
              <a:defRPr/>
            </a:pP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сам дав бідняку милостині?</a:t>
            </a:r>
            <a:endParaRPr lang="ru-RU" sz="2800" dirty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5" descr="Результат пошуку зображень за запитом &quot;Доставка мебели&quot;"/>
          <p:cNvPicPr>
            <a:picLocks noChangeAspect="1" noChangeArrowheads="1"/>
          </p:cNvPicPr>
          <p:nvPr/>
        </p:nvPicPr>
        <p:blipFill>
          <a:blip r:embed="rId2"/>
          <a:srcRect b="5637"/>
          <a:stretch>
            <a:fillRect/>
          </a:stretch>
        </p:blipFill>
        <p:spPr bwMode="auto">
          <a:xfrm>
            <a:off x="5508625" y="4295775"/>
            <a:ext cx="3455988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185738" y="1196975"/>
            <a:ext cx="8986837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/>
            <a:r>
              <a:rPr lang="uk-UA" sz="280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10.   Повна  вартість  доставки  великогабаритних  меблів</a:t>
            </a:r>
          </a:p>
          <a:p>
            <a:pPr algn="just"/>
            <a:r>
              <a:rPr lang="uk-UA" sz="280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у фірмі із перевезень складається з вартості  їх доставки </a:t>
            </a:r>
          </a:p>
          <a:p>
            <a:pPr algn="just"/>
            <a:r>
              <a:rPr lang="uk-UA" sz="280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на 1-й поверх  будинку і вартості  підйому меблів на</a:t>
            </a:r>
          </a:p>
          <a:p>
            <a:pPr algn="just"/>
            <a:r>
              <a:rPr lang="uk-UA" sz="280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потрібний поверх. Вартість підйому меблів на кожен</a:t>
            </a:r>
          </a:p>
          <a:p>
            <a:pPr algn="just"/>
            <a:r>
              <a:rPr lang="uk-UA" sz="280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наступний поверх </a:t>
            </a:r>
            <a:r>
              <a:rPr lang="ru-RU" sz="280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перевищує  вартість  їх  підйому  на </a:t>
            </a:r>
          </a:p>
          <a:p>
            <a:pPr algn="just"/>
            <a:r>
              <a:rPr lang="uk-UA" sz="280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попередній  на  одну  й  ту  саму  величину. Визначте</a:t>
            </a:r>
          </a:p>
          <a:p>
            <a:pPr algn="just"/>
            <a:r>
              <a:rPr lang="uk-UA" sz="280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повну вартість (у грн) доставки меблів на 11-й поверх</a:t>
            </a:r>
          </a:p>
          <a:p>
            <a:pPr algn="just"/>
            <a:r>
              <a:rPr lang="uk-UA" sz="280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будинку, якщо повна вартість доставки меблів</a:t>
            </a:r>
          </a:p>
          <a:p>
            <a:pPr algn="just"/>
            <a:r>
              <a:rPr lang="uk-UA" sz="280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на 4-й та 7-й поверхи  цього будинку</a:t>
            </a:r>
          </a:p>
          <a:p>
            <a:pPr algn="just"/>
            <a:r>
              <a:rPr lang="uk-UA" sz="280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становить 142 грн та 154 грн </a:t>
            </a:r>
          </a:p>
          <a:p>
            <a:pPr algn="just"/>
            <a:r>
              <a:rPr lang="uk-UA" sz="280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відповідно.  </a:t>
            </a:r>
            <a:endParaRPr lang="en-US" sz="280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gray">
          <a:xfrm>
            <a:off x="250825" y="0"/>
            <a:ext cx="8893175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FFFF"/>
                </a:solidFill>
                <a:latin typeface="Arial" charset="0"/>
              </a:defRPr>
            </a:lvl9pPr>
          </a:lstStyle>
          <a:p>
            <a:pPr eaLnBrk="1" hangingPunct="1"/>
            <a:r>
              <a:rPr lang="uk-UA" sz="4000" smtClean="0">
                <a:latin typeface="Times New Roman" pitchFamily="18" charset="0"/>
              </a:rPr>
              <a:t>Задачі для самостійного розв’язання</a:t>
            </a:r>
            <a:endParaRPr lang="ru-RU" sz="4000" dirty="0" smtClean="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59113" y="188913"/>
            <a:ext cx="3025775" cy="868362"/>
          </a:xfrm>
        </p:spPr>
        <p:txBody>
          <a:bodyPr/>
          <a:lstStyle/>
          <a:p>
            <a:pPr eaLnBrk="1" hangingPunct="1"/>
            <a:r>
              <a:rPr lang="uk-UA" sz="4000" dirty="0" smtClean="0">
                <a:solidFill>
                  <a:srgbClr val="C00000"/>
                </a:solidFill>
                <a:latin typeface="Times New Roman" pitchFamily="18" charset="0"/>
              </a:rPr>
              <a:t>Відповіді</a:t>
            </a:r>
            <a:endParaRPr lang="ru-RU" sz="4000" dirty="0" smtClean="0">
              <a:solidFill>
                <a:srgbClr val="C00000"/>
              </a:solidFill>
              <a:latin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3025954"/>
              </p:ext>
            </p:extLst>
          </p:nvPr>
        </p:nvGraphicFramePr>
        <p:xfrm>
          <a:off x="179512" y="1268760"/>
          <a:ext cx="8784976" cy="5120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61224"/>
                <a:gridCol w="6923752"/>
              </a:tblGrid>
              <a:tr h="5982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Номер завдання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Відповідь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991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590,49 л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991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640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991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432 місця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991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10 с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991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18 коней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991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550$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991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3 роки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991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800" dirty="0"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57 цеглинок</a:t>
                      </a:r>
                      <a:endParaRPr lang="ru-RU" sz="2800" dirty="0">
                        <a:solidFill>
                          <a:srgbClr val="333333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212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 dirty="0"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2800" dirty="0">
                        <a:solidFill>
                          <a:srgbClr val="333333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800" dirty="0"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Отримав 105 крб., заплатив 163 крб. 83 коп.</a:t>
                      </a:r>
                      <a:endParaRPr lang="ru-RU" sz="2800" dirty="0">
                        <a:solidFill>
                          <a:srgbClr val="333333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991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800" dirty="0"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170 </a:t>
                      </a:r>
                      <a:r>
                        <a:rPr lang="uk-UA" sz="2800" dirty="0" err="1"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грн</a:t>
                      </a:r>
                      <a:endParaRPr lang="ru-RU" sz="2800" dirty="0">
                        <a:solidFill>
                          <a:srgbClr val="333333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574TGp_natural_light">
  <a:themeElements>
    <a:clrScheme name="574TGp_natural_light 2">
      <a:dk1>
        <a:srgbClr val="808080"/>
      </a:dk1>
      <a:lt1>
        <a:srgbClr val="9BD3E5"/>
      </a:lt1>
      <a:dk2>
        <a:srgbClr val="357DA9"/>
      </a:dk2>
      <a:lt2>
        <a:srgbClr val="101C56"/>
      </a:lt2>
      <a:accent1>
        <a:srgbClr val="58BECC"/>
      </a:accent1>
      <a:accent2>
        <a:srgbClr val="8A5BDF"/>
      </a:accent2>
      <a:accent3>
        <a:srgbClr val="AEBFD1"/>
      </a:accent3>
      <a:accent4>
        <a:srgbClr val="84B4C3"/>
      </a:accent4>
      <a:accent5>
        <a:srgbClr val="B4DBE2"/>
      </a:accent5>
      <a:accent6>
        <a:srgbClr val="7D52CA"/>
      </a:accent6>
      <a:hlink>
        <a:srgbClr val="6ECC4C"/>
      </a:hlink>
      <a:folHlink>
        <a:srgbClr val="DD693B"/>
      </a:folHlink>
    </a:clrScheme>
    <a:fontScheme name="574TGp_natural_ligh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574TGp_natural_light 1">
        <a:dk1>
          <a:srgbClr val="808080"/>
        </a:dk1>
        <a:lt1>
          <a:srgbClr val="EADCC0"/>
        </a:lt1>
        <a:dk2>
          <a:srgbClr val="F97407"/>
        </a:dk2>
        <a:lt2>
          <a:srgbClr val="E65D00"/>
        </a:lt2>
        <a:accent1>
          <a:srgbClr val="FBCF2D"/>
        </a:accent1>
        <a:accent2>
          <a:srgbClr val="5C8CDA"/>
        </a:accent2>
        <a:accent3>
          <a:srgbClr val="FBBCAA"/>
        </a:accent3>
        <a:accent4>
          <a:srgbClr val="C8BCA4"/>
        </a:accent4>
        <a:accent5>
          <a:srgbClr val="FDE4AD"/>
        </a:accent5>
        <a:accent6>
          <a:srgbClr val="537EC5"/>
        </a:accent6>
        <a:hlink>
          <a:srgbClr val="87D242"/>
        </a:hlink>
        <a:folHlink>
          <a:srgbClr val="DA647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74TGp_natural_light 2">
        <a:dk1>
          <a:srgbClr val="808080"/>
        </a:dk1>
        <a:lt1>
          <a:srgbClr val="9BD3E5"/>
        </a:lt1>
        <a:dk2>
          <a:srgbClr val="357DA9"/>
        </a:dk2>
        <a:lt2>
          <a:srgbClr val="101C56"/>
        </a:lt2>
        <a:accent1>
          <a:srgbClr val="58BECC"/>
        </a:accent1>
        <a:accent2>
          <a:srgbClr val="8A5BDF"/>
        </a:accent2>
        <a:accent3>
          <a:srgbClr val="AEBFD1"/>
        </a:accent3>
        <a:accent4>
          <a:srgbClr val="84B4C3"/>
        </a:accent4>
        <a:accent5>
          <a:srgbClr val="B4DBE2"/>
        </a:accent5>
        <a:accent6>
          <a:srgbClr val="7D52CA"/>
        </a:accent6>
        <a:hlink>
          <a:srgbClr val="6ECC4C"/>
        </a:hlink>
        <a:folHlink>
          <a:srgbClr val="DD693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74TGp_natural_light 3">
        <a:dk1>
          <a:srgbClr val="808080"/>
        </a:dk1>
        <a:lt1>
          <a:srgbClr val="DDE89A"/>
        </a:lt1>
        <a:dk2>
          <a:srgbClr val="329A2A"/>
        </a:dk2>
        <a:lt2>
          <a:srgbClr val="185E25"/>
        </a:lt2>
        <a:accent1>
          <a:srgbClr val="80CB35"/>
        </a:accent1>
        <a:accent2>
          <a:srgbClr val="518CD3"/>
        </a:accent2>
        <a:accent3>
          <a:srgbClr val="ADCAAC"/>
        </a:accent3>
        <a:accent4>
          <a:srgbClr val="BDC683"/>
        </a:accent4>
        <a:accent5>
          <a:srgbClr val="C0E2AE"/>
        </a:accent5>
        <a:accent6>
          <a:srgbClr val="497EBF"/>
        </a:accent6>
        <a:hlink>
          <a:srgbClr val="E15D7C"/>
        </a:hlink>
        <a:folHlink>
          <a:srgbClr val="DB915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574TGp_natural_light</Template>
  <TotalTime>704</TotalTime>
  <Words>1116</Words>
  <Application>Microsoft Office PowerPoint</Application>
  <PresentationFormat>Экран (4:3)</PresentationFormat>
  <Paragraphs>163</Paragraphs>
  <Slides>19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1" baseType="lpstr">
      <vt:lpstr>574TGp_natural_light</vt:lpstr>
      <vt:lpstr>Формула</vt:lpstr>
      <vt:lpstr>Арифметична та геометрична прогресії. Прикладні задачі</vt:lpstr>
      <vt:lpstr>Задача 1</vt:lpstr>
      <vt:lpstr>Розв’язання</vt:lpstr>
      <vt:lpstr>Задача 2 (задача-жарт)</vt:lpstr>
      <vt:lpstr>Розв’язання</vt:lpstr>
      <vt:lpstr>Задача 3</vt:lpstr>
      <vt:lpstr>Розв’язання</vt:lpstr>
      <vt:lpstr>Задача 4</vt:lpstr>
      <vt:lpstr>Розв’язання</vt:lpstr>
      <vt:lpstr>Задача 5</vt:lpstr>
      <vt:lpstr>Розв’язання</vt:lpstr>
      <vt:lpstr>Розв’язання</vt:lpstr>
      <vt:lpstr>Задачі для самостійного розв’язання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Відповіді</vt:lpstr>
    </vt:vector>
  </TitlesOfParts>
  <Company>МОУ СОШ №30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Admin</cp:lastModifiedBy>
  <cp:revision>51</cp:revision>
  <dcterms:created xsi:type="dcterms:W3CDTF">2009-07-05T12:25:54Z</dcterms:created>
  <dcterms:modified xsi:type="dcterms:W3CDTF">2018-01-15T18:31:07Z</dcterms:modified>
</cp:coreProperties>
</file>