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99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67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605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568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14290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76991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6206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93732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02384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90679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38270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87405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3699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44567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56341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054863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984916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278634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7068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2B9BD37-90B5-4F1F-BADD-E36D6EBF5EE8}" type="datetimeFigureOut">
              <a:rPr lang="uk-UA" smtClean="0"/>
              <a:t>30.10.2025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48B2A7B-AB79-427C-B544-5122E590E82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882119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528DB6-112F-4C51-B0F8-1C10C92E20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2" y="685799"/>
            <a:ext cx="10920184" cy="2179949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</a:rPr>
              <a:t>Діагностична контрольна робота №</a:t>
            </a:r>
            <a:r>
              <a:rPr lang="en-US" sz="4000" b="1" dirty="0">
                <a:solidFill>
                  <a:srgbClr val="002060"/>
                </a:solidFill>
              </a:rPr>
              <a:t>1</a:t>
            </a:r>
            <a:r>
              <a:rPr lang="uk-UA" sz="4000" b="1" dirty="0">
                <a:solidFill>
                  <a:srgbClr val="002060"/>
                </a:solidFill>
              </a:rPr>
              <a:t> </a:t>
            </a:r>
            <a:br>
              <a:rPr lang="uk-UA" sz="4000" b="1" dirty="0">
                <a:solidFill>
                  <a:srgbClr val="002060"/>
                </a:solidFill>
              </a:rPr>
            </a:br>
            <a:r>
              <a:rPr lang="uk-UA" sz="4000" b="1" dirty="0">
                <a:solidFill>
                  <a:srgbClr val="002060"/>
                </a:solidFill>
              </a:rPr>
              <a:t>з геометрії за темою  «Паралелограм і його види» для дітей з ООП І</a:t>
            </a:r>
            <a:r>
              <a:rPr lang="en-US" sz="4000" b="1" dirty="0">
                <a:solidFill>
                  <a:srgbClr val="002060"/>
                </a:solidFill>
              </a:rPr>
              <a:t>V</a:t>
            </a:r>
            <a:r>
              <a:rPr lang="uk-UA" sz="4000" b="1" dirty="0">
                <a:solidFill>
                  <a:srgbClr val="002060"/>
                </a:solidFill>
              </a:rPr>
              <a:t> рівня підтримки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0844733-C2AE-4DB8-9B03-451A30E558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35192" y="4873658"/>
            <a:ext cx="6356808" cy="1942010"/>
          </a:xfrm>
        </p:spPr>
        <p:txBody>
          <a:bodyPr>
            <a:normAutofit fontScale="70000" lnSpcReduction="20000"/>
          </a:bodyPr>
          <a:lstStyle/>
          <a:p>
            <a:r>
              <a:rPr lang="uk-UA" sz="2400" b="1" dirty="0">
                <a:solidFill>
                  <a:srgbClr val="002060"/>
                </a:solidFill>
              </a:rPr>
              <a:t>Підготували:</a:t>
            </a:r>
          </a:p>
          <a:p>
            <a:r>
              <a:rPr lang="uk-UA" sz="2400" b="1" dirty="0">
                <a:solidFill>
                  <a:srgbClr val="002060"/>
                </a:solidFill>
              </a:rPr>
              <a:t>Вчитель математики  8 класу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uk-UA" sz="2400" b="1" dirty="0">
                <a:solidFill>
                  <a:srgbClr val="002060"/>
                </a:solidFill>
              </a:rPr>
              <a:t>ЗОШ №</a:t>
            </a:r>
            <a:r>
              <a:rPr lang="en-US" sz="2400" b="1" dirty="0">
                <a:solidFill>
                  <a:srgbClr val="002060"/>
                </a:solidFill>
              </a:rPr>
              <a:t>16</a:t>
            </a:r>
            <a:r>
              <a:rPr lang="uk-UA" sz="2400" b="1" dirty="0">
                <a:solidFill>
                  <a:srgbClr val="002060"/>
                </a:solidFill>
              </a:rPr>
              <a:t> міста Краматорська Фетісова Ірина Вікторівна</a:t>
            </a:r>
          </a:p>
          <a:p>
            <a:r>
              <a:rPr lang="uk-UA" sz="2400" b="1" dirty="0">
                <a:solidFill>
                  <a:srgbClr val="002060"/>
                </a:solidFill>
              </a:rPr>
              <a:t>Асистент вчителя 8 класу ЗОШ №16 міста Краматорська  </a:t>
            </a:r>
            <a:r>
              <a:rPr lang="uk-UA" sz="2400" b="1" dirty="0" err="1">
                <a:solidFill>
                  <a:srgbClr val="002060"/>
                </a:solidFill>
              </a:rPr>
              <a:t>Гошкович</a:t>
            </a:r>
            <a:r>
              <a:rPr lang="uk-UA" sz="2400" b="1" dirty="0">
                <a:solidFill>
                  <a:srgbClr val="002060"/>
                </a:solidFill>
              </a:rPr>
              <a:t> Наталія Миколаївна</a:t>
            </a:r>
          </a:p>
          <a:p>
            <a:r>
              <a:rPr lang="uk-UA" sz="2400" b="1" dirty="0">
                <a:solidFill>
                  <a:srgbClr val="002060"/>
                </a:solidFill>
              </a:rPr>
              <a:t> 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13535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245BB8-118E-4C96-9DF8-753323E86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0235" y="197154"/>
            <a:ext cx="9532377" cy="707819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>
                <a:solidFill>
                  <a:schemeClr val="accent6"/>
                </a:solidFill>
              </a:rPr>
              <a:t>Згадай!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F454E98-CDB3-4829-AEA9-D5BCB2E0C4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24117" y="1197204"/>
            <a:ext cx="10903977" cy="3240325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7030A0"/>
                </a:solidFill>
              </a:rPr>
              <a:t>Чотирикутником  називається фігура, яка складається з чотирьох точок, які не лежать на одній прямій і чотирьох відрізків, які послідовно з’єднують ці точки.</a:t>
            </a:r>
          </a:p>
        </p:txBody>
      </p:sp>
      <p:sp>
        <p:nvSpPr>
          <p:cNvPr id="5" name="Трапеция 4">
            <a:extLst>
              <a:ext uri="{FF2B5EF4-FFF2-40B4-BE49-F238E27FC236}">
                <a16:creationId xmlns:a16="http://schemas.microsoft.com/office/drawing/2014/main" id="{27000B35-7969-4DFF-BE64-964721D4AAB0}"/>
              </a:ext>
            </a:extLst>
          </p:cNvPr>
          <p:cNvSpPr/>
          <p:nvPr/>
        </p:nvSpPr>
        <p:spPr>
          <a:xfrm rot="21064874">
            <a:off x="4071042" y="3819778"/>
            <a:ext cx="3210127" cy="2364473"/>
          </a:xfrm>
          <a:prstGeom prst="trapezoi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004A81-9C72-4355-94D5-D04386C78E9B}"/>
              </a:ext>
            </a:extLst>
          </p:cNvPr>
          <p:cNvSpPr txBox="1"/>
          <p:nvPr/>
        </p:nvSpPr>
        <p:spPr>
          <a:xfrm>
            <a:off x="3960259" y="6234131"/>
            <a:ext cx="356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>
                <a:solidFill>
                  <a:srgbClr val="002060"/>
                </a:solidFill>
              </a:rPr>
              <a:t>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CCADFF-95D4-409F-B8FC-625229A18BD6}"/>
              </a:ext>
            </a:extLst>
          </p:cNvPr>
          <p:cNvSpPr txBox="1"/>
          <p:nvPr/>
        </p:nvSpPr>
        <p:spPr>
          <a:xfrm>
            <a:off x="4263600" y="3693458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>
                <a:solidFill>
                  <a:srgbClr val="002060"/>
                </a:solidFill>
              </a:rPr>
              <a:t>В</a:t>
            </a:r>
            <a:r>
              <a:rPr lang="uk-UA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2E7D91-265C-42FE-B743-694F14AFEB19}"/>
              </a:ext>
            </a:extLst>
          </p:cNvPr>
          <p:cNvSpPr txBox="1"/>
          <p:nvPr/>
        </p:nvSpPr>
        <p:spPr>
          <a:xfrm>
            <a:off x="6400800" y="3400566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>
                <a:solidFill>
                  <a:srgbClr val="002060"/>
                </a:solidFill>
              </a:rPr>
              <a:t>С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5975DA-40F0-4186-BAA6-ABC0A8963A8D}"/>
              </a:ext>
            </a:extLst>
          </p:cNvPr>
          <p:cNvSpPr txBox="1"/>
          <p:nvPr/>
        </p:nvSpPr>
        <p:spPr>
          <a:xfrm>
            <a:off x="7377953" y="5671607"/>
            <a:ext cx="389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002060"/>
                </a:solidFill>
              </a:rPr>
              <a:t>Р</a:t>
            </a:r>
          </a:p>
        </p:txBody>
      </p:sp>
    </p:spTree>
    <p:extLst>
      <p:ext uri="{BB962C8B-B14F-4D97-AF65-F5344CB8AC3E}">
        <p14:creationId xmlns:p14="http://schemas.microsoft.com/office/powerpoint/2010/main" val="746404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AC8983-7ED9-4108-BB80-3678CFAA1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6235" y="-273423"/>
            <a:ext cx="7712667" cy="990598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</a:rPr>
              <a:t>Завдання №1</a:t>
            </a:r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98C896A6-2300-4E25-8009-ACB7F1CBD4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84393"/>
              </p:ext>
            </p:extLst>
          </p:nvPr>
        </p:nvGraphicFramePr>
        <p:xfrm>
          <a:off x="737999" y="2061885"/>
          <a:ext cx="8307389" cy="4031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0136">
                  <a:extLst>
                    <a:ext uri="{9D8B030D-6E8A-4147-A177-3AD203B41FA5}">
                      <a16:colId xmlns:a16="http://schemas.microsoft.com/office/drawing/2014/main" val="3356120313"/>
                    </a:ext>
                  </a:extLst>
                </a:gridCol>
                <a:gridCol w="4247253">
                  <a:extLst>
                    <a:ext uri="{9D8B030D-6E8A-4147-A177-3AD203B41FA5}">
                      <a16:colId xmlns:a16="http://schemas.microsoft.com/office/drawing/2014/main" val="2534062747"/>
                    </a:ext>
                  </a:extLst>
                </a:gridCol>
              </a:tblGrid>
              <a:tr h="1007831">
                <a:tc>
                  <a:txBody>
                    <a:bodyPr/>
                    <a:lstStyle/>
                    <a:p>
                      <a:r>
                        <a:rPr lang="uk-UA" sz="2800" b="1" dirty="0">
                          <a:solidFill>
                            <a:srgbClr val="002060"/>
                          </a:solidFill>
                        </a:rPr>
                        <a:t>1.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rgbClr val="002060"/>
                          </a:solidFill>
                        </a:rPr>
                        <a:t>5.</a:t>
                      </a:r>
                      <a:r>
                        <a:rPr lang="uk-UA" sz="2800" dirty="0"/>
                        <a:t>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2401679"/>
                  </a:ext>
                </a:extLst>
              </a:tr>
              <a:tr h="1007831">
                <a:tc>
                  <a:txBody>
                    <a:bodyPr/>
                    <a:lstStyle/>
                    <a:p>
                      <a:r>
                        <a:rPr lang="uk-UA" sz="2800" b="1" dirty="0">
                          <a:solidFill>
                            <a:srgbClr val="002060"/>
                          </a:solidFill>
                        </a:rPr>
                        <a:t>2.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b="1" dirty="0">
                          <a:solidFill>
                            <a:srgbClr val="002060"/>
                          </a:solidFill>
                        </a:rPr>
                        <a:t>6.</a:t>
                      </a:r>
                      <a:r>
                        <a:rPr lang="uk-UA" sz="2800" dirty="0"/>
                        <a:t>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2824793"/>
                  </a:ext>
                </a:extLst>
              </a:tr>
              <a:tr h="1007831">
                <a:tc>
                  <a:txBody>
                    <a:bodyPr/>
                    <a:lstStyle/>
                    <a:p>
                      <a:r>
                        <a:rPr lang="uk-UA" sz="2800" b="1" dirty="0">
                          <a:solidFill>
                            <a:srgbClr val="002060"/>
                          </a:solidFill>
                        </a:rPr>
                        <a:t>3.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b="1" dirty="0">
                          <a:solidFill>
                            <a:srgbClr val="002060"/>
                          </a:solidFill>
                        </a:rPr>
                        <a:t>7.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2654442"/>
                  </a:ext>
                </a:extLst>
              </a:tr>
              <a:tr h="1007831">
                <a:tc>
                  <a:txBody>
                    <a:bodyPr/>
                    <a:lstStyle/>
                    <a:p>
                      <a:r>
                        <a:rPr lang="uk-UA" sz="2800" b="1" dirty="0">
                          <a:solidFill>
                            <a:srgbClr val="002060"/>
                          </a:solidFill>
                        </a:rPr>
                        <a:t>4.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b="1" dirty="0">
                          <a:solidFill>
                            <a:srgbClr val="002060"/>
                          </a:solidFill>
                        </a:rPr>
                        <a:t>8.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7950509"/>
                  </a:ext>
                </a:extLst>
              </a:tr>
            </a:tbl>
          </a:graphicData>
        </a:graphic>
      </p:graphicFrame>
      <p:sp>
        <p:nvSpPr>
          <p:cNvPr id="4" name="Текст 3">
            <a:extLst>
              <a:ext uri="{FF2B5EF4-FFF2-40B4-BE49-F238E27FC236}">
                <a16:creationId xmlns:a16="http://schemas.microsoft.com/office/drawing/2014/main" id="{20FD4CCD-A0A7-453A-8EAF-E6AEF093D5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7999" y="764426"/>
            <a:ext cx="9006635" cy="1052173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>
                <a:solidFill>
                  <a:srgbClr val="7030A0"/>
                </a:solidFill>
              </a:rPr>
              <a:t>  Під яким номером знаходяться чотирикутники ?</a:t>
            </a:r>
          </a:p>
        </p:txBody>
      </p:sp>
      <p:sp>
        <p:nvSpPr>
          <p:cNvPr id="6" name="Равнобедренный треугольник 5">
            <a:extLst>
              <a:ext uri="{FF2B5EF4-FFF2-40B4-BE49-F238E27FC236}">
                <a16:creationId xmlns:a16="http://schemas.microsoft.com/office/drawing/2014/main" id="{CACA9CB0-5741-4AF4-9CD9-F1B174DD6A69}"/>
              </a:ext>
            </a:extLst>
          </p:cNvPr>
          <p:cNvSpPr/>
          <p:nvPr/>
        </p:nvSpPr>
        <p:spPr>
          <a:xfrm>
            <a:off x="1730188" y="2079813"/>
            <a:ext cx="1060704" cy="914400"/>
          </a:xfrm>
          <a:prstGeom prst="triangl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D76D449-B252-488C-B4B1-0193E1CD0F01}"/>
              </a:ext>
            </a:extLst>
          </p:cNvPr>
          <p:cNvSpPr/>
          <p:nvPr/>
        </p:nvSpPr>
        <p:spPr>
          <a:xfrm>
            <a:off x="1730188" y="3161309"/>
            <a:ext cx="9144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34FC2018-1811-45AF-95FB-A6812F3F30FE}"/>
              </a:ext>
            </a:extLst>
          </p:cNvPr>
          <p:cNvSpPr/>
          <p:nvPr/>
        </p:nvSpPr>
        <p:spPr>
          <a:xfrm>
            <a:off x="1803340" y="4193867"/>
            <a:ext cx="914400" cy="914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Ромб 8">
            <a:extLst>
              <a:ext uri="{FF2B5EF4-FFF2-40B4-BE49-F238E27FC236}">
                <a16:creationId xmlns:a16="http://schemas.microsoft.com/office/drawing/2014/main" id="{20F9B035-B104-49C1-80D9-D16504E507A0}"/>
              </a:ext>
            </a:extLst>
          </p:cNvPr>
          <p:cNvSpPr/>
          <p:nvPr/>
        </p:nvSpPr>
        <p:spPr>
          <a:xfrm>
            <a:off x="1730188" y="5167346"/>
            <a:ext cx="914400" cy="914400"/>
          </a:xfrm>
          <a:prstGeom prst="diamon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0E5320AD-CF27-492D-BD60-5D6D173A047C}"/>
              </a:ext>
            </a:extLst>
          </p:cNvPr>
          <p:cNvSpPr/>
          <p:nvPr/>
        </p:nvSpPr>
        <p:spPr>
          <a:xfrm>
            <a:off x="5943600" y="2124636"/>
            <a:ext cx="1506072" cy="9144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D41BAB8-D5C2-472C-9882-E4E5806F4AF8}"/>
              </a:ext>
            </a:extLst>
          </p:cNvPr>
          <p:cNvSpPr/>
          <p:nvPr/>
        </p:nvSpPr>
        <p:spPr>
          <a:xfrm>
            <a:off x="5809130" y="3161309"/>
            <a:ext cx="1775011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Трапеция 11">
            <a:extLst>
              <a:ext uri="{FF2B5EF4-FFF2-40B4-BE49-F238E27FC236}">
                <a16:creationId xmlns:a16="http://schemas.microsoft.com/office/drawing/2014/main" id="{9E836F27-CCB6-4166-A50F-33326BD8C4E0}"/>
              </a:ext>
            </a:extLst>
          </p:cNvPr>
          <p:cNvSpPr/>
          <p:nvPr/>
        </p:nvSpPr>
        <p:spPr>
          <a:xfrm>
            <a:off x="5782235" y="4122960"/>
            <a:ext cx="1801906" cy="914400"/>
          </a:xfrm>
          <a:prstGeom prst="trapezoi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Шестиугольник 12">
            <a:extLst>
              <a:ext uri="{FF2B5EF4-FFF2-40B4-BE49-F238E27FC236}">
                <a16:creationId xmlns:a16="http://schemas.microsoft.com/office/drawing/2014/main" id="{21B621C3-0E47-45C1-A1CD-07503D2D5742}"/>
              </a:ext>
            </a:extLst>
          </p:cNvPr>
          <p:cNvSpPr/>
          <p:nvPr/>
        </p:nvSpPr>
        <p:spPr>
          <a:xfrm>
            <a:off x="5943600" y="5178808"/>
            <a:ext cx="1060704" cy="914400"/>
          </a:xfrm>
          <a:prstGeom prst="hexag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56968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20B6D1-E252-47A8-96BF-BEFCAC3D1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0235" y="685800"/>
            <a:ext cx="9532377" cy="1371600"/>
          </a:xfrm>
        </p:spPr>
        <p:txBody>
          <a:bodyPr>
            <a:norm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Відповідь до завдання №1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D5FA993-FEB4-4FF5-BFA8-03D122ECCE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2859742"/>
            <a:ext cx="9371012" cy="1371600"/>
          </a:xfrm>
        </p:spPr>
        <p:txBody>
          <a:bodyPr>
            <a:normAutofit/>
          </a:bodyPr>
          <a:lstStyle/>
          <a:p>
            <a:r>
              <a:rPr lang="uk-UA" sz="4000" b="1" dirty="0">
                <a:solidFill>
                  <a:srgbClr val="7030A0"/>
                </a:solidFill>
              </a:rPr>
              <a:t>2;    4;    6;   7.</a:t>
            </a:r>
          </a:p>
        </p:txBody>
      </p:sp>
    </p:spTree>
    <p:extLst>
      <p:ext uri="{BB962C8B-B14F-4D97-AF65-F5344CB8AC3E}">
        <p14:creationId xmlns:p14="http://schemas.microsoft.com/office/powerpoint/2010/main" val="31960410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6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85ACB5-9700-4AC9-A40F-34D4EAD64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035" y="349623"/>
            <a:ext cx="9442730" cy="880783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>
                <a:solidFill>
                  <a:srgbClr val="C00000"/>
                </a:solidFill>
              </a:rPr>
              <a:t>Згадай! 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D4E6153-0385-4D1F-8102-76F2B77CE9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9835" y="1454524"/>
            <a:ext cx="9899930" cy="405877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/>
              <a:t>Види многокутників:</a:t>
            </a:r>
          </a:p>
          <a:p>
            <a:pPr algn="ctr"/>
            <a:r>
              <a:rPr lang="uk-UA" sz="4000" b="1" dirty="0">
                <a:solidFill>
                  <a:srgbClr val="7030A0"/>
                </a:solidFill>
              </a:rPr>
              <a:t>опуклі    неопуклі </a:t>
            </a:r>
          </a:p>
        </p:txBody>
      </p:sp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15F48102-7517-487B-9A08-7678669A7E56}"/>
              </a:ext>
            </a:extLst>
          </p:cNvPr>
          <p:cNvCxnSpPr/>
          <p:nvPr/>
        </p:nvCxnSpPr>
        <p:spPr>
          <a:xfrm>
            <a:off x="6167717" y="2736482"/>
            <a:ext cx="914400" cy="914400"/>
          </a:xfrm>
          <a:prstGeom prst="straightConnector1">
            <a:avLst/>
          </a:prstGeom>
          <a:ln w="28575"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843DFB67-9524-404C-ADEC-2CBCA8BFD3A3}"/>
              </a:ext>
            </a:extLst>
          </p:cNvPr>
          <p:cNvCxnSpPr>
            <a:cxnSpLocks/>
          </p:cNvCxnSpPr>
          <p:nvPr/>
        </p:nvCxnSpPr>
        <p:spPr>
          <a:xfrm flipH="1">
            <a:off x="3371722" y="2841812"/>
            <a:ext cx="842682" cy="914400"/>
          </a:xfrm>
          <a:prstGeom prst="straightConnector1">
            <a:avLst/>
          </a:prstGeom>
          <a:ln w="28575"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Шестиугольник 9">
            <a:extLst>
              <a:ext uri="{FF2B5EF4-FFF2-40B4-BE49-F238E27FC236}">
                <a16:creationId xmlns:a16="http://schemas.microsoft.com/office/drawing/2014/main" id="{DFAE1CB6-863B-4AD7-A791-F544B9742CF9}"/>
              </a:ext>
            </a:extLst>
          </p:cNvPr>
          <p:cNvSpPr/>
          <p:nvPr/>
        </p:nvSpPr>
        <p:spPr>
          <a:xfrm>
            <a:off x="1111624" y="4150658"/>
            <a:ext cx="2871574" cy="2021541"/>
          </a:xfrm>
          <a:prstGeom prst="hexag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Фигура, имеющая форму буквы L 12">
            <a:extLst>
              <a:ext uri="{FF2B5EF4-FFF2-40B4-BE49-F238E27FC236}">
                <a16:creationId xmlns:a16="http://schemas.microsoft.com/office/drawing/2014/main" id="{5D2B34F5-AB99-4667-A865-0A8B893E1ECD}"/>
              </a:ext>
            </a:extLst>
          </p:cNvPr>
          <p:cNvSpPr/>
          <p:nvPr/>
        </p:nvSpPr>
        <p:spPr>
          <a:xfrm rot="1020561">
            <a:off x="6965502" y="4089324"/>
            <a:ext cx="1908637" cy="1939773"/>
          </a:xfrm>
          <a:prstGeom prst="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68109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815739-AA1C-4ADC-9A52-3ED5D3EC6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588" y="141403"/>
            <a:ext cx="9622024" cy="653066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</a:rPr>
              <a:t>Завдання №2</a:t>
            </a:r>
            <a:r>
              <a:rPr lang="uk-UA" b="1" dirty="0"/>
              <a:t> </a:t>
            </a:r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58B27DED-CF8D-42FA-9FCB-C4F960F47E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654960"/>
              </p:ext>
            </p:extLst>
          </p:nvPr>
        </p:nvGraphicFramePr>
        <p:xfrm>
          <a:off x="581605" y="3527610"/>
          <a:ext cx="11054807" cy="2535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6067">
                  <a:extLst>
                    <a:ext uri="{9D8B030D-6E8A-4147-A177-3AD203B41FA5}">
                      <a16:colId xmlns:a16="http://schemas.microsoft.com/office/drawing/2014/main" val="1912617728"/>
                    </a:ext>
                  </a:extLst>
                </a:gridCol>
                <a:gridCol w="1891748">
                  <a:extLst>
                    <a:ext uri="{9D8B030D-6E8A-4147-A177-3AD203B41FA5}">
                      <a16:colId xmlns:a16="http://schemas.microsoft.com/office/drawing/2014/main" val="792147646"/>
                    </a:ext>
                  </a:extLst>
                </a:gridCol>
                <a:gridCol w="1891748">
                  <a:extLst>
                    <a:ext uri="{9D8B030D-6E8A-4147-A177-3AD203B41FA5}">
                      <a16:colId xmlns:a16="http://schemas.microsoft.com/office/drawing/2014/main" val="2099838070"/>
                    </a:ext>
                  </a:extLst>
                </a:gridCol>
                <a:gridCol w="1891748">
                  <a:extLst>
                    <a:ext uri="{9D8B030D-6E8A-4147-A177-3AD203B41FA5}">
                      <a16:colId xmlns:a16="http://schemas.microsoft.com/office/drawing/2014/main" val="1295605766"/>
                    </a:ext>
                  </a:extLst>
                </a:gridCol>
                <a:gridCol w="1891748">
                  <a:extLst>
                    <a:ext uri="{9D8B030D-6E8A-4147-A177-3AD203B41FA5}">
                      <a16:colId xmlns:a16="http://schemas.microsoft.com/office/drawing/2014/main" val="2766922158"/>
                    </a:ext>
                  </a:extLst>
                </a:gridCol>
                <a:gridCol w="1891748">
                  <a:extLst>
                    <a:ext uri="{9D8B030D-6E8A-4147-A177-3AD203B41FA5}">
                      <a16:colId xmlns:a16="http://schemas.microsoft.com/office/drawing/2014/main" val="3126549386"/>
                    </a:ext>
                  </a:extLst>
                </a:gridCol>
              </a:tblGrid>
              <a:tr h="2535260">
                <a:tc>
                  <a:txBody>
                    <a:bodyPr/>
                    <a:lstStyle/>
                    <a:p>
                      <a:r>
                        <a:rPr lang="uk-UA" sz="2800" b="1" dirty="0">
                          <a:solidFill>
                            <a:srgbClr val="002060"/>
                          </a:solidFill>
                        </a:rPr>
                        <a:t>1.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rgbClr val="002060"/>
                          </a:solidFill>
                        </a:rPr>
                        <a:t>2.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rgbClr val="002060"/>
                          </a:solidFill>
                        </a:rPr>
                        <a:t>3.</a:t>
                      </a:r>
                      <a:r>
                        <a:rPr lang="uk-UA" dirty="0"/>
                        <a:t>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rgbClr val="002060"/>
                          </a:solidFill>
                        </a:rPr>
                        <a:t>4.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rgbClr val="002060"/>
                          </a:solidFill>
                        </a:rPr>
                        <a:t>5.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rgbClr val="002060"/>
                          </a:solidFill>
                        </a:rPr>
                        <a:t>6.</a:t>
                      </a:r>
                      <a:endParaRPr lang="ru-RU" sz="2800" dirty="0">
                        <a:solidFill>
                          <a:srgbClr val="002060"/>
                        </a:solidFill>
                      </a:endParaRPr>
                    </a:p>
                    <a:p>
                      <a:endParaRPr lang="ru-RU" sz="2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874828"/>
                  </a:ext>
                </a:extLst>
              </a:tr>
            </a:tbl>
          </a:graphicData>
        </a:graphic>
      </p:graphicFrame>
      <p:sp>
        <p:nvSpPr>
          <p:cNvPr id="4" name="Текст 3">
            <a:extLst>
              <a:ext uri="{FF2B5EF4-FFF2-40B4-BE49-F238E27FC236}">
                <a16:creationId xmlns:a16="http://schemas.microsoft.com/office/drawing/2014/main" id="{27849EB4-09E9-4DE6-A46B-07CF0B290C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20588" y="1094098"/>
            <a:ext cx="10174941" cy="2658876"/>
          </a:xfrm>
        </p:spPr>
        <p:txBody>
          <a:bodyPr>
            <a:normAutofit/>
          </a:bodyPr>
          <a:lstStyle/>
          <a:p>
            <a:r>
              <a:rPr lang="uk-UA" sz="2800" b="1" dirty="0">
                <a:solidFill>
                  <a:srgbClr val="7030A0"/>
                </a:solidFill>
              </a:rPr>
              <a:t>Номери, під якими знаходяться опуклі многокутники, напиши ліворуч, а номери, під якими знаходяться неопуклі многокутники - праворуч</a:t>
            </a:r>
          </a:p>
        </p:txBody>
      </p:sp>
      <p:sp>
        <p:nvSpPr>
          <p:cNvPr id="6" name="Параллелограмм 5">
            <a:extLst>
              <a:ext uri="{FF2B5EF4-FFF2-40B4-BE49-F238E27FC236}">
                <a16:creationId xmlns:a16="http://schemas.microsoft.com/office/drawing/2014/main" id="{B283BEDB-3DE0-4DDC-9F02-71F6642D1527}"/>
              </a:ext>
            </a:extLst>
          </p:cNvPr>
          <p:cNvSpPr/>
          <p:nvPr/>
        </p:nvSpPr>
        <p:spPr>
          <a:xfrm>
            <a:off x="838611" y="4450722"/>
            <a:ext cx="1216152" cy="914400"/>
          </a:xfrm>
          <a:prstGeom prst="parallelogram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Ромб 6">
            <a:extLst>
              <a:ext uri="{FF2B5EF4-FFF2-40B4-BE49-F238E27FC236}">
                <a16:creationId xmlns:a16="http://schemas.microsoft.com/office/drawing/2014/main" id="{5EFDDA7D-8DFE-4148-B6EA-540446F127AB}"/>
              </a:ext>
            </a:extLst>
          </p:cNvPr>
          <p:cNvSpPr/>
          <p:nvPr/>
        </p:nvSpPr>
        <p:spPr>
          <a:xfrm>
            <a:off x="4333391" y="3872753"/>
            <a:ext cx="1406549" cy="1888833"/>
          </a:xfrm>
          <a:prstGeom prst="diamon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Фигура, имеющая форму буквы L 2">
            <a:extLst>
              <a:ext uri="{FF2B5EF4-FFF2-40B4-BE49-F238E27FC236}">
                <a16:creationId xmlns:a16="http://schemas.microsoft.com/office/drawing/2014/main" id="{EAC5E1B0-FE6C-42BE-AFD3-861CEC333E45}"/>
              </a:ext>
            </a:extLst>
          </p:cNvPr>
          <p:cNvSpPr/>
          <p:nvPr/>
        </p:nvSpPr>
        <p:spPr>
          <a:xfrm>
            <a:off x="2567232" y="4237176"/>
            <a:ext cx="1013791" cy="1524412"/>
          </a:xfrm>
          <a:prstGeom prst="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8BFF46B7-3F57-4FDB-BDE1-8561FF4F8698}"/>
              </a:ext>
            </a:extLst>
          </p:cNvPr>
          <p:cNvSpPr/>
          <p:nvPr/>
        </p:nvSpPr>
        <p:spPr>
          <a:xfrm rot="907515">
            <a:off x="6322187" y="4281833"/>
            <a:ext cx="1224345" cy="1435097"/>
          </a:xfrm>
          <a:prstGeom prst="halfFra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ECD55A4-8862-439A-8B64-3127CA6CFDE1}"/>
              </a:ext>
            </a:extLst>
          </p:cNvPr>
          <p:cNvSpPr/>
          <p:nvPr/>
        </p:nvSpPr>
        <p:spPr>
          <a:xfrm>
            <a:off x="8333170" y="4294780"/>
            <a:ext cx="914400" cy="14668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2" name="Крест 51">
            <a:extLst>
              <a:ext uri="{FF2B5EF4-FFF2-40B4-BE49-F238E27FC236}">
                <a16:creationId xmlns:a16="http://schemas.microsoft.com/office/drawing/2014/main" id="{ACE8C2DA-E1B5-4CA5-9392-E5A844E0B208}"/>
              </a:ext>
            </a:extLst>
          </p:cNvPr>
          <p:cNvSpPr/>
          <p:nvPr/>
        </p:nvSpPr>
        <p:spPr>
          <a:xfrm rot="18815316">
            <a:off x="9896265" y="4415907"/>
            <a:ext cx="1593289" cy="1016746"/>
          </a:xfrm>
          <a:prstGeom prst="plus">
            <a:avLst>
              <a:gd name="adj" fmla="val 3186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9197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539931-FA06-4038-8B5E-5BBF7CD02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3365" y="301658"/>
            <a:ext cx="9659247" cy="1008668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</a:rPr>
              <a:t>Відповідь до завдання №2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E17FFBD-8D76-434C-9AEA-6A78419406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7585" y="1923068"/>
            <a:ext cx="10045028" cy="3096193"/>
          </a:xfrm>
        </p:spPr>
        <p:txBody>
          <a:bodyPr>
            <a:normAutofit fontScale="92500" lnSpcReduction="10000"/>
          </a:bodyPr>
          <a:lstStyle/>
          <a:p>
            <a:r>
              <a:rPr lang="uk-UA" sz="4400" b="1" dirty="0">
                <a:solidFill>
                  <a:srgbClr val="7030A0"/>
                </a:solidFill>
              </a:rPr>
              <a:t>Опуклі             Неопуклі</a:t>
            </a:r>
          </a:p>
          <a:p>
            <a:r>
              <a:rPr lang="uk-UA" sz="4400" b="1" dirty="0">
                <a:solidFill>
                  <a:srgbClr val="002060"/>
                </a:solidFill>
              </a:rPr>
              <a:t>1                        2</a:t>
            </a:r>
          </a:p>
          <a:p>
            <a:r>
              <a:rPr lang="uk-UA" sz="4400" b="1" dirty="0">
                <a:solidFill>
                  <a:srgbClr val="002060"/>
                </a:solidFill>
              </a:rPr>
              <a:t>3                        4</a:t>
            </a:r>
          </a:p>
          <a:p>
            <a:r>
              <a:rPr lang="uk-UA" sz="4400" b="1" dirty="0">
                <a:solidFill>
                  <a:srgbClr val="002060"/>
                </a:solidFill>
              </a:rPr>
              <a:t>5                        6</a:t>
            </a:r>
            <a:endParaRPr lang="uk-UA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618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B269AA-15F6-4072-88FF-F5FD5ED97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008" y="401782"/>
            <a:ext cx="9897786" cy="67887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</a:rPr>
              <a:t>Згадай класифікацію чотирикутників</a:t>
            </a:r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09E410B8-F7F7-44DF-9F3E-F883980CB7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587797"/>
              </p:ext>
            </p:extLst>
          </p:nvPr>
        </p:nvGraphicFramePr>
        <p:xfrm>
          <a:off x="1008668" y="1319753"/>
          <a:ext cx="9728462" cy="49773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9113">
                  <a:extLst>
                    <a:ext uri="{9D8B030D-6E8A-4147-A177-3AD203B41FA5}">
                      <a16:colId xmlns:a16="http://schemas.microsoft.com/office/drawing/2014/main" val="3229979817"/>
                    </a:ext>
                  </a:extLst>
                </a:gridCol>
                <a:gridCol w="4869349">
                  <a:extLst>
                    <a:ext uri="{9D8B030D-6E8A-4147-A177-3AD203B41FA5}">
                      <a16:colId xmlns:a16="http://schemas.microsoft.com/office/drawing/2014/main" val="1209804594"/>
                    </a:ext>
                  </a:extLst>
                </a:gridCol>
              </a:tblGrid>
              <a:tr h="533426"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rgbClr val="7030A0"/>
                          </a:solidFill>
                        </a:rPr>
                        <a:t>Тип чотирикутника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k-UA" sz="2800" dirty="0">
                          <a:solidFill>
                            <a:srgbClr val="7030A0"/>
                          </a:solidFill>
                        </a:rPr>
                        <a:t>Властивості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1040171"/>
                  </a:ext>
                </a:extLst>
              </a:tr>
              <a:tr h="1110982">
                <a:tc>
                  <a:txBody>
                    <a:bodyPr/>
                    <a:lstStyle/>
                    <a:p>
                      <a:r>
                        <a:rPr lang="uk-UA" sz="2000" b="1" dirty="0"/>
                        <a:t>Паралелограм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b="1" dirty="0">
                          <a:solidFill>
                            <a:schemeClr val="accent2"/>
                          </a:solidFill>
                        </a:rPr>
                        <a:t>Протилежні сторони паралельні і рівні, діагоналі точкою перетину діляться навпіл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7682303"/>
                  </a:ext>
                </a:extLst>
              </a:tr>
              <a:tr h="1110982">
                <a:tc>
                  <a:txBody>
                    <a:bodyPr/>
                    <a:lstStyle/>
                    <a:p>
                      <a:r>
                        <a:rPr lang="uk-UA" sz="2000" b="1" dirty="0"/>
                        <a:t>Прямокутник</a:t>
                      </a:r>
                    </a:p>
                    <a:p>
                      <a:endParaRPr lang="uk-UA" dirty="0"/>
                    </a:p>
                    <a:p>
                      <a:endParaRPr lang="uk-U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b="1" dirty="0">
                          <a:solidFill>
                            <a:schemeClr val="accent2"/>
                          </a:solidFill>
                        </a:rPr>
                        <a:t>Діагоналі рівні, кути прямі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9199959"/>
                  </a:ext>
                </a:extLst>
              </a:tr>
              <a:tr h="1110982">
                <a:tc>
                  <a:txBody>
                    <a:bodyPr/>
                    <a:lstStyle/>
                    <a:p>
                      <a:r>
                        <a:rPr lang="uk-UA" sz="2000" b="1" dirty="0"/>
                        <a:t>Ромб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b="1" dirty="0">
                          <a:solidFill>
                            <a:schemeClr val="accent2"/>
                          </a:solidFill>
                        </a:rPr>
                        <a:t>Всі сторони рівні, діагоналі перетинаються під прямим кутом і є бісектрисами кутів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2375153"/>
                  </a:ext>
                </a:extLst>
              </a:tr>
              <a:tr h="1110982">
                <a:tc>
                  <a:txBody>
                    <a:bodyPr/>
                    <a:lstStyle/>
                    <a:p>
                      <a:r>
                        <a:rPr lang="uk-UA" sz="2000" b="1" dirty="0"/>
                        <a:t>Квадрат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b="1" dirty="0">
                          <a:solidFill>
                            <a:schemeClr val="accent2"/>
                          </a:solidFill>
                        </a:rPr>
                        <a:t>Всі сторони і кути рівні, діагоналі рівні, перетинаються під прямим кутом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5713786"/>
                  </a:ext>
                </a:extLst>
              </a:tr>
            </a:tbl>
          </a:graphicData>
        </a:graphic>
      </p:graphicFrame>
      <p:sp>
        <p:nvSpPr>
          <p:cNvPr id="6" name="Параллелограмм 5">
            <a:extLst>
              <a:ext uri="{FF2B5EF4-FFF2-40B4-BE49-F238E27FC236}">
                <a16:creationId xmlns:a16="http://schemas.microsoft.com/office/drawing/2014/main" id="{6A126E52-A473-4503-BEB9-13122C1E0631}"/>
              </a:ext>
            </a:extLst>
          </p:cNvPr>
          <p:cNvSpPr/>
          <p:nvPr/>
        </p:nvSpPr>
        <p:spPr>
          <a:xfrm>
            <a:off x="3392634" y="1987962"/>
            <a:ext cx="1538881" cy="770965"/>
          </a:xfrm>
          <a:prstGeom prst="parallelogram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95F6597-84D1-41A8-A4CB-B46833F86FB5}"/>
              </a:ext>
            </a:extLst>
          </p:cNvPr>
          <p:cNvSpPr/>
          <p:nvPr/>
        </p:nvSpPr>
        <p:spPr>
          <a:xfrm>
            <a:off x="3189403" y="3230343"/>
            <a:ext cx="1742112" cy="76558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Ромб 7">
            <a:extLst>
              <a:ext uri="{FF2B5EF4-FFF2-40B4-BE49-F238E27FC236}">
                <a16:creationId xmlns:a16="http://schemas.microsoft.com/office/drawing/2014/main" id="{DA9C80D1-A64B-44E7-88CE-488DF80E7E53}"/>
              </a:ext>
            </a:extLst>
          </p:cNvPr>
          <p:cNvSpPr/>
          <p:nvPr/>
        </p:nvSpPr>
        <p:spPr>
          <a:xfrm>
            <a:off x="3661529" y="4217680"/>
            <a:ext cx="797859" cy="897367"/>
          </a:xfrm>
          <a:prstGeom prst="diamon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C0B1DF16-D6D5-4632-BA7F-286D9BB76581}"/>
              </a:ext>
            </a:extLst>
          </p:cNvPr>
          <p:cNvSpPr/>
          <p:nvPr/>
        </p:nvSpPr>
        <p:spPr>
          <a:xfrm>
            <a:off x="3661528" y="5376368"/>
            <a:ext cx="797859" cy="7709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0317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96FD4E-7CDF-48ED-9077-8A783BF8E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918" y="685800"/>
            <a:ext cx="10213694" cy="850770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</a:rPr>
              <a:t>Завдання №3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F2B71A-D686-42AB-9D41-EBED15BA33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51764" y="2489700"/>
            <a:ext cx="8065341" cy="2091267"/>
          </a:xfrm>
        </p:spPr>
        <p:txBody>
          <a:bodyPr>
            <a:normAutofit lnSpcReduction="10000"/>
          </a:bodyPr>
          <a:lstStyle/>
          <a:p>
            <a:r>
              <a:rPr lang="uk-UA" sz="4400" b="1" dirty="0">
                <a:solidFill>
                  <a:srgbClr val="7030A0"/>
                </a:solidFill>
              </a:rPr>
              <a:t>Як називається фігура, у якої всі сторони і кути рівні?</a:t>
            </a:r>
          </a:p>
        </p:txBody>
      </p:sp>
    </p:spTree>
    <p:extLst>
      <p:ext uri="{BB962C8B-B14F-4D97-AF65-F5344CB8AC3E}">
        <p14:creationId xmlns:p14="http://schemas.microsoft.com/office/powerpoint/2010/main" val="2192960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4FEC31-0E95-409B-959A-83D1CB3B8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2094" y="85165"/>
            <a:ext cx="8016174" cy="1371600"/>
          </a:xfrm>
        </p:spPr>
        <p:txBody>
          <a:bodyPr>
            <a:normAutofit/>
          </a:bodyPr>
          <a:lstStyle/>
          <a:p>
            <a:r>
              <a:rPr lang="uk-UA" sz="4000" b="1" dirty="0">
                <a:solidFill>
                  <a:srgbClr val="002060"/>
                </a:solidFill>
              </a:rPr>
              <a:t>Відповідь до завдання №3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F37E59D-BCF5-478E-BEF4-FCAC80D6BB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22094" y="2559423"/>
            <a:ext cx="4383741" cy="2091267"/>
          </a:xfrm>
        </p:spPr>
        <p:txBody>
          <a:bodyPr>
            <a:normAutofit/>
          </a:bodyPr>
          <a:lstStyle/>
          <a:p>
            <a:r>
              <a:rPr lang="uk-UA" sz="4000" b="1" dirty="0">
                <a:solidFill>
                  <a:srgbClr val="7030A0"/>
                </a:solidFill>
              </a:rPr>
              <a:t>Квадрат</a:t>
            </a:r>
          </a:p>
        </p:txBody>
      </p:sp>
    </p:spTree>
    <p:extLst>
      <p:ext uri="{BB962C8B-B14F-4D97-AF65-F5344CB8AC3E}">
        <p14:creationId xmlns:p14="http://schemas.microsoft.com/office/powerpoint/2010/main" val="11124631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15CA65-3109-49A4-9C37-CAECB48CD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682" y="290772"/>
            <a:ext cx="10088188" cy="812002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</a:rPr>
              <a:t>Завдання №4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4D20D49-E020-4D4B-9AE3-3DC4541BE2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1497106"/>
            <a:ext cx="10892118" cy="4912659"/>
          </a:xfrm>
        </p:spPr>
        <p:txBody>
          <a:bodyPr>
            <a:normAutofit/>
          </a:bodyPr>
          <a:lstStyle/>
          <a:p>
            <a:r>
              <a:rPr lang="en-US" sz="2800" b="1" dirty="0"/>
              <a:t>          </a:t>
            </a:r>
            <a:r>
              <a:rPr lang="uk-UA" sz="2800" b="1" dirty="0">
                <a:solidFill>
                  <a:srgbClr val="7030A0"/>
                </a:solidFill>
              </a:rPr>
              <a:t>Відрізки АВ, ВС, С</a:t>
            </a:r>
            <a:r>
              <a:rPr lang="en-US" sz="2800" b="1" dirty="0">
                <a:solidFill>
                  <a:srgbClr val="7030A0"/>
                </a:solidFill>
              </a:rPr>
              <a:t>D</a:t>
            </a:r>
            <a:r>
              <a:rPr lang="uk-UA" sz="2800" b="1" dirty="0">
                <a:solidFill>
                  <a:srgbClr val="7030A0"/>
                </a:solidFill>
              </a:rPr>
              <a:t>, А</a:t>
            </a:r>
            <a:r>
              <a:rPr lang="en-US" sz="2800" b="1" dirty="0">
                <a:solidFill>
                  <a:srgbClr val="7030A0"/>
                </a:solidFill>
              </a:rPr>
              <a:t>D</a:t>
            </a:r>
            <a:r>
              <a:rPr lang="uk-UA" sz="2800" b="1" dirty="0">
                <a:solidFill>
                  <a:srgbClr val="7030A0"/>
                </a:solidFill>
              </a:rPr>
              <a:t> – сторони прямокутника</a:t>
            </a:r>
          </a:p>
          <a:p>
            <a:endParaRPr lang="uk-UA" sz="2800" b="1" dirty="0"/>
          </a:p>
          <a:p>
            <a:endParaRPr lang="uk-UA" sz="2800" b="1" dirty="0"/>
          </a:p>
          <a:p>
            <a:endParaRPr lang="uk-UA" sz="2800" b="1" dirty="0"/>
          </a:p>
          <a:p>
            <a:endParaRPr lang="uk-UA" sz="2800" b="1" dirty="0"/>
          </a:p>
          <a:p>
            <a:endParaRPr lang="uk-UA" sz="2800" b="1" dirty="0"/>
          </a:p>
          <a:p>
            <a:r>
              <a:rPr lang="uk-UA" sz="3200" b="1" dirty="0">
                <a:solidFill>
                  <a:srgbClr val="002060"/>
                </a:solidFill>
              </a:rPr>
              <a:t>Напиши пари протилежних сторін прямокутника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90553FE-A9AC-4AC0-9604-7FDE1EE4517E}"/>
              </a:ext>
            </a:extLst>
          </p:cNvPr>
          <p:cNvSpPr/>
          <p:nvPr/>
        </p:nvSpPr>
        <p:spPr>
          <a:xfrm>
            <a:off x="1174376" y="2747682"/>
            <a:ext cx="3767275" cy="136263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6A05F5-DA31-491D-9401-8D8D433A8425}"/>
              </a:ext>
            </a:extLst>
          </p:cNvPr>
          <p:cNvSpPr txBox="1"/>
          <p:nvPr/>
        </p:nvSpPr>
        <p:spPr>
          <a:xfrm>
            <a:off x="728541" y="3953435"/>
            <a:ext cx="412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2060"/>
                </a:solidFill>
              </a:rPr>
              <a:t>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9E5DFA-D226-400F-9535-45DE45C9C5A3}"/>
              </a:ext>
            </a:extLst>
          </p:cNvPr>
          <p:cNvSpPr txBox="1"/>
          <p:nvPr/>
        </p:nvSpPr>
        <p:spPr>
          <a:xfrm>
            <a:off x="728541" y="2574221"/>
            <a:ext cx="4891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2060"/>
                </a:solidFill>
              </a:rPr>
              <a:t>В</a:t>
            </a:r>
          </a:p>
          <a:p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8B51C4D-710F-4684-83A2-E1AE6BA29188}"/>
              </a:ext>
            </a:extLst>
          </p:cNvPr>
          <p:cNvSpPr txBox="1"/>
          <p:nvPr/>
        </p:nvSpPr>
        <p:spPr>
          <a:xfrm>
            <a:off x="5031298" y="2675962"/>
            <a:ext cx="1379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2060"/>
                </a:solidFill>
              </a:rPr>
              <a:t>С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4648B9-50EB-4A1C-BCE2-455DA2882D54}"/>
              </a:ext>
            </a:extLst>
          </p:cNvPr>
          <p:cNvSpPr txBox="1"/>
          <p:nvPr/>
        </p:nvSpPr>
        <p:spPr>
          <a:xfrm>
            <a:off x="5031298" y="3978319"/>
            <a:ext cx="1564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002060"/>
                </a:solidFill>
              </a:rPr>
              <a:t> </a:t>
            </a:r>
            <a:r>
              <a:rPr lang="en-US" sz="2400" b="1" dirty="0">
                <a:solidFill>
                  <a:srgbClr val="002060"/>
                </a:solidFill>
              </a:rPr>
              <a:t>D</a:t>
            </a:r>
            <a:endParaRPr lang="uk-UA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6259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076E43-CD14-41E1-9898-E70F289E4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882" y="199417"/>
            <a:ext cx="10204730" cy="1187824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</a:rPr>
              <a:t>Відповідь до завдання №4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8226F8E-A4EF-456D-A852-1084ACA416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8565" y="2209799"/>
            <a:ext cx="10124047" cy="2442883"/>
          </a:xfrm>
        </p:spPr>
        <p:txBody>
          <a:bodyPr>
            <a:normAutofit lnSpcReduction="10000"/>
          </a:bodyPr>
          <a:lstStyle/>
          <a:p>
            <a:r>
              <a:rPr lang="uk-UA" sz="4400" b="1" dirty="0">
                <a:solidFill>
                  <a:srgbClr val="7030A0"/>
                </a:solidFill>
              </a:rPr>
              <a:t>АВ і С</a:t>
            </a:r>
            <a:r>
              <a:rPr lang="en-US" sz="4400" b="1" dirty="0">
                <a:solidFill>
                  <a:srgbClr val="7030A0"/>
                </a:solidFill>
              </a:rPr>
              <a:t>D</a:t>
            </a:r>
            <a:r>
              <a:rPr lang="uk-UA" sz="4400" b="1" dirty="0">
                <a:solidFill>
                  <a:srgbClr val="7030A0"/>
                </a:solidFill>
              </a:rPr>
              <a:t>;</a:t>
            </a:r>
          </a:p>
          <a:p>
            <a:r>
              <a:rPr lang="uk-UA" sz="4400" b="1" dirty="0">
                <a:solidFill>
                  <a:srgbClr val="7030A0"/>
                </a:solidFill>
              </a:rPr>
              <a:t> </a:t>
            </a:r>
          </a:p>
          <a:p>
            <a:r>
              <a:rPr lang="uk-UA" sz="4400" b="1" dirty="0">
                <a:solidFill>
                  <a:srgbClr val="7030A0"/>
                </a:solidFill>
              </a:rPr>
              <a:t>ВС і А</a:t>
            </a:r>
            <a:r>
              <a:rPr lang="en-US" sz="4400" b="1" dirty="0">
                <a:solidFill>
                  <a:srgbClr val="7030A0"/>
                </a:solidFill>
              </a:rPr>
              <a:t>D</a:t>
            </a:r>
            <a:endParaRPr lang="uk-UA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011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D9135D-1011-4A0A-968E-52C63E9BA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682" y="685800"/>
            <a:ext cx="9899930" cy="847165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>
                <a:solidFill>
                  <a:srgbClr val="C00000"/>
                </a:solidFill>
              </a:rPr>
              <a:t>Згадай!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84D85CE-AF32-48CD-A630-1AE4356B0C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8565" y="1682886"/>
            <a:ext cx="10124047" cy="4063490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</a:rPr>
              <a:t>Периметр прямокутника </a:t>
            </a:r>
            <a:r>
              <a:rPr lang="uk-UA" sz="3200" b="1" dirty="0">
                <a:solidFill>
                  <a:srgbClr val="7030A0"/>
                </a:solidFill>
              </a:rPr>
              <a:t>– це сума довжин всіх його сторін</a:t>
            </a:r>
          </a:p>
          <a:p>
            <a:r>
              <a:rPr lang="uk-UA" sz="3200" b="1" dirty="0">
                <a:solidFill>
                  <a:srgbClr val="002060"/>
                </a:solidFill>
              </a:rPr>
              <a:t>Р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uk-UA" sz="3200" b="1" dirty="0">
                <a:solidFill>
                  <a:srgbClr val="002060"/>
                </a:solidFill>
              </a:rPr>
              <a:t>=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en-US" sz="3200" b="1" dirty="0">
                <a:solidFill>
                  <a:srgbClr val="002060"/>
                </a:solidFill>
              </a:rPr>
              <a:t> + 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</a:rPr>
              <a:t>b</a:t>
            </a:r>
            <a:r>
              <a:rPr lang="en-US" sz="3200" b="1" dirty="0">
                <a:solidFill>
                  <a:srgbClr val="002060"/>
                </a:solidFill>
              </a:rPr>
              <a:t> + 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en-US" sz="3200" b="1" dirty="0">
                <a:solidFill>
                  <a:srgbClr val="002060"/>
                </a:solidFill>
              </a:rPr>
              <a:t> + 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</a:rPr>
              <a:t>b</a:t>
            </a:r>
            <a:endParaRPr lang="uk-UA" sz="32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uk-UA" sz="2800" b="1" dirty="0">
                <a:solidFill>
                  <a:srgbClr val="7030A0"/>
                </a:solidFill>
              </a:rPr>
              <a:t>Наприклад: </a:t>
            </a:r>
          </a:p>
          <a:p>
            <a:r>
              <a:rPr lang="uk-UA" sz="2800" b="1" dirty="0">
                <a:solidFill>
                  <a:srgbClr val="002060"/>
                </a:solidFill>
              </a:rPr>
              <a:t>Якщо довжина прямокутника 6 см, а ширина 2 см, то його</a:t>
            </a:r>
            <a:r>
              <a:rPr lang="uk-UA" sz="2800" b="1" dirty="0"/>
              <a:t>      </a:t>
            </a:r>
            <a:r>
              <a:rPr lang="uk-UA" sz="3200" b="1" dirty="0">
                <a:solidFill>
                  <a:srgbClr val="002060"/>
                </a:solidFill>
              </a:rPr>
              <a:t>Р= </a:t>
            </a:r>
            <a:r>
              <a:rPr lang="uk-UA" sz="3200" b="1" dirty="0">
                <a:solidFill>
                  <a:schemeClr val="accent6">
                    <a:lumMod val="75000"/>
                  </a:schemeClr>
                </a:solidFill>
              </a:rPr>
              <a:t>6</a:t>
            </a:r>
            <a:r>
              <a:rPr lang="uk-UA" sz="3200" b="1" dirty="0">
                <a:solidFill>
                  <a:srgbClr val="002060"/>
                </a:solidFill>
              </a:rPr>
              <a:t> + </a:t>
            </a:r>
            <a:r>
              <a:rPr lang="uk-UA" sz="3200" b="1" dirty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uk-UA" sz="3200" b="1" dirty="0">
                <a:solidFill>
                  <a:srgbClr val="002060"/>
                </a:solidFill>
              </a:rPr>
              <a:t> + </a:t>
            </a:r>
            <a:r>
              <a:rPr lang="uk-UA" sz="3200" b="1" dirty="0">
                <a:solidFill>
                  <a:schemeClr val="accent6">
                    <a:lumMod val="75000"/>
                  </a:schemeClr>
                </a:solidFill>
              </a:rPr>
              <a:t>6</a:t>
            </a:r>
            <a:r>
              <a:rPr lang="uk-UA" sz="3200" b="1" dirty="0">
                <a:solidFill>
                  <a:srgbClr val="002060"/>
                </a:solidFill>
              </a:rPr>
              <a:t> + </a:t>
            </a:r>
            <a:r>
              <a:rPr lang="uk-UA" sz="3200" b="1" dirty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uk-UA" sz="3200" b="1" dirty="0">
                <a:solidFill>
                  <a:srgbClr val="002060"/>
                </a:solidFill>
              </a:rPr>
              <a:t> = 16 (см)</a:t>
            </a:r>
            <a:endParaRPr lang="en-US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403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E73744-9077-43D3-8582-157295280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6" y="282102"/>
            <a:ext cx="10159906" cy="1132969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</a:rPr>
              <a:t>Завдання №5 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A8368CD-3973-4316-B868-A089EEA172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9576" y="1760706"/>
            <a:ext cx="9873036" cy="4309354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7030A0"/>
                </a:solidFill>
              </a:rPr>
              <a:t>Знайди периметр прямокутника, якщо його довжина дорівнює 5 см, а ширина – 3 см.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7069DA4-5BAB-4A88-BA09-747C4DB61194}"/>
              </a:ext>
            </a:extLst>
          </p:cNvPr>
          <p:cNvSpPr/>
          <p:nvPr/>
        </p:nvSpPr>
        <p:spPr>
          <a:xfrm>
            <a:off x="2384611" y="3647736"/>
            <a:ext cx="4034117" cy="102197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b"/>
          <a:lstStyle/>
          <a:p>
            <a:pPr algn="ctr"/>
            <a:r>
              <a:rPr lang="uk-UA" b="1" dirty="0">
                <a:solidFill>
                  <a:schemeClr val="accent6">
                    <a:lumMod val="50000"/>
                  </a:schemeClr>
                </a:solidFill>
              </a:rPr>
              <a:t>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DA2990-DDEA-4EAC-8BD8-7EDA4EF29829}"/>
              </a:ext>
            </a:extLst>
          </p:cNvPr>
          <p:cNvSpPr txBox="1"/>
          <p:nvPr/>
        </p:nvSpPr>
        <p:spPr>
          <a:xfrm>
            <a:off x="4163438" y="4930588"/>
            <a:ext cx="8872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2060"/>
                </a:solidFill>
              </a:rPr>
              <a:t>5 см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976BA0-8353-4B9B-BA30-6C51CFA98370}"/>
              </a:ext>
            </a:extLst>
          </p:cNvPr>
          <p:cNvSpPr txBox="1"/>
          <p:nvPr/>
        </p:nvSpPr>
        <p:spPr>
          <a:xfrm>
            <a:off x="6418728" y="3927893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2060"/>
                </a:solidFill>
              </a:rPr>
              <a:t>3 см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E72322-9C14-423C-98A0-E2EA988121A5}"/>
              </a:ext>
            </a:extLst>
          </p:cNvPr>
          <p:cNvSpPr txBox="1"/>
          <p:nvPr/>
        </p:nvSpPr>
        <p:spPr>
          <a:xfrm>
            <a:off x="6096000" y="3975638"/>
            <a:ext cx="341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b</a:t>
            </a:r>
            <a:endParaRPr lang="uk-UA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6467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71144F-2F35-4D9E-B331-54E47086B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685800"/>
            <a:ext cx="9980612" cy="802532"/>
          </a:xfrm>
        </p:spPr>
        <p:txBody>
          <a:bodyPr>
            <a:norm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Відповідь до завдання №5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557C7BF-6B03-4EED-B1C9-E4CA4E2F8B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24753" y="2496671"/>
            <a:ext cx="9469624" cy="2658036"/>
          </a:xfrm>
        </p:spPr>
        <p:txBody>
          <a:bodyPr>
            <a:normAutofit/>
          </a:bodyPr>
          <a:lstStyle/>
          <a:p>
            <a:r>
              <a:rPr lang="uk-UA" sz="4400" b="1" dirty="0">
                <a:solidFill>
                  <a:srgbClr val="7030A0"/>
                </a:solidFill>
              </a:rPr>
              <a:t>Р= 5 + 3 + 5 + 3 = 16 (см)</a:t>
            </a:r>
          </a:p>
        </p:txBody>
      </p:sp>
    </p:spTree>
    <p:extLst>
      <p:ext uri="{BB962C8B-B14F-4D97-AF65-F5344CB8AC3E}">
        <p14:creationId xmlns:p14="http://schemas.microsoft.com/office/powerpoint/2010/main" val="778008053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217</TotalTime>
  <Words>387</Words>
  <Application>Microsoft Office PowerPoint</Application>
  <PresentationFormat>Широкоэкранный</PresentationFormat>
  <Paragraphs>83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Century Gothic</vt:lpstr>
      <vt:lpstr>Wingdings 3</vt:lpstr>
      <vt:lpstr>Сектор</vt:lpstr>
      <vt:lpstr>Діагностична контрольна робота №1  з геометрії за темою  «Паралелограм і його види» для дітей з ООП ІV рівня підтримки</vt:lpstr>
      <vt:lpstr>Згадай!</vt:lpstr>
      <vt:lpstr>Завдання №1</vt:lpstr>
      <vt:lpstr>Відповідь до завдання №1</vt:lpstr>
      <vt:lpstr>Згадай! </vt:lpstr>
      <vt:lpstr>Завдання №2 </vt:lpstr>
      <vt:lpstr>Відповідь до завдання №2</vt:lpstr>
      <vt:lpstr>Згадай класифікацію чотирикутників</vt:lpstr>
      <vt:lpstr>Завдання №3</vt:lpstr>
      <vt:lpstr>Відповідь до завдання №3</vt:lpstr>
      <vt:lpstr>Завдання №4</vt:lpstr>
      <vt:lpstr>Відповідь до завдання №4</vt:lpstr>
      <vt:lpstr>Згадай!</vt:lpstr>
      <vt:lpstr>Завдання №5 </vt:lpstr>
      <vt:lpstr>Відповідь до завдання №5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Діагностична контрольна робота з геометрії №1 «Паралелограм і його види»</dc:title>
  <dc:creator>Irina Fetisova</dc:creator>
  <cp:lastModifiedBy>Наталья</cp:lastModifiedBy>
  <cp:revision>14</cp:revision>
  <dcterms:created xsi:type="dcterms:W3CDTF">2025-10-28T20:26:33Z</dcterms:created>
  <dcterms:modified xsi:type="dcterms:W3CDTF">2025-10-30T08:46:31Z</dcterms:modified>
</cp:coreProperties>
</file>