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546032" cy="4107903"/>
          </a:xfrm>
        </p:spPr>
        <p:txBody>
          <a:bodyPr/>
          <a:lstStyle/>
          <a:p>
            <a:r>
              <a:rPr lang="uk-UA" sz="3600" dirty="0"/>
              <a:t>Дії над раціональними числами.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uk-UA" sz="3600" dirty="0"/>
              <a:t>Розв’язування рівнянь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4941168"/>
            <a:ext cx="6858000" cy="914400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uk-UA" dirty="0"/>
              <a:t>Вчитель математики Баговицького ліцею:</a:t>
            </a:r>
            <a:endParaRPr lang="ru-RU" dirty="0"/>
          </a:p>
          <a:p>
            <a:pPr algn="r"/>
            <a:r>
              <a:rPr lang="uk-UA" dirty="0"/>
              <a:t>Проценко Н. А.</a:t>
            </a:r>
            <a:endParaRPr lang="ru-RU" dirty="0"/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814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0" i="0" u="none" strike="noStrike" kern="1200" cap="all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Рівняння це - 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04800" y="1554162"/>
            <a:ext cx="8686800" cy="504319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рівність, яка містить невідоме.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Приклад: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або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Корінь рівняння – це значення невідомого, при якому рівняння перетворюється в правильну рівність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72444"/>
            <a:ext cx="2944813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2339975" y="2133600"/>
          <a:ext cx="362267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Формула" r:id="rId4" imgW="1320227" imgH="393529" progId="Equation.3">
                  <p:embed/>
                </p:oleObj>
              </mc:Choice>
              <mc:Fallback>
                <p:oleObj name="Формула" r:id="rId4" imgW="1320227" imgH="393529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2133600"/>
                        <a:ext cx="3622675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1403350" y="3500438"/>
          <a:ext cx="1531938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Формула" r:id="rId6" imgW="469696" imgH="393529" progId="Equation.3">
                  <p:embed/>
                </p:oleObj>
              </mc:Choice>
              <mc:Fallback>
                <p:oleObj name="Формула" r:id="rId6" imgW="469696" imgH="393529" progId="Equation.3">
                  <p:embed/>
                  <p:pic>
                    <p:nvPicPr>
                      <p:cNvPr id="0" name="Объект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350" y="3500438"/>
                        <a:ext cx="1531938" cy="1282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247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01752" y="45720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0" i="0" u="none" strike="noStrike" kern="1200" cap="all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Властивості рівнянь: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304800" y="1600200"/>
            <a:ext cx="4191000" cy="47244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1) Якщо який-небудь доданок перенести з однієї частини рівняння в другу, змінивши при цьому його знак на протилежний, то отримаємо рівняння, яке містить такі самі корені, що й дане.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rgbClr val="4E3B3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4355976" y="1600200"/>
            <a:ext cx="4635624" cy="604664"/>
          </a:xfrm>
          <a:prstGeom prst="rect">
            <a:avLst/>
          </a:prstGeom>
        </p:spPr>
        <p:txBody>
          <a:bodyPr vert="horz">
            <a:normAutofit fontScale="25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0A22E"/>
              </a:buClr>
              <a:buSzPct val="70000"/>
              <a:buFont typeface="Wingdings 2"/>
              <a:buNone/>
              <a:tabLst/>
              <a:defRPr/>
            </a:pPr>
            <a:r>
              <a:rPr kumimoji="0" lang="uk-UA" sz="16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Book"/>
                <a:ea typeface="+mn-ea"/>
                <a:cs typeface="+mn-cs"/>
              </a:rPr>
              <a:t>Приклад: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112" y="2469180"/>
            <a:ext cx="3365351" cy="611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688" y="3108325"/>
            <a:ext cx="38862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97478"/>
            <a:ext cx="1866900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781" y="5121002"/>
            <a:ext cx="157162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90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57200" y="0"/>
            <a:ext cx="8686800" cy="84124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0" i="0" u="none" strike="noStrike" kern="1200" cap="all" spc="0" normalizeH="0" baseline="0" noProof="0" dirty="0" smtClean="0">
                <a:ln>
                  <a:noFill/>
                </a:ln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Franklin Gothic Medium"/>
                <a:ea typeface="+mj-ea"/>
                <a:cs typeface="+mj-cs"/>
              </a:rPr>
              <a:t>Властивості рівнянь:</a:t>
            </a:r>
            <a:endParaRPr kumimoji="0" lang="ru-RU" sz="3600" b="0" i="0" u="none" strike="noStrike" kern="1200" cap="all" spc="0" normalizeH="0" baseline="0" noProof="0" dirty="0">
              <a:ln>
                <a:noFill/>
              </a:ln>
              <a:solidFill>
                <a:srgbClr val="4E3B3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Franklin Gothic Medium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7331"/>
            <a:ext cx="4346575" cy="477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57632" y="1124744"/>
            <a:ext cx="15712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uk-UA" sz="2800" dirty="0">
                <a:solidFill>
                  <a:srgbClr val="4E3B30"/>
                </a:solidFill>
                <a:latin typeface="Franklin Gothic Book"/>
              </a:rPr>
              <a:t>Приклад: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543" y="2492896"/>
            <a:ext cx="2172584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156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Компоненти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4137452" cy="3466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9"/>
          <p:cNvPicPr>
            <a:picLocks noGrp="1"/>
          </p:cNvPicPr>
          <p:nvPr>
            <p:ph sz="half" idx="2"/>
          </p:nvPr>
        </p:nvPicPr>
        <p:blipFill rotWithShape="1">
          <a:blip r:embed="rId3"/>
          <a:srcRect l="23926" t="16071" r="53319" b="52380"/>
          <a:stretch/>
        </p:blipFill>
        <p:spPr bwMode="auto">
          <a:xfrm>
            <a:off x="4644008" y="2276872"/>
            <a:ext cx="3888431" cy="35283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4853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Компоненти</a:t>
            </a:r>
            <a:r>
              <a:rPr lang="ru-RU" dirty="0"/>
              <a:t> </a:t>
            </a:r>
            <a:r>
              <a:rPr lang="ru-RU" dirty="0" err="1"/>
              <a:t>дій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" name="Объект 7"/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24428" t="57440" r="53319" b="8929"/>
          <a:stretch/>
        </p:blipFill>
        <p:spPr bwMode="auto">
          <a:xfrm>
            <a:off x="323528" y="2060848"/>
            <a:ext cx="4104456" cy="38164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Объект 8"/>
          <p:cNvPicPr>
            <a:picLocks noGrp="1"/>
          </p:cNvPicPr>
          <p:nvPr>
            <p:ph sz="half" idx="2"/>
          </p:nvPr>
        </p:nvPicPr>
        <p:blipFill rotWithShape="1">
          <a:blip r:embed="rId2"/>
          <a:srcRect l="51365" t="56845" r="27553" b="8929"/>
          <a:stretch/>
        </p:blipFill>
        <p:spPr bwMode="auto">
          <a:xfrm>
            <a:off x="4572000" y="2132856"/>
            <a:ext cx="4176463" cy="37444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930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Пригадаємо: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знайти</a:t>
            </a:r>
            <a:r>
              <a:rPr lang="ru-RU" dirty="0"/>
              <a:t> </a:t>
            </a:r>
            <a:r>
              <a:rPr lang="ru-RU" dirty="0" err="1"/>
              <a:t>невідомийй</a:t>
            </a:r>
            <a:r>
              <a:rPr lang="ru-RU" dirty="0"/>
              <a:t> </a:t>
            </a:r>
            <a:r>
              <a:rPr lang="ru-RU" dirty="0" err="1"/>
              <a:t>доданок</a:t>
            </a:r>
            <a:r>
              <a:rPr lang="ru-RU" dirty="0"/>
              <a:t>,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923928" y="2204864"/>
            <a:ext cx="48613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треба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суми</a:t>
            </a:r>
            <a:r>
              <a:rPr lang="ru-RU" b="1" dirty="0"/>
              <a:t> </a:t>
            </a:r>
            <a:r>
              <a:rPr lang="ru-RU" b="1" dirty="0" err="1"/>
              <a:t>відняти</a:t>
            </a:r>
            <a:r>
              <a:rPr lang="ru-RU" b="1" dirty="0"/>
              <a:t> </a:t>
            </a:r>
            <a:r>
              <a:rPr lang="ru-RU" b="1" dirty="0" err="1"/>
              <a:t>відомий</a:t>
            </a:r>
            <a:r>
              <a:rPr lang="ru-RU" b="1" dirty="0"/>
              <a:t> </a:t>
            </a:r>
            <a:r>
              <a:rPr lang="ru-RU" b="1" dirty="0" err="1"/>
              <a:t>доданок</a:t>
            </a:r>
            <a:endParaRPr lang="ru-RU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323020" y="2547454"/>
            <a:ext cx="1925960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+5 = - 11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= -11 – 5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= -16</a:t>
            </a:r>
            <a:endParaRPr lang="ru-RU" sz="2800" b="1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0192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Пригадаємо: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</a:t>
            </a:r>
            <a:r>
              <a:rPr lang="ru-RU" sz="2400" dirty="0" err="1"/>
              <a:t>невідоме</a:t>
            </a:r>
            <a:r>
              <a:rPr lang="ru-RU" sz="2400" dirty="0"/>
              <a:t> </a:t>
            </a:r>
            <a:r>
              <a:rPr lang="ru-RU" sz="2400" dirty="0" err="1"/>
              <a:t>зменшуване</a:t>
            </a:r>
            <a:r>
              <a:rPr lang="ru-RU" sz="2400" dirty="0" smtClean="0"/>
              <a:t>,</a:t>
            </a:r>
            <a:r>
              <a:rPr lang="ru-RU" sz="1400" dirty="0" smtClean="0">
                <a:effectLst/>
                <a:latin typeface="Times New Roman"/>
                <a:ea typeface="Calibri"/>
              </a:rPr>
              <a:t>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17301" y="2118046"/>
            <a:ext cx="49469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atin typeface="Times New Roman"/>
                <a:ea typeface="Calibri"/>
              </a:rPr>
              <a:t>треба до </a:t>
            </a:r>
            <a:r>
              <a:rPr lang="ru-RU" sz="2400" b="1" dirty="0" err="1">
                <a:latin typeface="Times New Roman"/>
                <a:ea typeface="Calibri"/>
              </a:rPr>
              <a:t>різниці</a:t>
            </a:r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err="1">
                <a:latin typeface="Times New Roman"/>
                <a:ea typeface="Calibri"/>
              </a:rPr>
              <a:t>додати</a:t>
            </a:r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err="1">
                <a:latin typeface="Times New Roman"/>
                <a:ea typeface="Calibri"/>
              </a:rPr>
              <a:t>від'ємник</a:t>
            </a:r>
            <a:r>
              <a:rPr lang="ru-RU" sz="2400" b="1" dirty="0">
                <a:latin typeface="Times New Roman"/>
                <a:ea typeface="Calibri"/>
              </a:rPr>
              <a:t> 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2348878"/>
            <a:ext cx="1781944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- 5 = - 11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= -11 + 5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latin typeface="Times New Roman"/>
                <a:ea typeface="Calibri"/>
              </a:rPr>
              <a:t>х = -6</a:t>
            </a:r>
            <a:endParaRPr lang="ru-RU" sz="2800" b="1" dirty="0">
              <a:effectLst/>
              <a:latin typeface="Times New Roman"/>
              <a:ea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205409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rgbClr val="00B0F0"/>
                </a:solidFill>
                <a:latin typeface="Times New Roman"/>
                <a:ea typeface="Calibri"/>
              </a:rPr>
              <a:t>Щоб</a:t>
            </a: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800" b="1" dirty="0" err="1">
                <a:solidFill>
                  <a:srgbClr val="00B0F0"/>
                </a:solidFill>
                <a:latin typeface="Times New Roman"/>
                <a:ea typeface="Calibri"/>
              </a:rPr>
              <a:t>знайти</a:t>
            </a: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800" b="1" dirty="0" err="1">
                <a:solidFill>
                  <a:srgbClr val="00B0F0"/>
                </a:solidFill>
                <a:latin typeface="Times New Roman"/>
                <a:ea typeface="Calibri"/>
              </a:rPr>
              <a:t>від'ємник</a:t>
            </a: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, </a:t>
            </a:r>
            <a:endParaRPr lang="ru-RU" sz="2800" b="1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72750" y="4767535"/>
            <a:ext cx="59712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треба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від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зменшуваного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відняти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різницю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4767535"/>
            <a:ext cx="1631301" cy="1623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-11 - х = 6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х = -11 - 6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х = - 17</a:t>
            </a:r>
            <a:endParaRPr lang="ru-RU" sz="2400" b="1" dirty="0">
              <a:solidFill>
                <a:srgbClr val="00B0F0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01720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err="1" smtClean="0">
                <a:solidFill>
                  <a:srgbClr val="00B0F0"/>
                </a:solidFill>
              </a:rPr>
              <a:t>Щоб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err="1" smtClean="0">
                <a:solidFill>
                  <a:srgbClr val="00B0F0"/>
                </a:solidFill>
              </a:rPr>
              <a:t>знайти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err="1" smtClean="0">
                <a:solidFill>
                  <a:srgbClr val="00B0F0"/>
                </a:solidFill>
              </a:rPr>
              <a:t>невідомий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err="1" smtClean="0">
                <a:solidFill>
                  <a:srgbClr val="00B0F0"/>
                </a:solidFill>
              </a:rPr>
              <a:t>множник</a:t>
            </a:r>
            <a:r>
              <a:rPr lang="ru-RU" sz="2800" dirty="0" smtClean="0">
                <a:solidFill>
                  <a:srgbClr val="00B0F0"/>
                </a:solidFill>
              </a:rPr>
              <a:t>, </a:t>
            </a:r>
            <a:endParaRPr lang="" sz="2800" dirty="0" smtClean="0">
              <a:solidFill>
                <a:srgbClr val="00B0F0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srgbClr val="00B0F0"/>
                </a:solidFill>
                <a:latin typeface="Times New Roman"/>
                <a:ea typeface="Calibri"/>
              </a:rPr>
              <a:t>треба </a:t>
            </a:r>
            <a:r>
              <a:rPr lang="ru-RU" sz="2800" dirty="0" err="1">
                <a:solidFill>
                  <a:srgbClr val="00B0F0"/>
                </a:solidFill>
                <a:latin typeface="Times New Roman"/>
                <a:ea typeface="Calibri"/>
              </a:rPr>
              <a:t>добуток</a:t>
            </a:r>
            <a:r>
              <a:rPr lang="ru-RU" sz="2800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800" dirty="0" err="1">
                <a:solidFill>
                  <a:srgbClr val="00B0F0"/>
                </a:solidFill>
                <a:latin typeface="Times New Roman"/>
                <a:ea typeface="Calibri"/>
              </a:rPr>
              <a:t>поділити</a:t>
            </a:r>
            <a:r>
              <a:rPr lang="ru-RU" sz="2800" dirty="0">
                <a:solidFill>
                  <a:srgbClr val="00B0F0"/>
                </a:solidFill>
                <a:latin typeface="Times New Roman"/>
                <a:ea typeface="Calibri"/>
              </a:rPr>
              <a:t> на </a:t>
            </a:r>
            <a:r>
              <a:rPr lang="ru-RU" sz="2800" dirty="0" err="1">
                <a:solidFill>
                  <a:srgbClr val="00B0F0"/>
                </a:solidFill>
                <a:latin typeface="Times New Roman"/>
                <a:ea typeface="Calibri"/>
              </a:rPr>
              <a:t>відомий</a:t>
            </a:r>
            <a:r>
              <a:rPr lang="ru-RU" sz="2800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800" dirty="0" err="1">
                <a:solidFill>
                  <a:srgbClr val="00B0F0"/>
                </a:solidFill>
                <a:latin typeface="Times New Roman"/>
                <a:ea typeface="Calibri"/>
              </a:rPr>
              <a:t>множник</a:t>
            </a:r>
            <a:endParaRPr lang="ru-RU" sz="2800" dirty="0">
              <a:solidFill>
                <a:srgbClr val="00B0F0"/>
              </a:solidFill>
              <a:latin typeface="Times New Roman"/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Calibri"/>
              </a:rPr>
              <a:t>-11 </a:t>
            </a:r>
            <a:r>
              <a:rPr lang="ru-RU" sz="2800" dirty="0">
                <a:latin typeface="Times New Roman"/>
                <a:ea typeface="Calibri"/>
                <a:sym typeface="Symbol"/>
              </a:rPr>
              <a:t></a:t>
            </a:r>
            <a:r>
              <a:rPr lang="ru-RU" sz="2800" dirty="0">
                <a:latin typeface="Times New Roman"/>
                <a:ea typeface="Calibri"/>
              </a:rPr>
              <a:t> х = 33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Calibri"/>
              </a:rPr>
              <a:t>х = 33:(- 11)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/>
                <a:ea typeface="Calibri"/>
              </a:rPr>
              <a:t>х = - 3</a:t>
            </a:r>
            <a:endParaRPr lang="ru-RU" sz="2800" dirty="0">
              <a:effectLst/>
              <a:latin typeface="Times New Roman"/>
              <a:ea typeface="Calibri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Пригадаємо: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295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Пригадаємо: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знайти</a:t>
            </a:r>
            <a:r>
              <a:rPr lang="ru-RU" sz="2400" dirty="0"/>
              <a:t> </a:t>
            </a:r>
            <a:r>
              <a:rPr lang="ru-RU" sz="2400" dirty="0" err="1"/>
              <a:t>невідоме</a:t>
            </a:r>
            <a:r>
              <a:rPr lang="ru-RU" sz="2400" dirty="0"/>
              <a:t> </a:t>
            </a:r>
            <a:r>
              <a:rPr lang="ru-RU" sz="2400" dirty="0" err="1"/>
              <a:t>ділене</a:t>
            </a:r>
            <a:r>
              <a:rPr lang="ru-RU" sz="2400" dirty="0"/>
              <a:t>,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43807" y="2276872"/>
            <a:ext cx="597666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/>
                <a:ea typeface="Calibri"/>
              </a:rPr>
              <a:t>треба </a:t>
            </a:r>
            <a:r>
              <a:rPr lang="ru-RU" sz="2400" b="1" dirty="0" err="1">
                <a:latin typeface="Times New Roman"/>
                <a:ea typeface="Calibri"/>
              </a:rPr>
              <a:t>помножити</a:t>
            </a:r>
            <a:r>
              <a:rPr lang="ru-RU" sz="2400" b="1" dirty="0">
                <a:latin typeface="Times New Roman"/>
                <a:ea typeface="Calibri"/>
              </a:rPr>
              <a:t> </a:t>
            </a:r>
            <a:r>
              <a:rPr lang="ru-RU" sz="2400" b="1" dirty="0" err="1">
                <a:latin typeface="Times New Roman"/>
                <a:ea typeface="Calibri"/>
              </a:rPr>
              <a:t>дільник</a:t>
            </a:r>
            <a:r>
              <a:rPr lang="ru-RU" sz="2400" b="1" dirty="0">
                <a:latin typeface="Times New Roman"/>
                <a:ea typeface="Calibri"/>
              </a:rPr>
              <a:t> на </a:t>
            </a:r>
            <a:r>
              <a:rPr lang="ru-RU" sz="2400" b="1" dirty="0" err="1">
                <a:latin typeface="Times New Roman"/>
                <a:ea typeface="Calibri"/>
              </a:rPr>
              <a:t>частку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36103" y="2418444"/>
            <a:ext cx="1907703" cy="1623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/>
                <a:ea typeface="Calibri"/>
              </a:rPr>
              <a:t>х : (-12) = 4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/>
                <a:ea typeface="Calibri"/>
              </a:rPr>
              <a:t>х = 4:(- 12)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latin typeface="Times New Roman"/>
                <a:ea typeface="Calibri"/>
              </a:rPr>
              <a:t>х = - 48</a:t>
            </a:r>
            <a:endParaRPr lang="ru-RU" sz="2400" b="1" dirty="0">
              <a:effectLst/>
              <a:latin typeface="Times New Roman"/>
              <a:ea typeface="Calibri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4041452"/>
            <a:ext cx="4723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Щоб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знайти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невідомий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дільник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, </a:t>
            </a:r>
            <a:endParaRPr lang="ru-RU" sz="2400" b="1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4503117"/>
            <a:ext cx="4642809" cy="4830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треба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поділити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ділене</a:t>
            </a:r>
            <a:r>
              <a:rPr lang="ru-RU" sz="2400" b="1" dirty="0">
                <a:solidFill>
                  <a:srgbClr val="00B0F0"/>
                </a:solidFill>
                <a:latin typeface="Times New Roman"/>
                <a:ea typeface="Calibri"/>
              </a:rPr>
              <a:t> на </a:t>
            </a:r>
            <a:r>
              <a:rPr lang="ru-RU" sz="2400" b="1" dirty="0" err="1">
                <a:solidFill>
                  <a:srgbClr val="00B0F0"/>
                </a:solidFill>
                <a:latin typeface="Times New Roman"/>
                <a:ea typeface="Calibri"/>
              </a:rPr>
              <a:t>частку</a:t>
            </a:r>
            <a:endParaRPr lang="ru-RU" sz="2400" b="1" dirty="0">
              <a:solidFill>
                <a:srgbClr val="00B0F0"/>
              </a:solidFill>
              <a:effectLst/>
              <a:latin typeface="Times New Roman"/>
              <a:ea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6103" y="4669013"/>
            <a:ext cx="2195738" cy="1835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44 : х = -11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х = 44:(- 11)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rgbClr val="00B0F0"/>
                </a:solidFill>
                <a:latin typeface="Times New Roman"/>
                <a:ea typeface="Calibri"/>
              </a:rPr>
              <a:t>х = - 4</a:t>
            </a:r>
            <a:endParaRPr lang="ru-RU" sz="2800" b="1" dirty="0">
              <a:solidFill>
                <a:srgbClr val="00B0F0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0542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Розв’язати рівняння: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3466728" cy="4373563"/>
          </a:xfrm>
        </p:spPr>
        <p:txBody>
          <a:bodyPr/>
          <a:lstStyle/>
          <a:p>
            <a:r>
              <a:rPr lang="ru-RU" sz="4000" dirty="0">
                <a:latin typeface="Times New Roman"/>
                <a:ea typeface="Calibri"/>
              </a:rPr>
              <a:t>4 – х = - </a:t>
            </a:r>
            <a:r>
              <a:rPr lang="ru-RU" sz="4000" dirty="0" smtClean="0">
                <a:latin typeface="Times New Roman"/>
                <a:ea typeface="Calibri"/>
              </a:rPr>
              <a:t>12,5</a:t>
            </a:r>
            <a:endParaRPr lang="" sz="4000" dirty="0" smtClean="0">
              <a:latin typeface="Times New Roman"/>
              <a:ea typeface="Calibri"/>
            </a:endParaRPr>
          </a:p>
          <a:p>
            <a:r>
              <a:rPr lang="ru-RU" sz="4000" dirty="0"/>
              <a:t>х = 4 – (-12,5)</a:t>
            </a:r>
          </a:p>
          <a:p>
            <a:r>
              <a:rPr lang="ru-RU" sz="4000" dirty="0"/>
              <a:t>х = 4+12,5</a:t>
            </a:r>
          </a:p>
          <a:p>
            <a:r>
              <a:rPr lang="ru-RU" sz="4000" dirty="0"/>
              <a:t>х = 16,5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716016" y="1904999"/>
            <a:ext cx="3888432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dirty="0"/>
              <a:t>-1,7 + х = - 2,5</a:t>
            </a:r>
          </a:p>
          <a:p>
            <a:r>
              <a:rPr lang="ru-RU" sz="4000" dirty="0"/>
              <a:t>х = - 2,5 – (-1,7)</a:t>
            </a:r>
          </a:p>
          <a:p>
            <a:r>
              <a:rPr lang="ru-RU" sz="4000" dirty="0"/>
              <a:t>х = - 2,5 +1,7</a:t>
            </a:r>
          </a:p>
          <a:p>
            <a:r>
              <a:rPr lang="ru-RU" sz="4000" dirty="0"/>
              <a:t>х = - 0,8</a:t>
            </a:r>
          </a:p>
          <a:p>
            <a:endParaRPr lang="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653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Розв’язати рівняння: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39552" y="1574800"/>
            <a:ext cx="3816424" cy="45259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-</a:t>
            </a:r>
            <a:r>
              <a:rPr lang="" sz="3600" dirty="0" smtClean="0"/>
              <a:t> </a:t>
            </a:r>
            <a:r>
              <a:rPr lang="ru-RU" sz="3600" dirty="0" smtClean="0"/>
              <a:t>4,7 </a:t>
            </a:r>
            <a:r>
              <a:rPr lang="ru-RU" sz="3600" dirty="0"/>
              <a:t>- х = - 6,5</a:t>
            </a:r>
          </a:p>
          <a:p>
            <a:r>
              <a:rPr lang="ru-RU" sz="3600" dirty="0"/>
              <a:t>х = - 4,7 – (-6,5)</a:t>
            </a:r>
          </a:p>
          <a:p>
            <a:r>
              <a:rPr lang="ru-RU" sz="3600" dirty="0"/>
              <a:t>х = - 4,7 +6,5</a:t>
            </a:r>
          </a:p>
          <a:p>
            <a:r>
              <a:rPr lang="ru-RU" sz="3600" dirty="0"/>
              <a:t>х =  1,8</a:t>
            </a:r>
          </a:p>
          <a:p>
            <a:endParaRPr lang="ru-RU" sz="3600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283968" y="1574800"/>
            <a:ext cx="4536504" cy="4525963"/>
          </a:xfrm>
        </p:spPr>
        <p:txBody>
          <a:bodyPr>
            <a:normAutofit/>
          </a:bodyPr>
          <a:lstStyle/>
          <a:p>
            <a:r>
              <a:rPr lang="ru-RU" sz="3600" dirty="0"/>
              <a:t>х + (- 2,35) = - 11,76</a:t>
            </a:r>
          </a:p>
          <a:p>
            <a:r>
              <a:rPr lang="ru-RU" sz="3600" dirty="0"/>
              <a:t>х  - 2,35 = - 11,76</a:t>
            </a:r>
          </a:p>
          <a:p>
            <a:r>
              <a:rPr lang="ru-RU" sz="3600" dirty="0"/>
              <a:t>х = - 11,76 + 2,35</a:t>
            </a:r>
          </a:p>
          <a:p>
            <a:r>
              <a:rPr lang="ru-RU" sz="3600" dirty="0"/>
              <a:t>х = - 9,41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8443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3744416" cy="4525963"/>
          </a:xfrm>
        </p:spPr>
        <p:txBody>
          <a:bodyPr>
            <a:noAutofit/>
          </a:bodyPr>
          <a:lstStyle/>
          <a:p>
            <a:r>
              <a:rPr lang="ru-RU" sz="3600" dirty="0"/>
              <a:t>5 (х – 2) = -25</a:t>
            </a:r>
          </a:p>
          <a:p>
            <a:r>
              <a:rPr lang="ru-RU" sz="3600" dirty="0" err="1"/>
              <a:t>ділимо</a:t>
            </a:r>
            <a:r>
              <a:rPr lang="ru-RU" sz="3600" dirty="0"/>
              <a:t> </a:t>
            </a:r>
            <a:r>
              <a:rPr lang="ru-RU" sz="3600" dirty="0" err="1"/>
              <a:t>обидві</a:t>
            </a:r>
            <a:r>
              <a:rPr lang="ru-RU" sz="3600" dirty="0"/>
              <a:t> </a:t>
            </a:r>
            <a:r>
              <a:rPr lang="ru-RU" sz="3600" dirty="0" err="1"/>
              <a:t>частини</a:t>
            </a:r>
            <a:r>
              <a:rPr lang="ru-RU" sz="3600" dirty="0"/>
              <a:t> на 5</a:t>
            </a:r>
          </a:p>
          <a:p>
            <a:r>
              <a:rPr lang="ru-RU" sz="3600" dirty="0"/>
              <a:t>х – 2 = -5</a:t>
            </a:r>
          </a:p>
          <a:p>
            <a:r>
              <a:rPr lang="ru-RU" sz="3600" dirty="0"/>
              <a:t>х  =  – 5 + 2</a:t>
            </a:r>
          </a:p>
          <a:p>
            <a:r>
              <a:rPr lang="ru-RU" sz="3600" dirty="0"/>
              <a:t>х = -3</a:t>
            </a:r>
          </a:p>
          <a:p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11960" y="1574800"/>
            <a:ext cx="4464496" cy="4950544"/>
          </a:xfrm>
        </p:spPr>
        <p:txBody>
          <a:bodyPr>
            <a:normAutofit/>
          </a:bodyPr>
          <a:lstStyle/>
          <a:p>
            <a:r>
              <a:rPr lang="ru-RU" dirty="0"/>
              <a:t>15 (3х + 7) = -30</a:t>
            </a:r>
          </a:p>
          <a:p>
            <a:r>
              <a:rPr lang="ru-RU" dirty="0" err="1"/>
              <a:t>ділимо</a:t>
            </a:r>
            <a:r>
              <a:rPr lang="ru-RU" dirty="0"/>
              <a:t> </a:t>
            </a:r>
            <a:r>
              <a:rPr lang="ru-RU" dirty="0" err="1"/>
              <a:t>обидві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 на 15</a:t>
            </a:r>
          </a:p>
          <a:p>
            <a:r>
              <a:rPr lang="ru-RU" dirty="0"/>
              <a:t>3х + 7 = -2</a:t>
            </a:r>
          </a:p>
          <a:p>
            <a:r>
              <a:rPr lang="ru-RU" dirty="0"/>
              <a:t>3х  =  – 2 - 7</a:t>
            </a:r>
          </a:p>
          <a:p>
            <a:r>
              <a:rPr lang="ru-RU" dirty="0"/>
              <a:t>3х = -9</a:t>
            </a:r>
          </a:p>
          <a:p>
            <a:r>
              <a:rPr lang="ru-RU" dirty="0"/>
              <a:t>х = -9: 3</a:t>
            </a:r>
          </a:p>
          <a:p>
            <a:r>
              <a:rPr lang="ru-RU" dirty="0"/>
              <a:t>х = -3</a:t>
            </a:r>
          </a:p>
          <a:p>
            <a:endParaRPr lang="ru-RU" dirty="0"/>
          </a:p>
        </p:txBody>
      </p:sp>
      <p:sp>
        <p:nvSpPr>
          <p:cNvPr id="5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Розв’язати рівняння: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480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Розв’язати рівняння: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1484784"/>
            <a:ext cx="4032448" cy="4525963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00B050"/>
                </a:solidFill>
              </a:rPr>
              <a:t>2х : (-3) = 18</a:t>
            </a:r>
          </a:p>
          <a:p>
            <a:r>
              <a:rPr lang="ru-RU" sz="4400" dirty="0">
                <a:solidFill>
                  <a:srgbClr val="00B050"/>
                </a:solidFill>
              </a:rPr>
              <a:t>2х = 18</a:t>
            </a:r>
            <a:r>
              <a:rPr lang="ru-RU" sz="4400" dirty="0">
                <a:solidFill>
                  <a:srgbClr val="00B050"/>
                </a:solidFill>
                <a:sym typeface="Symbol"/>
              </a:rPr>
              <a:t></a:t>
            </a:r>
            <a:r>
              <a:rPr lang="ru-RU" sz="4400" dirty="0">
                <a:solidFill>
                  <a:srgbClr val="00B050"/>
                </a:solidFill>
              </a:rPr>
              <a:t> (-3)</a:t>
            </a:r>
          </a:p>
          <a:p>
            <a:r>
              <a:rPr lang="ru-RU" sz="4400" dirty="0">
                <a:solidFill>
                  <a:srgbClr val="00B050"/>
                </a:solidFill>
              </a:rPr>
              <a:t>2х = - 54</a:t>
            </a:r>
          </a:p>
          <a:p>
            <a:r>
              <a:rPr lang="ru-RU" sz="4400" dirty="0">
                <a:solidFill>
                  <a:srgbClr val="00B050"/>
                </a:solidFill>
              </a:rPr>
              <a:t>х = -54 : 2</a:t>
            </a:r>
          </a:p>
          <a:p>
            <a:r>
              <a:rPr lang="ru-RU" sz="4400" dirty="0">
                <a:solidFill>
                  <a:srgbClr val="00B050"/>
                </a:solidFill>
              </a:rPr>
              <a:t>х = - 28</a:t>
            </a:r>
          </a:p>
          <a:p>
            <a:endParaRPr lang="ru-RU" sz="4400" dirty="0">
              <a:solidFill>
                <a:srgbClr val="00B05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99992" y="1556792"/>
            <a:ext cx="4248472" cy="4525963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0070C0"/>
                </a:solidFill>
              </a:rPr>
              <a:t>-95 : (-5х) = 19</a:t>
            </a:r>
          </a:p>
          <a:p>
            <a:r>
              <a:rPr lang="ru-RU" sz="4000" dirty="0">
                <a:solidFill>
                  <a:srgbClr val="0070C0"/>
                </a:solidFill>
              </a:rPr>
              <a:t>-5х = -95: 19</a:t>
            </a:r>
          </a:p>
          <a:p>
            <a:r>
              <a:rPr lang="ru-RU" sz="4000" dirty="0">
                <a:solidFill>
                  <a:srgbClr val="0070C0"/>
                </a:solidFill>
              </a:rPr>
              <a:t>-5х = -5</a:t>
            </a:r>
          </a:p>
          <a:p>
            <a:r>
              <a:rPr lang="ru-RU" sz="4000" dirty="0">
                <a:solidFill>
                  <a:srgbClr val="0070C0"/>
                </a:solidFill>
              </a:rPr>
              <a:t>х = -5:(-5)</a:t>
            </a:r>
          </a:p>
          <a:p>
            <a:r>
              <a:rPr lang="ru-RU" sz="4000" dirty="0">
                <a:solidFill>
                  <a:srgbClr val="0070C0"/>
                </a:solidFill>
              </a:rPr>
              <a:t>х = 1</a:t>
            </a:r>
          </a:p>
          <a:p>
            <a:endParaRPr lang="ru-RU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31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Домашнє</a:t>
            </a:r>
            <a:r>
              <a:rPr lang="ru-RU" dirty="0"/>
              <a:t> </a:t>
            </a:r>
            <a:r>
              <a:rPr lang="ru-RU" dirty="0" err="1"/>
              <a:t>завдання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484784"/>
            <a:ext cx="698477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" sz="4800" b="1" smtClean="0">
                <a:solidFill>
                  <a:srgbClr val="7030A0"/>
                </a:solidFill>
                <a:latin typeface="Times New Roman"/>
                <a:ea typeface="Calibri"/>
              </a:rPr>
              <a:t>     </a:t>
            </a:r>
            <a:r>
              <a:rPr lang="ru-RU" sz="4800" b="1" dirty="0" smtClean="0">
                <a:solidFill>
                  <a:srgbClr val="7030A0"/>
                </a:solidFill>
                <a:latin typeface="Times New Roman"/>
                <a:ea typeface="Calibri"/>
              </a:rPr>
              <a:t>4,5 </a:t>
            </a:r>
            <a:r>
              <a:rPr lang="ru-RU" sz="4800" b="1" dirty="0">
                <a:solidFill>
                  <a:srgbClr val="7030A0"/>
                </a:solidFill>
                <a:latin typeface="Times New Roman"/>
                <a:ea typeface="Calibri"/>
              </a:rPr>
              <a:t>– х = -14,5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" sz="4800" b="1" smtClean="0">
                <a:solidFill>
                  <a:srgbClr val="7030A0"/>
                </a:solidFill>
                <a:latin typeface="Times New Roman"/>
                <a:ea typeface="Calibri"/>
              </a:rPr>
              <a:t>     </a:t>
            </a:r>
            <a:r>
              <a:rPr lang="ru-RU" sz="4800" b="1" dirty="0" smtClean="0">
                <a:solidFill>
                  <a:srgbClr val="7030A0"/>
                </a:solidFill>
                <a:latin typeface="Times New Roman"/>
                <a:ea typeface="Calibri"/>
              </a:rPr>
              <a:t>-</a:t>
            </a:r>
            <a:r>
              <a:rPr lang="ru-RU" sz="4800" b="1" dirty="0">
                <a:solidFill>
                  <a:srgbClr val="7030A0"/>
                </a:solidFill>
                <a:latin typeface="Times New Roman"/>
                <a:ea typeface="Calibri"/>
              </a:rPr>
              <a:t>3,2 + х = 5,8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" sz="4800" b="1" smtClean="0">
                <a:solidFill>
                  <a:srgbClr val="7030A0"/>
                </a:solidFill>
                <a:latin typeface="Times New Roman"/>
                <a:ea typeface="Calibri"/>
              </a:rPr>
              <a:t>     </a:t>
            </a:r>
            <a:r>
              <a:rPr lang="ru-RU" sz="4800" b="1" dirty="0" smtClean="0">
                <a:solidFill>
                  <a:srgbClr val="7030A0"/>
                </a:solidFill>
                <a:latin typeface="Times New Roman"/>
                <a:ea typeface="Calibri"/>
              </a:rPr>
              <a:t>12(х-7</a:t>
            </a:r>
            <a:r>
              <a:rPr lang="ru-RU" sz="4800" b="1" dirty="0">
                <a:solidFill>
                  <a:srgbClr val="7030A0"/>
                </a:solidFill>
                <a:latin typeface="Times New Roman"/>
                <a:ea typeface="Calibri"/>
              </a:rPr>
              <a:t>) = 24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" sz="4800" b="1" smtClean="0">
                <a:solidFill>
                  <a:srgbClr val="7030A0"/>
                </a:solidFill>
                <a:latin typeface="Times New Roman"/>
                <a:ea typeface="Calibri"/>
              </a:rPr>
              <a:t>     </a:t>
            </a:r>
            <a:r>
              <a:rPr lang="ru-RU" sz="4800" b="1" dirty="0" smtClean="0">
                <a:solidFill>
                  <a:srgbClr val="7030A0"/>
                </a:solidFill>
                <a:latin typeface="Times New Roman"/>
                <a:ea typeface="Calibri"/>
              </a:rPr>
              <a:t>14 </a:t>
            </a:r>
            <a:r>
              <a:rPr lang="ru-RU" sz="4800" b="1" dirty="0">
                <a:solidFill>
                  <a:srgbClr val="7030A0"/>
                </a:solidFill>
                <a:latin typeface="Times New Roman"/>
                <a:ea typeface="Calibri"/>
              </a:rPr>
              <a:t>: х = -2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" sz="4800" b="1" smtClean="0">
                <a:solidFill>
                  <a:srgbClr val="7030A0"/>
                </a:solidFill>
                <a:latin typeface="Times New Roman"/>
                <a:ea typeface="Calibri"/>
              </a:rPr>
              <a:t>     </a:t>
            </a:r>
            <a:r>
              <a:rPr lang="ru-RU" sz="4800" b="1" dirty="0" smtClean="0">
                <a:solidFill>
                  <a:srgbClr val="7030A0"/>
                </a:solidFill>
                <a:latin typeface="Times New Roman"/>
                <a:ea typeface="Calibri"/>
              </a:rPr>
              <a:t>5х </a:t>
            </a:r>
            <a:r>
              <a:rPr lang="ru-RU" sz="4800" b="1" dirty="0">
                <a:solidFill>
                  <a:srgbClr val="7030A0"/>
                </a:solidFill>
                <a:latin typeface="Times New Roman"/>
                <a:ea typeface="Calibri"/>
              </a:rPr>
              <a:t>: (-4) = 12</a:t>
            </a:r>
            <a:endParaRPr lang="ru-RU" sz="4800" b="1" dirty="0">
              <a:solidFill>
                <a:srgbClr val="7030A0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3204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123</TotalTime>
  <Words>524</Words>
  <Application>Microsoft Office PowerPoint</Application>
  <PresentationFormat>Экран (4:3)</PresentationFormat>
  <Paragraphs>101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Главная</vt:lpstr>
      <vt:lpstr>Формула</vt:lpstr>
      <vt:lpstr>Дії над раціональними числами. Розв’язування рівнянь </vt:lpstr>
      <vt:lpstr>Презентация PowerPoint</vt:lpstr>
      <vt:lpstr>Презентация PowerPoint</vt:lpstr>
      <vt:lpstr>Презентация PowerPoint</vt:lpstr>
      <vt:lpstr>Компоненти дій </vt:lpstr>
      <vt:lpstr>Компоненти дій </vt:lpstr>
      <vt:lpstr>Пригадаємо: </vt:lpstr>
      <vt:lpstr>Пригадаємо: </vt:lpstr>
      <vt:lpstr>Пригадаємо: </vt:lpstr>
      <vt:lpstr>Пригадаємо: </vt:lpstr>
      <vt:lpstr>Розв’язати рівняння: </vt:lpstr>
      <vt:lpstr>Розв’язати рівняння: </vt:lpstr>
      <vt:lpstr>Розв’язати рівняння: </vt:lpstr>
      <vt:lpstr>Розв’язати рівняння: </vt:lpstr>
      <vt:lpstr>Домашнє завдання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Дії над раціональними числами. Розв’язування рівнянь р</dc:title>
  <dc:creator>School-note</dc:creator>
  <cp:lastModifiedBy>School-note</cp:lastModifiedBy>
  <cp:revision>16</cp:revision>
  <dcterms:created xsi:type="dcterms:W3CDTF">2021-04-11T10:32:50Z</dcterms:created>
  <dcterms:modified xsi:type="dcterms:W3CDTF">2021-04-11T12:55:49Z</dcterms:modified>
</cp:coreProperties>
</file>