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102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4C14EF-40B4-45B0-9E8B-5AB8E8C0C9CC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C6D78C-64FD-4713-B952-AC6FAF88F3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8535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6D78C-64FD-4713-B952-AC6FAF88F3F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2058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C6D78C-64FD-4713-B952-AC6FAF88F3F7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628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6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4.wmf"/><Relationship Id="rId4" Type="http://schemas.openxmlformats.org/officeDocument/2006/relationships/oleObject" Target="../embeddings/oleObject3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3489251"/>
          </a:xfrm>
        </p:spPr>
        <p:txBody>
          <a:bodyPr>
            <a:normAutofit lnSpcReduction="10000"/>
          </a:bodyPr>
          <a:lstStyle/>
          <a:p>
            <a:r>
              <a:rPr lang="ru-RU" dirty="0"/>
              <a:t>Я </a:t>
            </a:r>
            <a:r>
              <a:rPr lang="ru-RU" dirty="0" err="1"/>
              <a:t>дуже</a:t>
            </a:r>
            <a:r>
              <a:rPr lang="ru-RU" dirty="0"/>
              <a:t> рада</a:t>
            </a:r>
          </a:p>
          <a:p>
            <a:r>
              <a:rPr lang="ru-RU" dirty="0" err="1"/>
              <a:t>Увійти</a:t>
            </a:r>
            <a:r>
              <a:rPr lang="ru-RU" dirty="0"/>
              <a:t> до </a:t>
            </a:r>
            <a:r>
              <a:rPr lang="ru-RU" dirty="0" err="1"/>
              <a:t>вашого</a:t>
            </a:r>
            <a:r>
              <a:rPr lang="ru-RU" dirty="0"/>
              <a:t> </a:t>
            </a:r>
            <a:r>
              <a:rPr lang="ru-RU" dirty="0" err="1"/>
              <a:t>привітного</a:t>
            </a:r>
            <a:r>
              <a:rPr lang="ru-RU" dirty="0"/>
              <a:t> </a:t>
            </a:r>
            <a:r>
              <a:rPr lang="ru-RU" dirty="0" err="1"/>
              <a:t>класу</a:t>
            </a:r>
            <a:endParaRPr lang="ru-RU" dirty="0"/>
          </a:p>
          <a:p>
            <a:r>
              <a:rPr lang="ru-RU" dirty="0"/>
              <a:t>І для мене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нагорода</a:t>
            </a:r>
            <a:endParaRPr lang="ru-RU" dirty="0"/>
          </a:p>
          <a:p>
            <a:r>
              <a:rPr lang="ru-RU" dirty="0" err="1"/>
              <a:t>Увага</a:t>
            </a:r>
            <a:r>
              <a:rPr lang="ru-RU" dirty="0"/>
              <a:t> до ваших </a:t>
            </a:r>
            <a:r>
              <a:rPr lang="ru-RU" dirty="0" err="1"/>
              <a:t>добрих</a:t>
            </a:r>
            <a:r>
              <a:rPr lang="ru-RU" dirty="0"/>
              <a:t> очей.</a:t>
            </a:r>
          </a:p>
          <a:p>
            <a:r>
              <a:rPr lang="ru-RU" dirty="0"/>
              <a:t>Я знаю, </a:t>
            </a:r>
            <a:r>
              <a:rPr lang="ru-RU" dirty="0" err="1"/>
              <a:t>кожен</a:t>
            </a:r>
            <a:r>
              <a:rPr lang="ru-RU" dirty="0"/>
              <a:t> у </a:t>
            </a:r>
            <a:r>
              <a:rPr lang="ru-RU" dirty="0" err="1"/>
              <a:t>класі</a:t>
            </a:r>
            <a:r>
              <a:rPr lang="ru-RU" dirty="0"/>
              <a:t> </a:t>
            </a:r>
            <a:r>
              <a:rPr lang="ru-RU" dirty="0" err="1"/>
              <a:t>геній</a:t>
            </a:r>
            <a:r>
              <a:rPr lang="ru-RU" dirty="0"/>
              <a:t>,</a:t>
            </a:r>
          </a:p>
          <a:p>
            <a:r>
              <a:rPr lang="ru-RU" dirty="0"/>
              <a:t>Але без </a:t>
            </a:r>
            <a:r>
              <a:rPr lang="ru-RU" dirty="0" err="1"/>
              <a:t>праці</a:t>
            </a:r>
            <a:r>
              <a:rPr lang="ru-RU" dirty="0"/>
              <a:t>, талант не на </a:t>
            </a:r>
            <a:r>
              <a:rPr lang="ru-RU" dirty="0" err="1"/>
              <a:t>користь</a:t>
            </a:r>
            <a:endParaRPr lang="ru-RU" dirty="0"/>
          </a:p>
          <a:p>
            <a:r>
              <a:rPr lang="ru-RU" dirty="0"/>
              <a:t>З ваших </a:t>
            </a:r>
            <a:r>
              <a:rPr lang="ru-RU" dirty="0" err="1"/>
              <a:t>знань</a:t>
            </a:r>
            <a:r>
              <a:rPr lang="ru-RU" dirty="0"/>
              <a:t> та </a:t>
            </a:r>
            <a:r>
              <a:rPr lang="ru-RU" dirty="0" err="1"/>
              <a:t>вмінь</a:t>
            </a:r>
            <a:r>
              <a:rPr lang="ru-RU" dirty="0"/>
              <a:t>,</a:t>
            </a:r>
          </a:p>
          <a:p>
            <a:r>
              <a:rPr lang="ru-RU" dirty="0"/>
              <a:t>Ми разом </a:t>
            </a:r>
            <a:r>
              <a:rPr lang="ru-RU" dirty="0" err="1"/>
              <a:t>створимо</a:t>
            </a:r>
            <a:r>
              <a:rPr lang="ru-RU" dirty="0"/>
              <a:t> урок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Розпочинаємо урок!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70137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3140967"/>
            <a:ext cx="7408333" cy="2736305"/>
          </a:xfrm>
        </p:spPr>
        <p:txBody>
          <a:bodyPr/>
          <a:lstStyle/>
          <a:p>
            <a:r>
              <a:rPr lang="ru-RU" b="1" dirty="0"/>
              <a:t>ЕПІГРАФ:</a:t>
            </a:r>
          </a:p>
          <a:p>
            <a:r>
              <a:rPr lang="ru-RU" b="1" dirty="0" err="1"/>
              <a:t>Успіх</a:t>
            </a:r>
            <a:r>
              <a:rPr lang="ru-RU" b="1" dirty="0"/>
              <a:t> у будь-</a:t>
            </a:r>
            <a:r>
              <a:rPr lang="ru-RU" b="1" dirty="0" err="1"/>
              <a:t>якій</a:t>
            </a:r>
            <a:r>
              <a:rPr lang="ru-RU" b="1" dirty="0"/>
              <a:t> </a:t>
            </a:r>
            <a:r>
              <a:rPr lang="ru-RU" b="1" dirty="0" err="1"/>
              <a:t>справі</a:t>
            </a:r>
            <a:r>
              <a:rPr lang="ru-RU" b="1" dirty="0"/>
              <a:t> </a:t>
            </a:r>
            <a:r>
              <a:rPr lang="ru-RU" b="1" dirty="0" err="1"/>
              <a:t>залежить</a:t>
            </a:r>
            <a:r>
              <a:rPr lang="ru-RU" b="1" dirty="0"/>
              <a:t> </a:t>
            </a:r>
            <a:r>
              <a:rPr lang="ru-RU" b="1" dirty="0" err="1"/>
              <a:t>від</a:t>
            </a:r>
            <a:r>
              <a:rPr lang="ru-RU" b="1" dirty="0"/>
              <a:t> </a:t>
            </a:r>
            <a:r>
              <a:rPr lang="ru-RU" b="1" dirty="0" err="1"/>
              <a:t>двох</a:t>
            </a:r>
            <a:r>
              <a:rPr lang="ru-RU" b="1" dirty="0"/>
              <a:t> умов:</a:t>
            </a:r>
          </a:p>
          <a:p>
            <a:r>
              <a:rPr lang="ru-RU" b="1" dirty="0"/>
              <a:t>1) правильного </a:t>
            </a:r>
            <a:r>
              <a:rPr lang="ru-RU" b="1" dirty="0" err="1"/>
              <a:t>встановлення</a:t>
            </a:r>
            <a:r>
              <a:rPr lang="ru-RU" b="1" dirty="0"/>
              <a:t> </a:t>
            </a:r>
            <a:r>
              <a:rPr lang="ru-RU" b="1" dirty="0" err="1"/>
              <a:t>кінцевої</a:t>
            </a:r>
            <a:r>
              <a:rPr lang="ru-RU" b="1" dirty="0"/>
              <a:t> мети та</a:t>
            </a:r>
          </a:p>
          <a:p>
            <a:r>
              <a:rPr lang="ru-RU" b="1" dirty="0"/>
              <a:t> 2) </a:t>
            </a:r>
            <a:r>
              <a:rPr lang="ru-RU" b="1" dirty="0" err="1"/>
              <a:t>відшукання</a:t>
            </a:r>
            <a:r>
              <a:rPr lang="ru-RU" b="1" dirty="0"/>
              <a:t> </a:t>
            </a:r>
            <a:r>
              <a:rPr lang="ru-RU" b="1" dirty="0" err="1"/>
              <a:t>відповідних</a:t>
            </a:r>
            <a:r>
              <a:rPr lang="ru-RU" b="1" dirty="0"/>
              <a:t> </a:t>
            </a:r>
            <a:r>
              <a:rPr lang="ru-RU" b="1" dirty="0" err="1"/>
              <a:t>коштів</a:t>
            </a:r>
            <a:r>
              <a:rPr lang="ru-RU" b="1" dirty="0"/>
              <a:t>, </a:t>
            </a:r>
          </a:p>
          <a:p>
            <a:r>
              <a:rPr lang="ru-RU" b="1" dirty="0" err="1"/>
              <a:t>які</a:t>
            </a:r>
            <a:r>
              <a:rPr lang="ru-RU" b="1" dirty="0"/>
              <a:t> </a:t>
            </a:r>
            <a:r>
              <a:rPr lang="ru-RU" b="1" dirty="0" err="1"/>
              <a:t>ведуть</a:t>
            </a:r>
            <a:r>
              <a:rPr lang="ru-RU" b="1" dirty="0"/>
              <a:t> до </a:t>
            </a:r>
            <a:r>
              <a:rPr lang="ru-RU" b="1" dirty="0" err="1"/>
              <a:t>цієї</a:t>
            </a:r>
            <a:r>
              <a:rPr lang="ru-RU" b="1" dirty="0"/>
              <a:t> мети.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2304256"/>
          </a:xfrm>
        </p:spPr>
        <p:txBody>
          <a:bodyPr>
            <a:normAutofit fontScale="90000"/>
          </a:bodyPr>
          <a:lstStyle/>
          <a:p>
            <a:pPr algn="r"/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b="1" dirty="0" smtClean="0">
                <a:solidFill>
                  <a:schemeClr val="tx2">
                    <a:lumMod val="50000"/>
                  </a:schemeClr>
                </a:solidFill>
              </a:rPr>
              <a:t>Аристотель</a:t>
            </a:r>
            <a:r>
              <a:rPr lang="ru-RU" sz="2700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700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700" b="1" dirty="0">
                <a:solidFill>
                  <a:schemeClr val="tx2">
                    <a:lumMod val="50000"/>
                  </a:schemeClr>
                </a:solidFill>
              </a:rPr>
              <a:t>(IV </a:t>
            </a:r>
            <a:r>
              <a:rPr lang="ru-RU" sz="2700" b="1" dirty="0" err="1">
                <a:solidFill>
                  <a:schemeClr val="tx2">
                    <a:lumMod val="50000"/>
                  </a:schemeClr>
                </a:solidFill>
              </a:rPr>
              <a:t>століття</a:t>
            </a:r>
            <a:r>
              <a:rPr lang="ru-RU" sz="2700" b="1" dirty="0">
                <a:solidFill>
                  <a:schemeClr val="tx2">
                    <a:lumMod val="50000"/>
                  </a:schemeClr>
                </a:solidFill>
              </a:rPr>
              <a:t> до </a:t>
            </a:r>
            <a:r>
              <a:rPr lang="ru-RU" sz="2700" b="1" dirty="0" err="1">
                <a:solidFill>
                  <a:schemeClr val="tx2">
                    <a:lumMod val="50000"/>
                  </a:schemeClr>
                </a:solidFill>
              </a:rPr>
              <a:t>н.е</a:t>
            </a:r>
            <a:r>
              <a:rPr lang="ru-RU" sz="2700" b="1" dirty="0" smtClean="0">
                <a:solidFill>
                  <a:schemeClr val="tx2">
                    <a:lumMod val="50000"/>
                  </a:schemeClr>
                </a:solidFill>
              </a:rPr>
              <a:t>.),</a:t>
            </a:r>
            <a:br>
              <a:rPr lang="ru-RU" sz="27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7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700" b="1" dirty="0" err="1">
                <a:solidFill>
                  <a:schemeClr val="tx2">
                    <a:lumMod val="50000"/>
                  </a:schemeClr>
                </a:solidFill>
              </a:rPr>
              <a:t>давньогрецький</a:t>
            </a:r>
            <a:r>
              <a:rPr lang="ru-RU" sz="27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700" b="1" dirty="0" err="1">
                <a:solidFill>
                  <a:schemeClr val="tx2">
                    <a:lumMod val="50000"/>
                  </a:schemeClr>
                </a:solidFill>
              </a:rPr>
              <a:t>вчений</a:t>
            </a:r>
            <a:r>
              <a:rPr lang="ru-RU" sz="2700" b="1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ru-RU" sz="2700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7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700" b="1" dirty="0" err="1" smtClean="0">
                <a:solidFill>
                  <a:schemeClr val="tx2">
                    <a:lumMod val="50000"/>
                  </a:schemeClr>
                </a:solidFill>
              </a:rPr>
              <a:t>філософ</a:t>
            </a:r>
            <a:r>
              <a:rPr lang="ru-RU" sz="2700" b="1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ru-RU" sz="2700" b="1" dirty="0" err="1">
                <a:solidFill>
                  <a:schemeClr val="tx2">
                    <a:lumMod val="50000"/>
                  </a:schemeClr>
                </a:solidFill>
              </a:rPr>
              <a:t>вчитель</a:t>
            </a:r>
            <a:r>
              <a:rPr lang="ru-RU" sz="27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700" b="1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7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700" b="1" dirty="0" err="1" smtClean="0">
                <a:solidFill>
                  <a:schemeClr val="tx2">
                    <a:lumMod val="50000"/>
                  </a:schemeClr>
                </a:solidFill>
              </a:rPr>
              <a:t>Олександра</a:t>
            </a:r>
            <a:r>
              <a:rPr lang="ru-RU" sz="2700" b="1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700" b="1" dirty="0" err="1">
                <a:solidFill>
                  <a:schemeClr val="tx2">
                    <a:lumMod val="50000"/>
                  </a:schemeClr>
                </a:solidFill>
              </a:rPr>
              <a:t>Македонського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261144"/>
            <a:ext cx="1944216" cy="2625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32806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620688"/>
            <a:ext cx="7408333" cy="5505475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 1. Многочленом </a:t>
            </a:r>
            <a:r>
              <a:rPr lang="ru-RU" dirty="0" err="1"/>
              <a:t>називається</a:t>
            </a:r>
            <a:r>
              <a:rPr lang="ru-RU" dirty="0"/>
              <a:t>…</a:t>
            </a:r>
          </a:p>
          <a:p>
            <a:r>
              <a:rPr lang="ru-RU" dirty="0"/>
              <a:t>            А) </a:t>
            </a:r>
            <a:r>
              <a:rPr lang="ru-RU" dirty="0" err="1"/>
              <a:t>Змінні</a:t>
            </a:r>
            <a:r>
              <a:rPr lang="ru-RU" dirty="0"/>
              <a:t> та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степінь</a:t>
            </a:r>
            <a:r>
              <a:rPr lang="ru-RU" dirty="0"/>
              <a:t>;</a:t>
            </a:r>
          </a:p>
          <a:p>
            <a:r>
              <a:rPr lang="ru-RU" dirty="0"/>
              <a:t>            В) Сума </a:t>
            </a:r>
            <a:r>
              <a:rPr lang="ru-RU" dirty="0" err="1"/>
              <a:t>одночленів</a:t>
            </a:r>
            <a:r>
              <a:rPr lang="ru-RU" dirty="0"/>
              <a:t>.</a:t>
            </a:r>
          </a:p>
          <a:p>
            <a:r>
              <a:rPr lang="ru-RU" dirty="0"/>
              <a:t>            К) </a:t>
            </a:r>
            <a:r>
              <a:rPr lang="ru-RU" dirty="0" err="1"/>
              <a:t>Добуток</a:t>
            </a:r>
            <a:r>
              <a:rPr lang="ru-RU" dirty="0"/>
              <a:t> </a:t>
            </a:r>
            <a:r>
              <a:rPr lang="ru-RU" dirty="0" err="1"/>
              <a:t>одночленів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smtClean="0"/>
              <a:t>      </a:t>
            </a:r>
            <a:r>
              <a:rPr lang="ru-RU" dirty="0"/>
              <a:t>2. Як </a:t>
            </a:r>
            <a:r>
              <a:rPr lang="ru-RU" dirty="0" err="1"/>
              <a:t>називаються</a:t>
            </a:r>
            <a:r>
              <a:rPr lang="ru-RU" dirty="0"/>
              <a:t> </a:t>
            </a:r>
            <a:r>
              <a:rPr lang="ru-RU" dirty="0" err="1"/>
              <a:t>складові</a:t>
            </a:r>
            <a:r>
              <a:rPr lang="ru-RU" dirty="0"/>
              <a:t> многочлена?</a:t>
            </a:r>
          </a:p>
          <a:p>
            <a:r>
              <a:rPr lang="ru-RU" dirty="0"/>
              <a:t>            І) </a:t>
            </a:r>
            <a:r>
              <a:rPr lang="ru-RU" dirty="0" err="1"/>
              <a:t>одночлени</a:t>
            </a:r>
            <a:endParaRPr lang="ru-RU" dirty="0"/>
          </a:p>
          <a:p>
            <a:r>
              <a:rPr lang="ru-RU" dirty="0"/>
              <a:t>            К) члени</a:t>
            </a:r>
          </a:p>
          <a:p>
            <a:r>
              <a:rPr lang="ru-RU" dirty="0"/>
              <a:t>            Л) </a:t>
            </a:r>
            <a:r>
              <a:rPr lang="ru-RU" dirty="0" err="1"/>
              <a:t>змінні</a:t>
            </a:r>
            <a:endParaRPr lang="ru-RU" dirty="0"/>
          </a:p>
          <a:p>
            <a:r>
              <a:rPr lang="ru-RU" dirty="0"/>
              <a:t> </a:t>
            </a:r>
            <a:r>
              <a:rPr lang="ru-RU" dirty="0" smtClean="0"/>
              <a:t>3</a:t>
            </a:r>
            <a:r>
              <a:rPr lang="ru-RU" dirty="0"/>
              <a:t>. </a:t>
            </a:r>
            <a:r>
              <a:rPr lang="ru-RU" dirty="0" err="1"/>
              <a:t>Які</a:t>
            </a:r>
            <a:r>
              <a:rPr lang="ru-RU" dirty="0"/>
              <a:t> члени </a:t>
            </a:r>
            <a:r>
              <a:rPr lang="ru-RU" dirty="0" err="1"/>
              <a:t>многочлени</a:t>
            </a:r>
            <a:r>
              <a:rPr lang="ru-RU" dirty="0"/>
              <a:t> </a:t>
            </a:r>
            <a:r>
              <a:rPr lang="ru-RU" dirty="0" err="1"/>
              <a:t>називають</a:t>
            </a:r>
            <a:r>
              <a:rPr lang="ru-RU" dirty="0"/>
              <a:t> </a:t>
            </a:r>
            <a:r>
              <a:rPr lang="ru-RU" dirty="0" err="1"/>
              <a:t>подібними</a:t>
            </a:r>
            <a:r>
              <a:rPr lang="ru-RU" dirty="0"/>
              <a:t>?</a:t>
            </a:r>
          </a:p>
          <a:p>
            <a:r>
              <a:rPr lang="ru-RU" dirty="0"/>
              <a:t>            М)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однакові</a:t>
            </a:r>
            <a:r>
              <a:rPr lang="ru-RU" dirty="0"/>
              <a:t> </a:t>
            </a:r>
            <a:r>
              <a:rPr lang="ru-RU" dirty="0" err="1"/>
              <a:t>показники</a:t>
            </a:r>
            <a:r>
              <a:rPr lang="ru-RU" dirty="0"/>
              <a:t> </a:t>
            </a:r>
            <a:r>
              <a:rPr lang="ru-RU" dirty="0" err="1"/>
              <a:t>степенів</a:t>
            </a:r>
            <a:r>
              <a:rPr lang="ru-RU" dirty="0"/>
              <a:t>;</a:t>
            </a:r>
          </a:p>
          <a:p>
            <a:r>
              <a:rPr lang="ru-RU" dirty="0"/>
              <a:t>            Е) </a:t>
            </a:r>
            <a:r>
              <a:rPr lang="ru-RU" dirty="0" err="1"/>
              <a:t>мають</a:t>
            </a:r>
            <a:r>
              <a:rPr lang="ru-RU" dirty="0"/>
              <a:t> одну й ту саму </a:t>
            </a:r>
            <a:r>
              <a:rPr lang="ru-RU" dirty="0" err="1"/>
              <a:t>літерну</a:t>
            </a:r>
            <a:r>
              <a:rPr lang="ru-RU" dirty="0"/>
              <a:t> </a:t>
            </a:r>
            <a:r>
              <a:rPr lang="ru-RU" dirty="0" err="1"/>
              <a:t>частину</a:t>
            </a:r>
            <a:r>
              <a:rPr lang="ru-RU" dirty="0"/>
              <a:t>;</a:t>
            </a:r>
          </a:p>
          <a:p>
            <a:r>
              <a:rPr lang="ru-RU" dirty="0"/>
              <a:t>            В)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однакові</a:t>
            </a:r>
            <a:r>
              <a:rPr lang="ru-RU" dirty="0"/>
              <a:t> </a:t>
            </a:r>
            <a:r>
              <a:rPr lang="ru-RU" dirty="0" err="1"/>
              <a:t>коефіцієнти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smtClean="0"/>
              <a:t>      </a:t>
            </a:r>
            <a:r>
              <a:rPr lang="ru-RU" dirty="0"/>
              <a:t>4. Коли многочлен </a:t>
            </a:r>
            <a:r>
              <a:rPr lang="ru-RU" dirty="0" err="1"/>
              <a:t>називають</a:t>
            </a:r>
            <a:r>
              <a:rPr lang="ru-RU" dirty="0"/>
              <a:t> многочленом</a:t>
            </a:r>
          </a:p>
          <a:p>
            <a:r>
              <a:rPr lang="ru-RU" dirty="0"/>
              <a:t>                стандартного виду?</a:t>
            </a:r>
          </a:p>
          <a:p>
            <a:r>
              <a:rPr lang="ru-RU" dirty="0"/>
              <a:t>            Т) коли </a:t>
            </a:r>
            <a:r>
              <a:rPr lang="ru-RU" dirty="0" err="1"/>
              <a:t>цей</a:t>
            </a:r>
            <a:r>
              <a:rPr lang="ru-RU" dirty="0"/>
              <a:t> многочлен не </a:t>
            </a:r>
            <a:r>
              <a:rPr lang="ru-RU" dirty="0" err="1"/>
              <a:t>містить</a:t>
            </a:r>
            <a:r>
              <a:rPr lang="ru-RU" dirty="0"/>
              <a:t> таких </a:t>
            </a:r>
            <a:r>
              <a:rPr lang="ru-RU" dirty="0" err="1"/>
              <a:t>членів</a:t>
            </a:r>
            <a:r>
              <a:rPr lang="ru-RU" dirty="0"/>
              <a:t>;</a:t>
            </a:r>
          </a:p>
          <a:p>
            <a:r>
              <a:rPr lang="ru-RU" dirty="0"/>
              <a:t>            К) Коли </a:t>
            </a:r>
            <a:r>
              <a:rPr lang="ru-RU" dirty="0" err="1"/>
              <a:t>цей</a:t>
            </a:r>
            <a:r>
              <a:rPr lang="ru-RU" dirty="0"/>
              <a:t> многочлен </a:t>
            </a:r>
            <a:r>
              <a:rPr lang="ru-RU" dirty="0" err="1"/>
              <a:t>містить</a:t>
            </a:r>
            <a:r>
              <a:rPr lang="ru-RU" dirty="0"/>
              <a:t> </a:t>
            </a:r>
            <a:r>
              <a:rPr lang="ru-RU" dirty="0" err="1"/>
              <a:t>такі</a:t>
            </a:r>
            <a:r>
              <a:rPr lang="ru-RU" dirty="0"/>
              <a:t> члени;</a:t>
            </a:r>
          </a:p>
          <a:p>
            <a:r>
              <a:rPr lang="ru-RU" dirty="0"/>
              <a:t>            </a:t>
            </a:r>
            <a:r>
              <a:rPr lang="ru-RU" dirty="0" smtClean="0"/>
              <a:t>У</a:t>
            </a:r>
            <a:r>
              <a:rPr lang="ru-RU" dirty="0"/>
              <a:t>) Коли </a:t>
            </a:r>
            <a:r>
              <a:rPr lang="ru-RU" dirty="0" err="1"/>
              <a:t>цей</a:t>
            </a:r>
            <a:r>
              <a:rPr lang="ru-RU" dirty="0"/>
              <a:t> многочлен </a:t>
            </a:r>
            <a:r>
              <a:rPr lang="ru-RU" dirty="0" err="1"/>
              <a:t>містить</a:t>
            </a:r>
            <a:r>
              <a:rPr lang="ru-RU" dirty="0"/>
              <a:t> один одночлен</a:t>
            </a:r>
          </a:p>
        </p:txBody>
      </p:sp>
    </p:spTree>
    <p:extLst>
      <p:ext uri="{BB962C8B-B14F-4D97-AF65-F5344CB8AC3E}">
        <p14:creationId xmlns:p14="http://schemas.microsoft.com/office/powerpoint/2010/main" val="3855684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3573015"/>
            <a:ext cx="7408333" cy="255314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b="1" dirty="0" smtClean="0"/>
              <a:t>Слово </a:t>
            </a:r>
            <a:r>
              <a:rPr lang="ru-RU" b="1" dirty="0" err="1"/>
              <a:t>ввів</a:t>
            </a:r>
            <a:r>
              <a:rPr lang="ru-RU" b="1" dirty="0"/>
              <a:t> Франсуа </a:t>
            </a:r>
            <a:r>
              <a:rPr lang="ru-RU" b="1" dirty="0" err="1"/>
              <a:t>Вієт</a:t>
            </a:r>
            <a:r>
              <a:rPr lang="ru-RU" b="1" dirty="0"/>
              <a:t>, </a:t>
            </a:r>
            <a:r>
              <a:rPr lang="ru-RU" b="1" dirty="0" err="1"/>
              <a:t>під</a:t>
            </a:r>
            <a:r>
              <a:rPr lang="ru-RU" b="1" dirty="0"/>
              <a:t> час </a:t>
            </a:r>
            <a:r>
              <a:rPr lang="ru-RU" b="1" dirty="0" err="1"/>
              <a:t>робіт</a:t>
            </a:r>
            <a:r>
              <a:rPr lang="ru-RU" b="1" dirty="0"/>
              <a:t> над "новою алгеброю", </a:t>
            </a:r>
            <a:r>
              <a:rPr lang="ru-RU" b="1" dirty="0" err="1"/>
              <a:t>тобто</a:t>
            </a:r>
            <a:r>
              <a:rPr lang="ru-RU" b="1" dirty="0"/>
              <a:t> </a:t>
            </a:r>
            <a:r>
              <a:rPr lang="ru-RU" b="1" dirty="0" err="1"/>
              <a:t>нинішніми</a:t>
            </a:r>
            <a:r>
              <a:rPr lang="ru-RU" b="1" dirty="0"/>
              <a:t> </a:t>
            </a:r>
            <a:r>
              <a:rPr lang="ru-RU" b="1" dirty="0" err="1"/>
              <a:t>алгебраїчними</a:t>
            </a:r>
            <a:r>
              <a:rPr lang="ru-RU" b="1" dirty="0"/>
              <a:t> </a:t>
            </a:r>
            <a:r>
              <a:rPr lang="ru-RU" b="1" dirty="0" err="1"/>
              <a:t>позначеннями</a:t>
            </a:r>
            <a:r>
              <a:rPr lang="ru-RU" b="1" dirty="0"/>
              <a:t>, в 1591 ("</a:t>
            </a:r>
            <a:r>
              <a:rPr lang="ru-RU" b="1" dirty="0" err="1"/>
              <a:t>Ісагог</a:t>
            </a:r>
            <a:r>
              <a:rPr lang="ru-RU" b="1" dirty="0"/>
              <a:t>") </a:t>
            </a:r>
            <a:r>
              <a:rPr lang="ru-RU" b="1" dirty="0" err="1"/>
              <a:t>або</a:t>
            </a:r>
            <a:r>
              <a:rPr lang="ru-RU" b="1" dirty="0"/>
              <a:t> </a:t>
            </a:r>
            <a:r>
              <a:rPr lang="ru-RU" b="1" dirty="0" err="1"/>
              <a:t>пізніше</a:t>
            </a:r>
            <a:r>
              <a:rPr lang="ru-RU" b="1" dirty="0"/>
              <a:t> </a:t>
            </a:r>
            <a:endParaRPr lang="ru-RU" b="1" dirty="0" smtClean="0"/>
          </a:p>
          <a:p>
            <a:pPr marL="0" indent="0" algn="just">
              <a:buNone/>
            </a:pPr>
            <a:r>
              <a:rPr lang="ru-RU" b="1" dirty="0" smtClean="0"/>
              <a:t>(</a:t>
            </a:r>
            <a:r>
              <a:rPr lang="ru-RU" b="1" dirty="0"/>
              <a:t>не </a:t>
            </a:r>
            <a:r>
              <a:rPr lang="ru-RU" b="1" dirty="0" err="1"/>
              <a:t>пізніше</a:t>
            </a:r>
            <a:r>
              <a:rPr lang="ru-RU" b="1" dirty="0"/>
              <a:t> 1631), </a:t>
            </a:r>
            <a:r>
              <a:rPr lang="ru-RU" b="1" dirty="0" err="1"/>
              <a:t>з'єднавши</a:t>
            </a:r>
            <a:r>
              <a:rPr lang="ru-RU" b="1" dirty="0"/>
              <a:t> </a:t>
            </a:r>
            <a:r>
              <a:rPr lang="ru-RU" b="1" dirty="0" err="1"/>
              <a:t>латинське</a:t>
            </a:r>
            <a:r>
              <a:rPr lang="ru-RU" b="1" dirty="0"/>
              <a:t> </a:t>
            </a:r>
            <a:r>
              <a:rPr lang="en-US" b="1" dirty="0"/>
              <a:t>binomial </a:t>
            </a:r>
            <a:endParaRPr lang="uk-UA" b="1" dirty="0" smtClean="0"/>
          </a:p>
          <a:p>
            <a:pPr marL="0" indent="0" algn="just">
              <a:buNone/>
            </a:pPr>
            <a:r>
              <a:rPr lang="ru-RU" b="1" dirty="0" smtClean="0"/>
              <a:t>і </a:t>
            </a:r>
            <a:r>
              <a:rPr lang="ru-RU" b="1" dirty="0" err="1"/>
              <a:t>грецьке</a:t>
            </a:r>
            <a:r>
              <a:rPr lang="ru-RU" b="1" dirty="0"/>
              <a:t> </a:t>
            </a:r>
            <a:r>
              <a:rPr lang="el-GR" b="1" dirty="0"/>
              <a:t>πολύς. 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2656"/>
            <a:ext cx="2500313" cy="321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082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331640" y="4005063"/>
            <a:ext cx="6948760" cy="2121099"/>
          </a:xfrm>
        </p:spPr>
        <p:txBody>
          <a:bodyPr>
            <a:normAutofit/>
          </a:bodyPr>
          <a:lstStyle/>
          <a:p>
            <a:r>
              <a:rPr lang="ru-RU" sz="7200" dirty="0"/>
              <a:t>РОЗМИНКА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88640"/>
            <a:ext cx="4895850" cy="305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0840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996951"/>
            <a:ext cx="7408333" cy="3129211"/>
          </a:xfrm>
        </p:spPr>
        <p:txBody>
          <a:bodyPr/>
          <a:lstStyle/>
          <a:p>
            <a:r>
              <a:rPr lang="ru-RU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а)12а</a:t>
            </a:r>
            <a:r>
              <a:rPr lang="ru-RU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b – 18ab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– </a:t>
            </a:r>
            <a:r>
              <a:rPr lang="en-US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30ab</a:t>
            </a:r>
            <a:r>
              <a:rPr lang="en-US" b="1" i="1" baseline="300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</a:t>
            </a:r>
            <a:endParaRPr lang="uk-UA" b="1" i="1" baseline="300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r>
              <a:rPr lang="ru-RU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б) 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</a:t>
            </a:r>
            <a:r>
              <a:rPr lang="ru-RU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а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x – 6ax + 9a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x</a:t>
            </a:r>
            <a:endParaRPr lang="ru-RU" b="1" i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r>
              <a:rPr lang="ru-RU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в)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4x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6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+ 2x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+ x</a:t>
            </a:r>
            <a:endParaRPr lang="ru-RU" b="1" i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r>
              <a:rPr lang="ru-RU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г)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17a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4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+ 8a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5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+ 3a – a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</a:t>
            </a:r>
            <a:endParaRPr lang="ru-RU" b="1" i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r>
              <a:rPr lang="ru-RU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д)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2a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5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+ a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+ a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</a:t>
            </a:r>
            <a:r>
              <a:rPr lang="en-US" b="1" i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– 3a</a:t>
            </a:r>
            <a:r>
              <a:rPr lang="en-US" b="1" i="1" baseline="300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</a:t>
            </a:r>
            <a:endParaRPr lang="ru-RU" b="1" i="1" dirty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2160240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chemeClr val="tx1"/>
                </a:solidFill>
              </a:rPr>
              <a:t>Усна</a:t>
            </a:r>
            <a:r>
              <a:rPr lang="ru-RU" b="1" dirty="0">
                <a:solidFill>
                  <a:schemeClr val="tx1"/>
                </a:solidFill>
              </a:rPr>
              <a:t> робота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Оберіть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многочлени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які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записані</a:t>
            </a:r>
            <a:r>
              <a:rPr lang="ru-RU" b="1" dirty="0">
                <a:solidFill>
                  <a:schemeClr val="tx1"/>
                </a:solidFill>
              </a:rPr>
              <a:t> у стандартному </a:t>
            </a:r>
            <a:r>
              <a:rPr lang="ru-RU" b="1" dirty="0" err="1">
                <a:solidFill>
                  <a:schemeClr val="tx1"/>
                </a:solidFill>
              </a:rPr>
              <a:t>вигляді</a:t>
            </a:r>
            <a:r>
              <a:rPr lang="ru-RU" b="1" dirty="0">
                <a:solidFill>
                  <a:schemeClr val="tx1"/>
                </a:solidFill>
              </a:rPr>
              <a:t>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4484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tabLst>
                <a:tab pos="457200" algn="l"/>
              </a:tabLst>
              <a:defRPr/>
            </a:pP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* а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) 5х + 6у – 3х – 12у</a:t>
            </a:r>
          </a:p>
          <a:p>
            <a:pPr>
              <a:tabLst>
                <a:tab pos="457200" algn="l"/>
              </a:tabLst>
              <a:defRPr/>
            </a:pP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 marL="0" indent="0">
              <a:buNone/>
              <a:tabLst>
                <a:tab pos="457200" algn="l"/>
              </a:tabLst>
              <a:defRPr/>
            </a:pP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*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б) 3</a:t>
            </a:r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² - 5</a:t>
            </a:r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+ 11 - 3</a:t>
            </a:r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² + 5</a:t>
            </a:r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08256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2. </a:t>
            </a:r>
            <a:r>
              <a:rPr lang="ru-RU" b="1" i="1" dirty="0" err="1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Спростити</a:t>
            </a:r>
            <a: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 </a:t>
            </a:r>
            <a:r>
              <a:rPr lang="ru-RU" b="1" i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/>
            </a:r>
            <a:br>
              <a:rPr lang="ru-RU" b="1" i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ru-RU" b="1" i="1" dirty="0" err="1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Звести</a:t>
            </a:r>
            <a:r>
              <a:rPr lang="ru-RU" b="1" i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ru-RU" b="1" i="1" dirty="0" err="1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подібні</a:t>
            </a:r>
            <a: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члени многочлена: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8295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tabLst>
                <a:tab pos="457200" algn="l"/>
              </a:tabLst>
              <a:defRPr/>
            </a:pP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а) 5х + 6у – 3х – 12у = 2х – 6у</a:t>
            </a:r>
          </a:p>
          <a:p>
            <a:pPr>
              <a:tabLst>
                <a:tab pos="457200" algn="l"/>
              </a:tabLst>
              <a:defRPr/>
            </a:pP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>
              <a:tabLst>
                <a:tab pos="457200" algn="l"/>
              </a:tabLst>
              <a:defRPr/>
            </a:pP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б) 3</a:t>
            </a: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</a:t>
            </a: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² - 5</a:t>
            </a: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</a:t>
            </a: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+ 11 - 3</a:t>
            </a: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</a:t>
            </a: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² + 5</a:t>
            </a:r>
            <a:r>
              <a:rPr lang="en-US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t</a:t>
            </a: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= 11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ПЕРЕВІРКА</a:t>
            </a:r>
            <a:b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8708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tabLst>
                <a:tab pos="457200" algn="l"/>
              </a:tabLst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а) (3а – 4) + (8 + 6а);</a:t>
            </a:r>
          </a:p>
          <a:p>
            <a:pPr>
              <a:tabLst>
                <a:tab pos="457200" algn="l"/>
              </a:tabLst>
              <a:defRPr/>
            </a:pP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</a:p>
          <a:p>
            <a:pPr>
              <a:tabLst>
                <a:tab pos="457200" algn="l"/>
              </a:tabLst>
              <a:defRPr/>
            </a:pPr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б</a:t>
            </a:r>
            <a:r>
              <a:rPr lang="ru-RU" sz="36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) (7х – 9) – (1 – 2х).</a:t>
            </a:r>
            <a:endParaRPr lang="ru-RU" sz="36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154568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3.Сформулюйте </a:t>
            </a:r>
            <a:r>
              <a:rPr lang="ru-RU" b="1" i="1" dirty="0" err="1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питання</a:t>
            </a:r>
            <a: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ru-RU" b="1" i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/>
            </a:r>
            <a:br>
              <a:rPr lang="ru-RU" b="1" i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ru-RU" b="1" i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до </a:t>
            </a:r>
            <a:r>
              <a:rPr lang="ru-RU" b="1" i="1" dirty="0" err="1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цього</a:t>
            </a:r>
            <a: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ru-RU" b="1" i="1" dirty="0" err="1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завдання</a:t>
            </a:r>
            <a: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та </a:t>
            </a:r>
            <a:r>
              <a:rPr lang="ru-RU" b="1" i="1" dirty="0" err="1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виконайте</a:t>
            </a:r>
            <a: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ru-RU" b="1" i="1" dirty="0" err="1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його</a:t>
            </a:r>
            <a:r>
              <a:rPr lang="ru-RU" sz="4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7533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tabLst>
                <a:tab pos="457200" algn="l"/>
              </a:tabLst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а) (3а – 4) + (8 + 6а) = </a:t>
            </a:r>
          </a:p>
          <a:p>
            <a:pPr marL="0" indent="0">
              <a:buNone/>
              <a:tabLst>
                <a:tab pos="457200" algn="l"/>
              </a:tabLst>
              <a:defRPr/>
            </a:pP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3а – 4 + 8 + 6а = 9а + 4</a:t>
            </a:r>
          </a:p>
          <a:p>
            <a:pPr marL="0" indent="0">
              <a:buNone/>
              <a:tabLst>
                <a:tab pos="457200" algn="l"/>
              </a:tabLst>
              <a:defRPr/>
            </a:pP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</a:p>
          <a:p>
            <a:pPr>
              <a:tabLst>
                <a:tab pos="457200" algn="l"/>
              </a:tabLst>
              <a:defRPr/>
            </a:pP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б) (7х – 9) – (1 – 2х) = </a:t>
            </a:r>
          </a:p>
          <a:p>
            <a:pPr marL="0" indent="0">
              <a:buNone/>
              <a:tabLst>
                <a:tab pos="457200" algn="l"/>
              </a:tabLst>
              <a:defRPr/>
            </a:pP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     7х – 9 – 1 + 2х = 9х – 10 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ПЕРЕВІРКА</a:t>
            </a:r>
            <a:r>
              <a:rPr lang="ru-RU" sz="4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ru-RU" sz="4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706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2479788"/>
              </p:ext>
            </p:extLst>
          </p:nvPr>
        </p:nvGraphicFramePr>
        <p:xfrm>
          <a:off x="827584" y="1844824"/>
          <a:ext cx="2088231" cy="1944215"/>
        </p:xfrm>
        <a:graphic>
          <a:graphicData uri="http://schemas.openxmlformats.org/drawingml/2006/table">
            <a:tbl>
              <a:tblPr firstRow="1" firstCol="1" bandRow="1"/>
              <a:tblGrid>
                <a:gridCol w="729263"/>
                <a:gridCol w="696440"/>
                <a:gridCol w="662528"/>
              </a:tblGrid>
              <a:tr h="6339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51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Я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51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  </a:t>
            </a:r>
            <a:r>
              <a:rPr lang="uk-UA" b="1" dirty="0" smtClean="0">
                <a:solidFill>
                  <a:schemeClr val="bg2">
                    <a:lumMod val="25000"/>
                  </a:schemeClr>
                </a:solidFill>
              </a:rPr>
              <a:t>Тема уроку:</a:t>
            </a:r>
            <a:endParaRPr lang="ru-RU" b="1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1041867"/>
              </p:ext>
            </p:extLst>
          </p:nvPr>
        </p:nvGraphicFramePr>
        <p:xfrm>
          <a:off x="3203848" y="2996952"/>
          <a:ext cx="2232247" cy="1944215"/>
        </p:xfrm>
        <a:graphic>
          <a:graphicData uri="http://schemas.openxmlformats.org/drawingml/2006/table">
            <a:tbl>
              <a:tblPr firstRow="1" firstCol="1" bandRow="1"/>
              <a:tblGrid>
                <a:gridCol w="742276"/>
                <a:gridCol w="781751"/>
                <a:gridCol w="708220"/>
              </a:tblGrid>
              <a:tr h="6339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51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51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НН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922215"/>
              </p:ext>
            </p:extLst>
          </p:nvPr>
        </p:nvGraphicFramePr>
        <p:xfrm>
          <a:off x="6012159" y="4437113"/>
          <a:ext cx="2232249" cy="1748700"/>
        </p:xfrm>
        <a:graphic>
          <a:graphicData uri="http://schemas.openxmlformats.org/drawingml/2006/table">
            <a:tbl>
              <a:tblPr firstRow="1" firstCol="1" bandRow="1"/>
              <a:tblGrid>
                <a:gridCol w="742277"/>
                <a:gridCol w="781752"/>
                <a:gridCol w="708220"/>
              </a:tblGrid>
              <a:tr h="570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2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НІ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2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7534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9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СКЛАДАННЯ І ВІДНІМАННЯ </a:t>
            </a:r>
            <a:r>
              <a:rPr lang="ru-RU" sz="3900" dirty="0" err="1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МНОГОЧЛЕНіВ</a:t>
            </a:r>
            <a:endParaRPr lang="ru-RU" dirty="0"/>
          </a:p>
        </p:txBody>
      </p:sp>
      <p:pic>
        <p:nvPicPr>
          <p:cNvPr id="4" name="Picture 13" descr="урок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446" y="2674938"/>
            <a:ext cx="3701045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6624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16832"/>
            <a:ext cx="7408333" cy="4209331"/>
          </a:xfrm>
        </p:spPr>
        <p:txBody>
          <a:bodyPr/>
          <a:lstStyle/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r>
              <a:rPr lang="ru-RU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Дослідження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1.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Скласти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суму і </a:t>
            </a:r>
            <a:r>
              <a:rPr lang="ru-RU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різницю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многочленів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привести </a:t>
            </a:r>
            <a:r>
              <a:rPr lang="ru-RU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до стандартного </a:t>
            </a:r>
            <a:r>
              <a:rPr lang="ru-RU" sz="28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вигляду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ЛабораторІя</a:t>
            </a:r>
            <a:r>
              <a:rPr lang="ru-RU" sz="36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 </a:t>
            </a:r>
            <a:r>
              <a:rPr lang="ru-RU" sz="3600" b="1" i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перетворення</a:t>
            </a:r>
            <a:r>
              <a:rPr lang="ru-RU" sz="36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 </a:t>
            </a:r>
            <a:r>
              <a:rPr lang="ru-RU" sz="3600" b="1" i="1" dirty="0" err="1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виразів</a:t>
            </a:r>
            <a:r>
              <a:rPr lang="ru-RU" sz="3600" b="1" i="1" dirty="0" smtClean="0">
                <a:solidFill>
                  <a:srgbClr val="00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3071688"/>
              </p:ext>
            </p:extLst>
          </p:nvPr>
        </p:nvGraphicFramePr>
        <p:xfrm>
          <a:off x="971600" y="3861048"/>
          <a:ext cx="2512839" cy="20409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0" name="Формула" r:id="rId3" imgW="812447" imgH="660113" progId="Equation.3">
                  <p:embed/>
                </p:oleObj>
              </mc:Choice>
              <mc:Fallback>
                <p:oleObj name="Формула" r:id="rId3" imgW="812447" imgH="660113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3861048"/>
                        <a:ext cx="2512839" cy="20409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2637282"/>
              </p:ext>
            </p:extLst>
          </p:nvPr>
        </p:nvGraphicFramePr>
        <p:xfrm>
          <a:off x="5004048" y="3861048"/>
          <a:ext cx="1571625" cy="314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1" name="Формула" r:id="rId5" imgW="469900" imgH="939800" progId="Equation.3">
                  <p:embed/>
                </p:oleObj>
              </mc:Choice>
              <mc:Fallback>
                <p:oleObj name="Формула" r:id="rId5" imgW="469900" imgH="9398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3861048"/>
                        <a:ext cx="1571625" cy="314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67624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88840"/>
            <a:ext cx="7804389" cy="4137323"/>
          </a:xfrm>
        </p:spPr>
        <p:txBody>
          <a:bodyPr/>
          <a:lstStyle/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r>
              <a:rPr lang="ru-RU" sz="4000" b="1" dirty="0">
                <a:solidFill>
                  <a:prstClr val="black"/>
                </a:solidFill>
                <a:latin typeface="Corbel"/>
              </a:rPr>
              <a:t> </a:t>
            </a:r>
            <a:r>
              <a:rPr lang="ru-RU" sz="4000" b="1" dirty="0" smtClean="0">
                <a:solidFill>
                  <a:prstClr val="black"/>
                </a:solidFill>
                <a:latin typeface="Corbel"/>
              </a:rPr>
              <a:t>Сумма:</a:t>
            </a:r>
            <a:endParaRPr lang="ru-RU" sz="4000" b="1" dirty="0">
              <a:solidFill>
                <a:prstClr val="black"/>
              </a:solidFill>
              <a:latin typeface="Corbel"/>
            </a:endParaRP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r>
              <a:rPr lang="ru-RU" sz="3600" b="1" dirty="0">
                <a:solidFill>
                  <a:prstClr val="black"/>
                </a:solidFill>
                <a:latin typeface="Corbel"/>
              </a:rPr>
              <a:t> (7х</a:t>
            </a:r>
            <a:r>
              <a:rPr lang="ru-RU" sz="3600" b="1" baseline="30000" dirty="0">
                <a:solidFill>
                  <a:prstClr val="black"/>
                </a:solidFill>
                <a:latin typeface="Corbel"/>
              </a:rPr>
              <a:t>2</a:t>
            </a:r>
            <a:r>
              <a:rPr lang="ru-RU" sz="3600" b="1" dirty="0">
                <a:solidFill>
                  <a:prstClr val="black"/>
                </a:solidFill>
                <a:latin typeface="Corbel"/>
              </a:rPr>
              <a:t> – 5х +3) + (7х</a:t>
            </a:r>
            <a:r>
              <a:rPr lang="ru-RU" sz="3600" b="1" baseline="30000" dirty="0">
                <a:solidFill>
                  <a:prstClr val="black"/>
                </a:solidFill>
                <a:latin typeface="Corbel"/>
              </a:rPr>
              <a:t>2</a:t>
            </a:r>
            <a:r>
              <a:rPr lang="ru-RU" sz="3600" b="1" dirty="0">
                <a:solidFill>
                  <a:prstClr val="black"/>
                </a:solidFill>
                <a:latin typeface="Corbel"/>
              </a:rPr>
              <a:t> – 5 )= </a:t>
            </a:r>
            <a:endParaRPr lang="ru-RU" sz="3600" b="1" dirty="0" smtClean="0">
              <a:solidFill>
                <a:prstClr val="black"/>
              </a:solidFill>
              <a:latin typeface="Corbel"/>
            </a:endParaRP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r>
              <a:rPr lang="ru-RU" sz="3600" b="1" dirty="0">
                <a:solidFill>
                  <a:prstClr val="black"/>
                </a:solidFill>
                <a:latin typeface="Corbel"/>
              </a:rPr>
              <a:t> </a:t>
            </a:r>
            <a:r>
              <a:rPr lang="ru-RU" sz="3600" b="1" dirty="0" smtClean="0">
                <a:solidFill>
                  <a:prstClr val="black"/>
                </a:solidFill>
                <a:latin typeface="Corbel"/>
              </a:rPr>
              <a:t> 7х</a:t>
            </a:r>
            <a:r>
              <a:rPr lang="ru-RU" sz="3600" b="1" baseline="30000" dirty="0" smtClean="0">
                <a:solidFill>
                  <a:prstClr val="black"/>
                </a:solidFill>
                <a:latin typeface="Corbel"/>
              </a:rPr>
              <a:t>2</a:t>
            </a:r>
            <a:r>
              <a:rPr lang="ru-RU" sz="3600" b="1" dirty="0" smtClean="0">
                <a:solidFill>
                  <a:prstClr val="black"/>
                </a:solidFill>
                <a:latin typeface="Corbel"/>
              </a:rPr>
              <a:t> </a:t>
            </a:r>
            <a:r>
              <a:rPr lang="ru-RU" sz="3600" b="1" dirty="0">
                <a:solidFill>
                  <a:prstClr val="black"/>
                </a:solidFill>
                <a:latin typeface="Corbel"/>
              </a:rPr>
              <a:t>– 5х +3 + 7х</a:t>
            </a:r>
            <a:r>
              <a:rPr lang="ru-RU" sz="3600" b="1" baseline="30000" dirty="0">
                <a:solidFill>
                  <a:prstClr val="black"/>
                </a:solidFill>
                <a:latin typeface="Corbel"/>
              </a:rPr>
              <a:t>2</a:t>
            </a:r>
            <a:r>
              <a:rPr lang="ru-RU" sz="3600" b="1" dirty="0">
                <a:solidFill>
                  <a:prstClr val="black"/>
                </a:solidFill>
                <a:latin typeface="Corbel"/>
              </a:rPr>
              <a:t> – 5 = 14х</a:t>
            </a:r>
            <a:r>
              <a:rPr lang="ru-RU" sz="3600" b="1" baseline="30000" dirty="0">
                <a:solidFill>
                  <a:prstClr val="black"/>
                </a:solidFill>
                <a:latin typeface="Corbel"/>
              </a:rPr>
              <a:t>2</a:t>
            </a:r>
            <a:r>
              <a:rPr lang="ru-RU" sz="3600" b="1" dirty="0">
                <a:solidFill>
                  <a:prstClr val="black"/>
                </a:solidFill>
                <a:latin typeface="Corbel"/>
              </a:rPr>
              <a:t> – 5х - 2 </a:t>
            </a:r>
            <a:endParaRPr lang="ru-RU" sz="3600" b="1" dirty="0" smtClean="0">
              <a:solidFill>
                <a:prstClr val="black"/>
              </a:solidFill>
              <a:latin typeface="Corbel"/>
            </a:endParaRP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r>
              <a:rPr lang="ru-RU" sz="3600" b="1" dirty="0">
                <a:solidFill>
                  <a:prstClr val="black"/>
                </a:solidFill>
                <a:latin typeface="Corbel"/>
              </a:rPr>
              <a:t> </a:t>
            </a:r>
            <a:r>
              <a:rPr lang="ru-RU" sz="3600" b="1" dirty="0" err="1" smtClean="0">
                <a:solidFill>
                  <a:prstClr val="black"/>
                </a:solidFill>
                <a:latin typeface="Corbel"/>
              </a:rPr>
              <a:t>Різниця</a:t>
            </a:r>
            <a:r>
              <a:rPr lang="ru-RU" sz="3600" b="1" dirty="0" smtClean="0">
                <a:solidFill>
                  <a:prstClr val="black"/>
                </a:solidFill>
                <a:latin typeface="Corbel"/>
              </a:rPr>
              <a:t>:</a:t>
            </a:r>
            <a:endParaRPr lang="ru-RU" sz="3600" b="1" dirty="0">
              <a:solidFill>
                <a:prstClr val="black"/>
              </a:solidFill>
              <a:latin typeface="Corbel"/>
            </a:endParaRP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r>
              <a:rPr lang="ru-RU" sz="3600" b="1" dirty="0">
                <a:solidFill>
                  <a:prstClr val="black"/>
                </a:solidFill>
                <a:latin typeface="Corbel"/>
              </a:rPr>
              <a:t>(7х</a:t>
            </a:r>
            <a:r>
              <a:rPr lang="ru-RU" sz="3600" b="1" baseline="30000" dirty="0">
                <a:solidFill>
                  <a:prstClr val="black"/>
                </a:solidFill>
                <a:latin typeface="Corbel"/>
              </a:rPr>
              <a:t>2</a:t>
            </a:r>
            <a:r>
              <a:rPr lang="ru-RU" sz="3600" b="1" dirty="0">
                <a:solidFill>
                  <a:prstClr val="black"/>
                </a:solidFill>
                <a:latin typeface="Corbel"/>
              </a:rPr>
              <a:t> – 5х +3) – (7х</a:t>
            </a:r>
            <a:r>
              <a:rPr lang="ru-RU" sz="3600" b="1" baseline="30000" dirty="0">
                <a:solidFill>
                  <a:prstClr val="black"/>
                </a:solidFill>
                <a:latin typeface="Corbel"/>
              </a:rPr>
              <a:t>2</a:t>
            </a:r>
            <a:r>
              <a:rPr lang="ru-RU" sz="3600" b="1" dirty="0">
                <a:solidFill>
                  <a:prstClr val="black"/>
                </a:solidFill>
                <a:latin typeface="Corbel"/>
              </a:rPr>
              <a:t> – 5 ) = </a:t>
            </a:r>
            <a:endParaRPr lang="ru-RU" sz="3600" b="1" dirty="0" smtClean="0">
              <a:solidFill>
                <a:prstClr val="black"/>
              </a:solidFill>
              <a:latin typeface="Corbel"/>
            </a:endParaRP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r>
              <a:rPr lang="ru-RU" sz="3600" b="1" dirty="0">
                <a:solidFill>
                  <a:prstClr val="black"/>
                </a:solidFill>
                <a:latin typeface="Corbel"/>
              </a:rPr>
              <a:t> </a:t>
            </a:r>
            <a:r>
              <a:rPr lang="ru-RU" sz="3600" b="1" dirty="0" smtClean="0">
                <a:solidFill>
                  <a:prstClr val="black"/>
                </a:solidFill>
                <a:latin typeface="Corbel"/>
              </a:rPr>
              <a:t>7х</a:t>
            </a:r>
            <a:r>
              <a:rPr lang="ru-RU" sz="3600" b="1" baseline="30000" dirty="0" smtClean="0">
                <a:solidFill>
                  <a:prstClr val="black"/>
                </a:solidFill>
                <a:latin typeface="Corbel"/>
              </a:rPr>
              <a:t>2</a:t>
            </a:r>
            <a:r>
              <a:rPr lang="ru-RU" sz="3600" b="1" dirty="0" smtClean="0">
                <a:solidFill>
                  <a:prstClr val="black"/>
                </a:solidFill>
                <a:latin typeface="Corbel"/>
              </a:rPr>
              <a:t> </a:t>
            </a:r>
            <a:r>
              <a:rPr lang="ru-RU" sz="3600" b="1" dirty="0">
                <a:solidFill>
                  <a:prstClr val="black"/>
                </a:solidFill>
                <a:latin typeface="Corbel"/>
              </a:rPr>
              <a:t>– 5х +3 - 7х</a:t>
            </a:r>
            <a:r>
              <a:rPr lang="ru-RU" sz="3600" b="1" baseline="30000" dirty="0">
                <a:solidFill>
                  <a:prstClr val="black"/>
                </a:solidFill>
                <a:latin typeface="Corbel"/>
              </a:rPr>
              <a:t>2</a:t>
            </a:r>
            <a:r>
              <a:rPr lang="ru-RU" sz="3600" b="1" dirty="0">
                <a:solidFill>
                  <a:prstClr val="black"/>
                </a:solidFill>
                <a:latin typeface="Corbel"/>
              </a:rPr>
              <a:t> + 5 =  – 5х + 8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i="1" dirty="0" smtClean="0">
                <a:solidFill>
                  <a:srgbClr val="66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ПЕРЕВІРКА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99855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16832"/>
            <a:ext cx="7804389" cy="4209331"/>
          </a:xfrm>
        </p:spPr>
        <p:txBody>
          <a:bodyPr>
            <a:normAutofit/>
          </a:bodyPr>
          <a:lstStyle/>
          <a:p>
            <a:pPr marL="0" lvl="0" indent="0"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b="1" dirty="0" err="1" smtClean="0">
                <a:solidFill>
                  <a:srgbClr val="008000"/>
                </a:solidFill>
                <a:latin typeface="Times New Roman" pitchFamily="18" charset="0"/>
              </a:rPr>
              <a:t>Діти</a:t>
            </a:r>
            <a:r>
              <a:rPr lang="ru-RU" sz="3200" b="1" dirty="0" smtClean="0">
                <a:solidFill>
                  <a:srgbClr val="008000"/>
                </a:solidFill>
                <a:latin typeface="Times New Roman" pitchFamily="18" charset="0"/>
              </a:rPr>
              <a:t>, </a:t>
            </a:r>
            <a:r>
              <a:rPr lang="ru-RU" sz="3200" b="1" dirty="0" err="1" smtClean="0">
                <a:solidFill>
                  <a:srgbClr val="008000"/>
                </a:solidFill>
                <a:latin typeface="Times New Roman" pitchFamily="18" charset="0"/>
              </a:rPr>
              <a:t>бережіть</a:t>
            </a:r>
            <a:r>
              <a:rPr lang="ru-RU" sz="3200" b="1" dirty="0" smtClean="0">
                <a:solidFill>
                  <a:srgbClr val="008000"/>
                </a:solidFill>
                <a:latin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8000"/>
                </a:solidFill>
                <a:latin typeface="Times New Roman" pitchFamily="18" charset="0"/>
              </a:rPr>
              <a:t>зір</a:t>
            </a:r>
            <a:r>
              <a:rPr lang="ru-RU" sz="3200" b="1" dirty="0">
                <a:solidFill>
                  <a:srgbClr val="008000"/>
                </a:solidFill>
                <a:latin typeface="Times New Roman" pitchFamily="18" charset="0"/>
              </a:rPr>
              <a:t>!</a:t>
            </a:r>
          </a:p>
          <a:p>
            <a:pPr marL="0" lvl="0" indent="0"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endParaRPr lang="ru-RU" sz="3200" b="1" dirty="0">
              <a:solidFill>
                <a:srgbClr val="008000"/>
              </a:solidFill>
              <a:latin typeface="Times New Roman" pitchFamily="18" charset="0"/>
            </a:endParaRPr>
          </a:p>
          <a:p>
            <a:pPr marL="0" lvl="0" indent="0"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endParaRPr lang="ru-RU" sz="3200" b="1" dirty="0" smtClean="0">
              <a:solidFill>
                <a:srgbClr val="008000"/>
              </a:solidFill>
              <a:latin typeface="Times New Roman" pitchFamily="18" charset="0"/>
            </a:endParaRPr>
          </a:p>
          <a:p>
            <a:pPr marL="0" lvl="0" indent="0"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endParaRPr lang="ru-RU" sz="3200" b="1" dirty="0">
              <a:solidFill>
                <a:srgbClr val="008000"/>
              </a:solidFill>
              <a:latin typeface="Times New Roman" pitchFamily="18" charset="0"/>
            </a:endParaRPr>
          </a:p>
          <a:p>
            <a:pPr marL="0" lvl="0" indent="0"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SzTx/>
              <a:buNone/>
            </a:pPr>
            <a:r>
              <a:rPr lang="ru-RU" sz="3200" b="1" dirty="0" smtClean="0">
                <a:solidFill>
                  <a:srgbClr val="008000"/>
                </a:solidFill>
                <a:latin typeface="Times New Roman" pitchFamily="18" charset="0"/>
              </a:rPr>
              <a:t>                                      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eaLnBrk="0" fontAlgn="base" hangingPunct="0">
              <a:spcAft>
                <a:spcPct val="0"/>
              </a:spcAft>
              <a:defRPr/>
            </a:pPr>
            <a:r>
              <a:rPr lang="ru-RU" b="1" dirty="0" err="1" smtClean="0">
                <a:ln w="18000">
                  <a:solidFill>
                    <a:srgbClr val="660066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>Фізкультхвилинка</a:t>
            </a:r>
            <a:r>
              <a:rPr lang="ru-RU" sz="3600" b="1" dirty="0">
                <a:ln w="18000">
                  <a:solidFill>
                    <a:srgbClr val="660066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  <a:ea typeface="+mn-ea"/>
                <a:cs typeface="+mn-cs"/>
              </a:rPr>
              <a:t/>
            </a:r>
            <a:br>
              <a:rPr lang="ru-RU" sz="3600" b="1" dirty="0">
                <a:ln w="18000">
                  <a:solidFill>
                    <a:srgbClr val="660066"/>
                  </a:solidFill>
                  <a:prstDash val="solid"/>
                  <a:miter lim="800000"/>
                </a:ln>
                <a:solidFill>
                  <a:srgbClr val="9900FF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4" name="Picture 22" descr="B_Fly3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28801">
            <a:off x="1287463" y="2536825"/>
            <a:ext cx="1143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8" descr="b1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930" y="4851034"/>
            <a:ext cx="1154113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6" descr="b11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0201" y="4951980"/>
            <a:ext cx="99536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6" descr="arg-blue-left-tr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85243"/>
            <a:ext cx="11906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539552" y="404664"/>
            <a:ext cx="1511300" cy="151130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147" name="Picture 3" descr="C:\Users\admin\Desktop\1663233015_5-mykaleidoscope-ru-p-veselie-glazki-emotsii-5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575" y="3063875"/>
            <a:ext cx="4248674" cy="326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557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path" presetSubtype="0" repeatCount="200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11 -0.11458 C 0.05781 -0.10833 0.10955 -0.02917 0.10504 0.06273 C 0.10052 0.15463 0.04097 0.22361 -0.02795 0.21759 C -0.09705 0.21157 -0.14861 0.13171 -0.1441 0.04028 C -0.13941 -0.05185 -0.07986 -0.12083 -0.01111 -0.11458 Z " pathEditMode="relative" rAng="234174" ptsTypes="fffff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" y="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1" presetID="35" presetClass="entr" presetSubtype="0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8000"/>
                            </p:stCondLst>
                            <p:childTnLst>
                              <p:par>
                                <p:cTn id="38" presetID="37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0.06806 L -0.18107 0.21528 C -0.21649 0.24861 -0.26927 0.26759 -0.32447 0.26759 C -0.38767 0.26759 -0.43784 0.24861 -0.47326 0.21528 L -0.64184 0.06806 " pathEditMode="relative" rAng="0" ptsTypes="FffFF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10" y="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44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5747 0.06806 L -0.48473 0.00533 C -0.44827 -0.00856 -0.3941 -0.01597 -0.3375 -0.01597 C -0.27292 -0.01597 -0.22153 -0.00856 -0.18507 0.00533 L -0.01181 0.06806 " pathEditMode="relative" rAng="0" ptsTypes="FffFF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74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6000" b="1" i="1" dirty="0">
                <a:solidFill>
                  <a:prstClr val="black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  <a:ea typeface="+mj-ea"/>
                <a:cs typeface="+mj-cs"/>
              </a:rPr>
              <a:t> </a:t>
            </a:r>
            <a:r>
              <a:rPr lang="ru-RU" sz="6000" b="1" i="1" dirty="0" smtClean="0">
                <a:solidFill>
                  <a:prstClr val="black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  <a:ea typeface="+mj-ea"/>
                <a:cs typeface="+mj-cs"/>
              </a:rPr>
              <a:t>  </a:t>
            </a:r>
            <a:r>
              <a:rPr lang="ru-RU" sz="6000" b="1" i="1" dirty="0" err="1" smtClean="0">
                <a:solidFill>
                  <a:prstClr val="black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  <a:ea typeface="+mj-ea"/>
                <a:cs typeface="+mj-cs"/>
              </a:rPr>
              <a:t>Читаємо</a:t>
            </a:r>
            <a:r>
              <a:rPr lang="ru-RU" sz="6000" b="1" i="1" dirty="0" smtClean="0">
                <a:solidFill>
                  <a:prstClr val="black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  <a:ea typeface="+mj-ea"/>
                <a:cs typeface="+mj-cs"/>
              </a:rPr>
              <a:t>  </a:t>
            </a:r>
          </a:p>
          <a:p>
            <a:pPr marL="0" indent="0">
              <a:buNone/>
            </a:pPr>
            <a:r>
              <a:rPr lang="ru-RU" sz="6000" b="1" i="1" dirty="0" smtClean="0">
                <a:solidFill>
                  <a:prstClr val="black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  <a:ea typeface="+mj-ea"/>
                <a:cs typeface="+mj-cs"/>
              </a:rPr>
              <a:t>                    правило</a:t>
            </a:r>
            <a:r>
              <a:rPr lang="ru-RU" sz="6000" b="1" i="1" dirty="0">
                <a:solidFill>
                  <a:prstClr val="black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  <a:ea typeface="+mj-ea"/>
                <a:cs typeface="+mj-cs"/>
              </a:rPr>
              <a:t>!!!</a:t>
            </a:r>
            <a:endParaRPr lang="ru-RU" sz="6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eaLnBrk="0" fontAlgn="base" hangingPunct="0">
              <a:spcAft>
                <a:spcPct val="0"/>
              </a:spcAft>
            </a:pPr>
            <a:r>
              <a:rPr lang="ru-RU" sz="4000" b="1" i="1" dirty="0" smtClean="0">
                <a:solidFill>
                  <a:srgbClr val="0033CC"/>
                </a:solidFill>
                <a:latin typeface="Tahoma" pitchFamily="34" charset="0"/>
                <a:ea typeface="+mn-ea"/>
                <a:cs typeface="+mn-cs"/>
              </a:rPr>
              <a:t/>
            </a:r>
            <a:br>
              <a:rPr lang="ru-RU" sz="4000" b="1" i="1" dirty="0" smtClean="0">
                <a:solidFill>
                  <a:srgbClr val="0033CC"/>
                </a:solidFill>
                <a:latin typeface="Tahoma" pitchFamily="34" charset="0"/>
                <a:ea typeface="+mn-ea"/>
                <a:cs typeface="+mn-cs"/>
              </a:rPr>
            </a:br>
            <a:r>
              <a:rPr lang="ru-RU" sz="4000" b="1" i="1" dirty="0" smtClean="0">
                <a:solidFill>
                  <a:srgbClr val="0033CC"/>
                </a:solidFill>
                <a:latin typeface="Tahoma" pitchFamily="34" charset="0"/>
                <a:ea typeface="+mn-ea"/>
                <a:cs typeface="+mn-cs"/>
              </a:rPr>
              <a:t>Робота </a:t>
            </a:r>
            <a:r>
              <a:rPr lang="ru-RU" sz="4000" b="1" i="1" dirty="0">
                <a:solidFill>
                  <a:srgbClr val="0033CC"/>
                </a:solidFill>
                <a:latin typeface="Tahoma" pitchFamily="34" charset="0"/>
                <a:ea typeface="+mn-ea"/>
                <a:cs typeface="+mn-cs"/>
              </a:rPr>
              <a:t>з </a:t>
            </a:r>
            <a:r>
              <a:rPr lang="ru-RU" sz="4000" b="1" i="1" dirty="0" err="1">
                <a:solidFill>
                  <a:srgbClr val="0033CC"/>
                </a:solidFill>
                <a:latin typeface="Tahoma" pitchFamily="34" charset="0"/>
                <a:ea typeface="+mn-ea"/>
                <a:cs typeface="+mn-cs"/>
              </a:rPr>
              <a:t>підручником</a:t>
            </a:r>
            <a:r>
              <a:rPr lang="ru-RU" sz="4000" i="1" dirty="0">
                <a:solidFill>
                  <a:srgbClr val="0033CC"/>
                </a:solidFill>
                <a:latin typeface="Tahoma" pitchFamily="34" charset="0"/>
                <a:ea typeface="+mn-ea"/>
                <a:cs typeface="+mn-cs"/>
              </a:rPr>
              <a:t/>
            </a:r>
            <a:br>
              <a:rPr lang="ru-RU" sz="4000" i="1" dirty="0">
                <a:solidFill>
                  <a:srgbClr val="0033CC"/>
                </a:solidFill>
                <a:latin typeface="Tahoma" pitchFamily="34" charset="0"/>
                <a:ea typeface="+mn-ea"/>
                <a:cs typeface="+mn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5620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988840"/>
            <a:ext cx="7408333" cy="4137323"/>
          </a:xfrm>
        </p:spPr>
        <p:txBody>
          <a:bodyPr/>
          <a:lstStyle/>
          <a:p>
            <a:pPr marL="609600" lvl="0" indent="-60960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Tx/>
              <a:buAutoNum type="arabicPeriod"/>
            </a:pPr>
            <a:r>
              <a:rPr lang="ru-RU" sz="3600" u="sng" dirty="0" err="1">
                <a:solidFill>
                  <a:srgbClr val="A50021"/>
                </a:solidFill>
                <a:latin typeface="Corbel"/>
              </a:rPr>
              <a:t>Спростіть</a:t>
            </a:r>
            <a:r>
              <a:rPr lang="ru-RU" sz="3600" u="sng" dirty="0">
                <a:solidFill>
                  <a:srgbClr val="A50021"/>
                </a:solidFill>
                <a:latin typeface="Corbel"/>
              </a:rPr>
              <a:t> </a:t>
            </a:r>
            <a:r>
              <a:rPr lang="ru-RU" sz="3600" u="sng" dirty="0" err="1">
                <a:solidFill>
                  <a:srgbClr val="A50021"/>
                </a:solidFill>
                <a:latin typeface="Corbel"/>
              </a:rPr>
              <a:t>вираз</a:t>
            </a:r>
            <a:r>
              <a:rPr lang="ru-RU" sz="3600" dirty="0">
                <a:solidFill>
                  <a:srgbClr val="A50021"/>
                </a:solidFill>
                <a:latin typeface="Corbel"/>
              </a:rPr>
              <a:t>:</a:t>
            </a:r>
          </a:p>
          <a:p>
            <a:pPr marL="609600" lvl="0" indent="-60960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r>
              <a:rPr lang="ru-RU" sz="3600" dirty="0">
                <a:solidFill>
                  <a:prstClr val="black"/>
                </a:solidFill>
                <a:latin typeface="Corbel"/>
              </a:rPr>
              <a:t>     (12ав-5а)-(ав+6а)=</a:t>
            </a:r>
          </a:p>
          <a:p>
            <a:pPr marL="609600" lvl="0" indent="-60960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Tx/>
              <a:buAutoNum type="arabicPeriod" startAt="2"/>
            </a:pPr>
            <a:r>
              <a:rPr lang="ru-RU" sz="3600" u="sng" dirty="0">
                <a:solidFill>
                  <a:srgbClr val="A50021"/>
                </a:solidFill>
                <a:latin typeface="Corbel"/>
              </a:rPr>
              <a:t>Довести, </a:t>
            </a:r>
            <a:r>
              <a:rPr lang="ru-RU" sz="3600" u="sng" dirty="0" err="1">
                <a:solidFill>
                  <a:srgbClr val="A50021"/>
                </a:solidFill>
                <a:latin typeface="Corbel"/>
              </a:rPr>
              <a:t>що</a:t>
            </a:r>
            <a:r>
              <a:rPr lang="ru-RU" sz="3600" u="sng" dirty="0">
                <a:solidFill>
                  <a:srgbClr val="A50021"/>
                </a:solidFill>
                <a:latin typeface="Corbel"/>
              </a:rPr>
              <a:t> </a:t>
            </a:r>
            <a:r>
              <a:rPr lang="ru-RU" sz="3600" u="sng" dirty="0" err="1">
                <a:solidFill>
                  <a:srgbClr val="A50021"/>
                </a:solidFill>
                <a:latin typeface="Corbel"/>
              </a:rPr>
              <a:t>значення</a:t>
            </a:r>
            <a:r>
              <a:rPr lang="ru-RU" sz="3600" u="sng" dirty="0">
                <a:solidFill>
                  <a:srgbClr val="A50021"/>
                </a:solidFill>
                <a:latin typeface="Corbel"/>
              </a:rPr>
              <a:t> </a:t>
            </a:r>
            <a:r>
              <a:rPr lang="ru-RU" sz="3600" u="sng" dirty="0" err="1">
                <a:solidFill>
                  <a:srgbClr val="A50021"/>
                </a:solidFill>
                <a:latin typeface="Corbel"/>
              </a:rPr>
              <a:t>виразу</a:t>
            </a:r>
            <a:r>
              <a:rPr lang="ru-RU" sz="3600" u="sng" dirty="0">
                <a:solidFill>
                  <a:srgbClr val="A50021"/>
                </a:solidFill>
                <a:latin typeface="Corbel"/>
              </a:rPr>
              <a:t> не </a:t>
            </a:r>
            <a:r>
              <a:rPr lang="ru-RU" sz="3600" u="sng" dirty="0" err="1">
                <a:solidFill>
                  <a:srgbClr val="A50021"/>
                </a:solidFill>
                <a:latin typeface="Corbel"/>
              </a:rPr>
              <a:t>залежить</a:t>
            </a:r>
            <a:r>
              <a:rPr lang="ru-RU" sz="3600" u="sng" dirty="0">
                <a:solidFill>
                  <a:srgbClr val="A50021"/>
                </a:solidFill>
                <a:latin typeface="Corbel"/>
              </a:rPr>
              <a:t> </a:t>
            </a:r>
            <a:r>
              <a:rPr lang="ru-RU" sz="3600" u="sng" dirty="0" err="1">
                <a:solidFill>
                  <a:srgbClr val="A50021"/>
                </a:solidFill>
                <a:latin typeface="Corbel"/>
              </a:rPr>
              <a:t>від</a:t>
            </a:r>
            <a:r>
              <a:rPr lang="ru-RU" sz="3600" u="sng" dirty="0">
                <a:solidFill>
                  <a:srgbClr val="A50021"/>
                </a:solidFill>
                <a:latin typeface="Corbel"/>
              </a:rPr>
              <a:t> </a:t>
            </a:r>
            <a:r>
              <a:rPr lang="ru-RU" sz="3600" u="sng" dirty="0" err="1">
                <a:solidFill>
                  <a:srgbClr val="A50021"/>
                </a:solidFill>
                <a:latin typeface="Corbel"/>
              </a:rPr>
              <a:t>значення</a:t>
            </a:r>
            <a:r>
              <a:rPr lang="ru-RU" sz="3600" u="sng" dirty="0">
                <a:solidFill>
                  <a:srgbClr val="A50021"/>
                </a:solidFill>
                <a:latin typeface="Corbel"/>
              </a:rPr>
              <a:t> </a:t>
            </a:r>
            <a:r>
              <a:rPr lang="ru-RU" sz="3600" u="sng" dirty="0" err="1">
                <a:solidFill>
                  <a:srgbClr val="A50021"/>
                </a:solidFill>
                <a:latin typeface="Corbel"/>
              </a:rPr>
              <a:t>змінної</a:t>
            </a:r>
            <a:endParaRPr lang="ru-RU" sz="3600" u="sng" dirty="0">
              <a:solidFill>
                <a:srgbClr val="A50021"/>
              </a:solidFill>
              <a:latin typeface="Corbel"/>
            </a:endParaRPr>
          </a:p>
          <a:p>
            <a:pPr marL="609600" lvl="0" indent="-60960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endParaRPr lang="ru-RU" sz="3600" u="sng" dirty="0">
              <a:solidFill>
                <a:srgbClr val="A50021"/>
              </a:solidFill>
              <a:latin typeface="Corbel"/>
            </a:endParaRPr>
          </a:p>
          <a:p>
            <a:pPr marL="609600" lvl="0" indent="-60960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None/>
            </a:pPr>
            <a:endParaRPr lang="ru-RU" sz="3600" u="sng" dirty="0">
              <a:solidFill>
                <a:srgbClr val="A50021"/>
              </a:solidFill>
              <a:latin typeface="Corbel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i="1" dirty="0" err="1">
                <a:solidFill>
                  <a:srgbClr val="0033CC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Лабораторія</a:t>
            </a:r>
            <a:r>
              <a:rPr lang="ru-RU" sz="4000" i="1" dirty="0">
                <a:solidFill>
                  <a:srgbClr val="0033CC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 </a:t>
            </a:r>
            <a:r>
              <a:rPr lang="ru-RU" sz="4000" i="1" dirty="0" err="1">
                <a:solidFill>
                  <a:srgbClr val="0033CC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тренувань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16213"/>
            <a:ext cx="17145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1825" y="4509120"/>
            <a:ext cx="40100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547220"/>
            <a:ext cx="390525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09308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None/>
              <a:defRPr/>
            </a:pPr>
            <a:r>
              <a:rPr lang="ru-RU" sz="3200" b="1" dirty="0" err="1">
                <a:solidFill>
                  <a:prstClr val="black"/>
                </a:solidFill>
                <a:latin typeface="Corbel"/>
              </a:rPr>
              <a:t>Розв</a:t>
            </a:r>
            <a:r>
              <a:rPr lang="en-US" sz="3200" b="1" dirty="0">
                <a:solidFill>
                  <a:prstClr val="black"/>
                </a:solidFill>
                <a:latin typeface="Gill Sans MT"/>
              </a:rPr>
              <a:t>’</a:t>
            </a:r>
            <a:r>
              <a:rPr lang="ru-RU" sz="3200" b="1" dirty="0" err="1">
                <a:solidFill>
                  <a:prstClr val="black"/>
                </a:solidFill>
                <a:latin typeface="Corbel"/>
              </a:rPr>
              <a:t>язати</a:t>
            </a:r>
            <a:r>
              <a:rPr lang="ru-RU" sz="3200" b="1" dirty="0">
                <a:solidFill>
                  <a:prstClr val="black"/>
                </a:solidFill>
                <a:latin typeface="Corbel"/>
              </a:rPr>
              <a:t> </a:t>
            </a:r>
            <a:r>
              <a:rPr lang="ru-RU" sz="3200" b="1" dirty="0" err="1">
                <a:solidFill>
                  <a:prstClr val="black"/>
                </a:solidFill>
                <a:latin typeface="Corbel"/>
              </a:rPr>
              <a:t>рівняння</a:t>
            </a:r>
            <a:r>
              <a:rPr lang="ru-RU" sz="3200" b="1" dirty="0">
                <a:solidFill>
                  <a:prstClr val="black"/>
                </a:solidFill>
                <a:latin typeface="Corbel"/>
              </a:rPr>
              <a:t>:    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ru-RU" sz="3200" b="1" dirty="0">
                <a:solidFill>
                  <a:prstClr val="black"/>
                </a:solidFill>
                <a:latin typeface="Corbel"/>
              </a:rPr>
              <a:t>а) (8х-11) + (2х – 5)=4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ru-RU" sz="3200" b="1" dirty="0">
                <a:solidFill>
                  <a:prstClr val="black"/>
                </a:solidFill>
                <a:latin typeface="Corbel"/>
              </a:rPr>
              <a:t>б) (3х-5)-(7-4х)=</a:t>
            </a:r>
            <a:r>
              <a:rPr lang="ru-RU" sz="3200" b="1" dirty="0" smtClean="0">
                <a:solidFill>
                  <a:prstClr val="black"/>
                </a:solidFill>
                <a:latin typeface="Corbel"/>
              </a:rPr>
              <a:t>9                       </a:t>
            </a:r>
            <a:endParaRPr lang="ru-RU" sz="3200" b="1" dirty="0">
              <a:solidFill>
                <a:prstClr val="black"/>
              </a:solidFill>
              <a:latin typeface="Corbel"/>
            </a:endParaRP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None/>
              <a:defRPr/>
            </a:pPr>
            <a:r>
              <a:rPr lang="ru-RU" sz="2600" dirty="0">
                <a:solidFill>
                  <a:prstClr val="black"/>
                </a:solidFill>
                <a:latin typeface="Corbel"/>
              </a:rPr>
              <a:t>                                          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None/>
              <a:defRPr/>
            </a:pPr>
            <a:r>
              <a:rPr lang="ru-RU" sz="2600" dirty="0">
                <a:solidFill>
                  <a:prstClr val="black"/>
                </a:solidFill>
                <a:latin typeface="Corbel"/>
              </a:rPr>
              <a:t>     </a:t>
            </a:r>
            <a:r>
              <a:rPr lang="ru-RU" sz="3300" b="1" dirty="0" err="1">
                <a:solidFill>
                  <a:prstClr val="black"/>
                </a:solidFill>
                <a:latin typeface="Corbel"/>
              </a:rPr>
              <a:t>Варіанти</a:t>
            </a:r>
            <a:r>
              <a:rPr lang="ru-RU" sz="3300" b="1" dirty="0">
                <a:solidFill>
                  <a:prstClr val="black"/>
                </a:solidFill>
                <a:latin typeface="Corbel"/>
              </a:rPr>
              <a:t> </a:t>
            </a:r>
            <a:r>
              <a:rPr lang="ru-RU" sz="3300" b="1" dirty="0" err="1">
                <a:solidFill>
                  <a:prstClr val="black"/>
                </a:solidFill>
                <a:latin typeface="Corbel"/>
              </a:rPr>
              <a:t>відповідей</a:t>
            </a:r>
            <a:r>
              <a:rPr lang="ru-RU" sz="3300" b="1" dirty="0">
                <a:solidFill>
                  <a:prstClr val="black"/>
                </a:solidFill>
                <a:latin typeface="Corbel"/>
              </a:rPr>
              <a:t>: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None/>
              <a:defRPr/>
            </a:pPr>
            <a:r>
              <a:rPr lang="ru-RU" sz="3200" b="1" dirty="0">
                <a:solidFill>
                  <a:prstClr val="black"/>
                </a:solidFill>
                <a:latin typeface="Corbel"/>
              </a:rPr>
              <a:t>                   </a:t>
            </a:r>
            <a:r>
              <a:rPr lang="ru-RU" sz="3200" b="1" dirty="0" smtClean="0">
                <a:solidFill>
                  <a:prstClr val="black"/>
                </a:solidFill>
                <a:latin typeface="Corbel"/>
              </a:rPr>
              <a:t>х </a:t>
            </a:r>
            <a:r>
              <a:rPr lang="ru-RU" sz="3200" b="1" dirty="0">
                <a:solidFill>
                  <a:prstClr val="black"/>
                </a:solidFill>
                <a:latin typeface="Corbel"/>
              </a:rPr>
              <a:t>= 3</a:t>
            </a:r>
          </a:p>
          <a:p>
            <a:pPr marL="365760" lvl="0" indent="-283464">
              <a:spcBef>
                <a:spcPts val="600"/>
              </a:spcBef>
              <a:buClr>
                <a:srgbClr val="3891A7"/>
              </a:buClr>
              <a:buSzPct val="80000"/>
              <a:buNone/>
              <a:defRPr/>
            </a:pPr>
            <a:r>
              <a:rPr lang="ru-RU" sz="3200" b="1" dirty="0">
                <a:solidFill>
                  <a:prstClr val="black"/>
                </a:solidFill>
                <a:latin typeface="Corbel"/>
              </a:rPr>
              <a:t>                   </a:t>
            </a:r>
            <a:r>
              <a:rPr lang="ru-RU" sz="3200" b="1" dirty="0" smtClean="0">
                <a:solidFill>
                  <a:prstClr val="black"/>
                </a:solidFill>
                <a:latin typeface="Corbel"/>
              </a:rPr>
              <a:t>х </a:t>
            </a:r>
            <a:r>
              <a:rPr lang="ru-RU" sz="3200" b="1" dirty="0">
                <a:solidFill>
                  <a:prstClr val="black"/>
                </a:solidFill>
                <a:latin typeface="Corbel"/>
              </a:rPr>
              <a:t>= 2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i="1" dirty="0" err="1">
                <a:solidFill>
                  <a:srgbClr val="0033CC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Лабораторія</a:t>
            </a:r>
            <a:r>
              <a:rPr lang="ru-RU" sz="4000" i="1" dirty="0">
                <a:solidFill>
                  <a:srgbClr val="0033CC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 </a:t>
            </a:r>
            <a:r>
              <a:rPr lang="ru-RU" sz="4000" i="1" dirty="0" err="1">
                <a:solidFill>
                  <a:srgbClr val="0033CC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рівнянь</a:t>
            </a:r>
            <a:r>
              <a:rPr lang="ru-RU" sz="4000" i="1" dirty="0">
                <a:solidFill>
                  <a:srgbClr val="0033CC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.</a:t>
            </a:r>
            <a:endParaRPr lang="ru-RU" dirty="0"/>
          </a:p>
        </p:txBody>
      </p:sp>
      <p:pic>
        <p:nvPicPr>
          <p:cNvPr id="4" name="Picture 3" descr="AG00488_"/>
          <p:cNvPicPr>
            <a:picLocks noChangeAspect="1" noChangeArrowheads="1" noCrop="1"/>
          </p:cNvPicPr>
          <p:nvPr/>
        </p:nvPicPr>
        <p:blipFill>
          <a:blip r:embed="rId2">
            <a:lum brigh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221088"/>
            <a:ext cx="1981200" cy="195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35383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900" dirty="0" err="1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Самостійна</a:t>
            </a:r>
            <a:r>
              <a:rPr lang="ru-RU" sz="3900" dirty="0" smtClean="0">
                <a:solidFill>
                  <a:srgbClr val="4F271C">
                    <a:satMod val="130000"/>
                  </a:srgb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 робота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6792"/>
            <a:ext cx="7344816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19672" y="2492896"/>
            <a:ext cx="19627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4в</a:t>
            </a:r>
            <a:r>
              <a:rPr lang="uk-UA" baseline="30000" dirty="0"/>
              <a:t>2</a:t>
            </a:r>
            <a:r>
              <a:rPr lang="uk-UA" dirty="0"/>
              <a:t>+2в             в</a:t>
            </a:r>
            <a:r>
              <a:rPr lang="uk-UA" baseline="30000" dirty="0"/>
              <a:t>2</a:t>
            </a:r>
            <a:r>
              <a:rPr lang="uk-UA" dirty="0"/>
              <a:t>-2в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067944" y="2348880"/>
            <a:ext cx="20162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(4ху-3х</a:t>
            </a:r>
            <a:r>
              <a:rPr lang="uk-UA" baseline="30000" dirty="0"/>
              <a:t>2</a:t>
            </a:r>
            <a:r>
              <a:rPr lang="uk-UA" dirty="0"/>
              <a:t>)-(-ху+5х</a:t>
            </a:r>
            <a:r>
              <a:rPr lang="uk-UA" baseline="30000" dirty="0"/>
              <a:t>2</a:t>
            </a:r>
            <a:r>
              <a:rPr lang="uk-UA" dirty="0"/>
              <a:t>)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23928" y="5517232"/>
            <a:ext cx="23042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(а</a:t>
            </a:r>
            <a:r>
              <a:rPr lang="uk-UA" baseline="30000" dirty="0"/>
              <a:t>2</a:t>
            </a:r>
            <a:r>
              <a:rPr lang="uk-UA" dirty="0"/>
              <a:t>-2а+3</a:t>
            </a:r>
            <a:r>
              <a:rPr lang="uk-UA" dirty="0" smtClean="0"/>
              <a:t>) - (</a:t>
            </a:r>
            <a:r>
              <a:rPr lang="uk-UA" dirty="0"/>
              <a:t>а</a:t>
            </a:r>
            <a:r>
              <a:rPr lang="uk-UA" baseline="30000" dirty="0"/>
              <a:t>2</a:t>
            </a:r>
            <a:r>
              <a:rPr lang="uk-UA" dirty="0"/>
              <a:t>-5а+1)-4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31640" y="4149080"/>
            <a:ext cx="22507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А = 5а</a:t>
            </a:r>
            <a:r>
              <a:rPr lang="uk-UA" baseline="30000" dirty="0"/>
              <a:t>2</a:t>
            </a:r>
            <a:r>
              <a:rPr lang="uk-UA" dirty="0"/>
              <a:t>-ав+12в</a:t>
            </a:r>
            <a:r>
              <a:rPr lang="uk-UA" baseline="30000" dirty="0"/>
              <a:t>2</a:t>
            </a:r>
            <a:endParaRPr lang="ru-RU" dirty="0"/>
          </a:p>
          <a:p>
            <a:r>
              <a:rPr lang="uk-UA" dirty="0"/>
              <a:t>В = 4а</a:t>
            </a:r>
            <a:r>
              <a:rPr lang="uk-UA" baseline="30000" dirty="0"/>
              <a:t>2</a:t>
            </a:r>
            <a:r>
              <a:rPr lang="uk-UA" dirty="0"/>
              <a:t>+8ав-в</a:t>
            </a:r>
            <a:r>
              <a:rPr lang="uk-UA" baseline="30000" dirty="0"/>
              <a:t>2</a:t>
            </a:r>
            <a:endParaRPr lang="ru-RU" dirty="0"/>
          </a:p>
          <a:p>
            <a:r>
              <a:rPr lang="uk-UA" dirty="0"/>
              <a:t>С = 9а</a:t>
            </a:r>
            <a:r>
              <a:rPr lang="uk-UA" baseline="30000" dirty="0"/>
              <a:t>2</a:t>
            </a:r>
            <a:r>
              <a:rPr lang="uk-UA" dirty="0"/>
              <a:t>-11в</a:t>
            </a:r>
            <a:r>
              <a:rPr lang="uk-UA" baseline="30000" dirty="0"/>
              <a:t>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43916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>
                <a:solidFill>
                  <a:schemeClr val="tx2">
                    <a:satMod val="130000"/>
                  </a:schemeClr>
                </a:solidFill>
              </a:rPr>
              <a:t>Перевірка</a:t>
            </a:r>
            <a:r>
              <a:rPr lang="ru-RU" dirty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satMod val="130000"/>
                  </a:schemeClr>
                </a:solidFill>
              </a:rPr>
              <a:t>самостійної</a:t>
            </a:r>
            <a:r>
              <a:rPr lang="ru-RU" dirty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ru-RU" dirty="0" err="1">
                <a:solidFill>
                  <a:schemeClr val="tx2">
                    <a:satMod val="130000"/>
                  </a:schemeClr>
                </a:solidFill>
              </a:rPr>
              <a:t>роботи</a:t>
            </a:r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188517"/>
            <a:ext cx="6583746" cy="392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79712" y="2852936"/>
            <a:ext cx="64807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/>
              <a:t>в</a:t>
            </a:r>
            <a:r>
              <a:rPr lang="uk-UA" sz="2400" b="1" baseline="30000" dirty="0"/>
              <a:t>2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2924944"/>
            <a:ext cx="76217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/>
              <a:t>х</a:t>
            </a:r>
            <a:r>
              <a:rPr lang="uk-UA" sz="2000" b="1" baseline="30000" dirty="0"/>
              <a:t>2</a:t>
            </a:r>
            <a:endParaRPr lang="ru-RU" sz="2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907704" y="5047438"/>
            <a:ext cx="4417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/>
              <a:t>а</a:t>
            </a:r>
            <a:r>
              <a:rPr lang="uk-UA" sz="2000" b="1" baseline="30000" dirty="0"/>
              <a:t>2</a:t>
            </a:r>
            <a:endParaRPr lang="ru-RU" sz="2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779912" y="4149080"/>
            <a:ext cx="12961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u="sng" dirty="0"/>
              <a:t>15</a:t>
            </a:r>
            <a:endParaRPr lang="ru-RU" sz="2400" b="1" dirty="0"/>
          </a:p>
          <a:p>
            <a:r>
              <a:rPr lang="uk-UA" sz="2400" b="1" dirty="0"/>
              <a:t>17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0796805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dirty="0" err="1">
                <a:solidFill>
                  <a:srgbClr val="C00000"/>
                </a:solidFill>
              </a:rPr>
              <a:t>Рефлексія</a:t>
            </a:r>
            <a:r>
              <a:rPr lang="ru-RU" altLang="ru-RU" dirty="0">
                <a:solidFill>
                  <a:srgbClr val="C00000"/>
                </a:solidFill>
              </a:rPr>
              <a:t> </a:t>
            </a:r>
            <a:r>
              <a:rPr lang="ru-RU" altLang="ru-RU" dirty="0" err="1">
                <a:solidFill>
                  <a:srgbClr val="C00000"/>
                </a:solidFill>
              </a:rPr>
              <a:t>діяльности</a:t>
            </a:r>
            <a:endParaRPr lang="ru-RU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606" y="4983075"/>
            <a:ext cx="78105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447543"/>
            <a:ext cx="78105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657177"/>
            <a:ext cx="78105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5656" y="4509120"/>
            <a:ext cx="603250" cy="1726132"/>
          </a:xfrm>
          <a:prstGeom prst="rect">
            <a:avLst/>
          </a:prstGeom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00798" y="2979880"/>
            <a:ext cx="603250" cy="1702593"/>
          </a:xfrm>
          <a:prstGeom prst="rect">
            <a:avLst/>
          </a:prstGeom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544" y="3945011"/>
            <a:ext cx="194421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280" y="2580555"/>
            <a:ext cx="192596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274" y="2239790"/>
            <a:ext cx="1781944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429125" y="4857750"/>
            <a:ext cx="3929063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 err="1">
                <a:solidFill>
                  <a:srgbClr val="C0504D">
                    <a:lumMod val="50000"/>
                  </a:srgbClr>
                </a:solidFill>
              </a:rPr>
              <a:t>Сходинки</a:t>
            </a:r>
            <a:r>
              <a:rPr lang="ru-RU" sz="3600" dirty="0">
                <a:solidFill>
                  <a:srgbClr val="C0504D">
                    <a:lumMod val="50000"/>
                  </a:srgbClr>
                </a:solidFill>
              </a:rPr>
              <a:t> </a:t>
            </a:r>
            <a:r>
              <a:rPr lang="ru-RU" sz="3600" dirty="0" err="1">
                <a:solidFill>
                  <a:srgbClr val="C0504D">
                    <a:lumMod val="50000"/>
                  </a:srgbClr>
                </a:solidFill>
              </a:rPr>
              <a:t>успіху</a:t>
            </a:r>
            <a:endParaRPr lang="ru-RU" sz="3600" dirty="0">
              <a:solidFill>
                <a:srgbClr val="C0504D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6145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>
                <a:solidFill>
                  <a:srgbClr val="A50021"/>
                </a:solidFill>
                <a:latin typeface="Arial" charset="0"/>
              </a:rPr>
              <a:t>Анкета</a:t>
            </a:r>
            <a:endParaRPr lang="ru-RU" dirty="0"/>
          </a:p>
        </p:txBody>
      </p:sp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936" y="2674938"/>
            <a:ext cx="7146066" cy="3451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2294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 smtClean="0">
                <a:solidFill>
                  <a:srgbClr val="0033CC"/>
                </a:solidFill>
                <a:latin typeface="Monotype Corsiva" panose="03010101010201010101" pitchFamily="66" charset="0"/>
              </a:rPr>
              <a:t>Домашнє</a:t>
            </a:r>
            <a:r>
              <a:rPr lang="ru-RU" b="1" dirty="0" smtClean="0">
                <a:solidFill>
                  <a:srgbClr val="0033CC"/>
                </a:solidFill>
                <a:latin typeface="Monotype Corsiva" panose="03010101010201010101" pitchFamily="66" charset="0"/>
              </a:rPr>
              <a:t>   </a:t>
            </a:r>
            <a:r>
              <a:rPr lang="ru-RU" b="1" dirty="0" err="1" smtClean="0">
                <a:solidFill>
                  <a:srgbClr val="0033CC"/>
                </a:solidFill>
                <a:latin typeface="Monotype Corsiva" panose="03010101010201010101" pitchFamily="66" charset="0"/>
              </a:rPr>
              <a:t>завдання</a:t>
            </a:r>
            <a:endParaRPr lang="ru-RU" b="1" dirty="0"/>
          </a:p>
        </p:txBody>
      </p:sp>
      <p:pic>
        <p:nvPicPr>
          <p:cNvPr id="4" name="Picture 5" descr="Рисунок1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492896"/>
            <a:ext cx="2762600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187624" y="2348880"/>
            <a:ext cx="352839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33CC"/>
                </a:solidFill>
                <a:latin typeface="Monotype Corsiva" pitchFamily="66" charset="0"/>
              </a:rPr>
              <a:t>Параграф  </a:t>
            </a:r>
            <a:r>
              <a:rPr lang="ru-RU" sz="2400" dirty="0" smtClean="0">
                <a:solidFill>
                  <a:srgbClr val="0033CC"/>
                </a:solidFill>
                <a:latin typeface="Monotype Corsiva" pitchFamily="66" charset="0"/>
              </a:rPr>
              <a:t>з </a:t>
            </a:r>
            <a:r>
              <a:rPr lang="ru-RU" sz="2400" dirty="0" err="1" smtClean="0">
                <a:solidFill>
                  <a:srgbClr val="0033CC"/>
                </a:solidFill>
                <a:latin typeface="Monotype Corsiva" pitchFamily="66" charset="0"/>
              </a:rPr>
              <a:t>підручника</a:t>
            </a:r>
            <a:r>
              <a:rPr lang="ru-RU" sz="2400" dirty="0" smtClean="0">
                <a:solidFill>
                  <a:srgbClr val="0033CC"/>
                </a:solidFill>
                <a:latin typeface="Monotype Corsiva" pitchFamily="66" charset="0"/>
              </a:rPr>
              <a:t>  -</a:t>
            </a:r>
            <a:r>
              <a:rPr lang="ru-RU" sz="2400" dirty="0" err="1" smtClean="0">
                <a:solidFill>
                  <a:srgbClr val="0033CC"/>
                </a:solidFill>
                <a:latin typeface="Monotype Corsiva" pitchFamily="66" charset="0"/>
              </a:rPr>
              <a:t>опрацювати</a:t>
            </a:r>
            <a:r>
              <a:rPr lang="ru-RU" sz="2400" dirty="0" smtClean="0">
                <a:solidFill>
                  <a:srgbClr val="0033CC"/>
                </a:solidFill>
                <a:latin typeface="Monotype Corsiva" pitchFamily="66" charset="0"/>
              </a:rPr>
              <a:t>, </a:t>
            </a:r>
            <a:r>
              <a:rPr lang="ru-RU" sz="2400" dirty="0" err="1" smtClean="0">
                <a:solidFill>
                  <a:srgbClr val="0033CC"/>
                </a:solidFill>
                <a:latin typeface="Monotype Corsiva" pitchFamily="66" charset="0"/>
              </a:rPr>
              <a:t>запам</a:t>
            </a:r>
            <a:r>
              <a:rPr lang="en-US" sz="2400" dirty="0" smtClean="0">
                <a:solidFill>
                  <a:srgbClr val="0033CC"/>
                </a:solidFill>
                <a:latin typeface="Monotype Corsiva" pitchFamily="66" charset="0"/>
              </a:rPr>
              <a:t>’</a:t>
            </a:r>
            <a:r>
              <a:rPr lang="ru-RU" sz="2400" dirty="0" err="1" smtClean="0">
                <a:solidFill>
                  <a:srgbClr val="0033CC"/>
                </a:solidFill>
                <a:latin typeface="Monotype Corsiva" pitchFamily="66" charset="0"/>
              </a:rPr>
              <a:t>ятати</a:t>
            </a:r>
            <a:r>
              <a:rPr lang="ru-RU" sz="2400" dirty="0" smtClean="0">
                <a:solidFill>
                  <a:srgbClr val="0033CC"/>
                </a:solidFill>
                <a:latin typeface="Monotype Corsiva" pitchFamily="66" charset="0"/>
              </a:rPr>
              <a:t>  алгоритм</a:t>
            </a:r>
            <a:r>
              <a:rPr lang="en-US" sz="2400" dirty="0" smtClean="0">
                <a:solidFill>
                  <a:srgbClr val="0033CC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uk-UA" sz="2400" dirty="0" smtClean="0">
                <a:solidFill>
                  <a:srgbClr val="0033CC"/>
                </a:solidFill>
                <a:latin typeface="Monotype Corsiva" pitchFamily="66" charset="0"/>
              </a:rPr>
              <a:t>Додавання та віднімання многочленів</a:t>
            </a:r>
            <a:endParaRPr lang="ru-RU" sz="2400" dirty="0">
              <a:solidFill>
                <a:srgbClr val="0033CC"/>
              </a:solidFill>
              <a:latin typeface="Monotype Corsiva" pitchFamily="66" charset="0"/>
            </a:endParaRPr>
          </a:p>
          <a:p>
            <a:r>
              <a:rPr lang="ru-RU" sz="2400" dirty="0">
                <a:solidFill>
                  <a:srgbClr val="0033CC"/>
                </a:solidFill>
                <a:latin typeface="Monotype Corsiva" pitchFamily="66" charset="0"/>
              </a:rPr>
              <a:t> </a:t>
            </a:r>
            <a:r>
              <a:rPr lang="ru-RU" sz="2400" dirty="0" err="1" smtClean="0">
                <a:solidFill>
                  <a:srgbClr val="0033CC"/>
                </a:solidFill>
                <a:latin typeface="Monotype Corsiva" pitchFamily="66" charset="0"/>
              </a:rPr>
              <a:t>Виконати</a:t>
            </a:r>
            <a:r>
              <a:rPr lang="ru-RU" sz="2400" dirty="0" smtClean="0">
                <a:solidFill>
                  <a:srgbClr val="0033CC"/>
                </a:solidFill>
                <a:latin typeface="Monotype Corsiva" pitchFamily="66" charset="0"/>
              </a:rPr>
              <a:t> </a:t>
            </a:r>
            <a:r>
              <a:rPr lang="ru-RU" sz="2400" dirty="0" err="1" smtClean="0">
                <a:solidFill>
                  <a:srgbClr val="0033CC"/>
                </a:solidFill>
                <a:latin typeface="Monotype Corsiva" pitchFamily="66" charset="0"/>
              </a:rPr>
              <a:t>завдання</a:t>
            </a:r>
            <a:r>
              <a:rPr lang="ru-RU" sz="2400" dirty="0" smtClean="0">
                <a:solidFill>
                  <a:srgbClr val="0033CC"/>
                </a:solidFill>
                <a:latin typeface="Monotype Corsiva" pitchFamily="66" charset="0"/>
              </a:rPr>
              <a:t> у </a:t>
            </a:r>
            <a:r>
              <a:rPr lang="ru-RU" sz="2400" dirty="0" err="1" smtClean="0">
                <a:solidFill>
                  <a:srgbClr val="0033CC"/>
                </a:solidFill>
                <a:latin typeface="Monotype Corsiva" pitchFamily="66" charset="0"/>
              </a:rPr>
              <a:t>зошиті</a:t>
            </a:r>
            <a:r>
              <a:rPr lang="ru-RU" sz="2400" dirty="0" smtClean="0">
                <a:solidFill>
                  <a:srgbClr val="0033CC"/>
                </a:solidFill>
                <a:latin typeface="Monotype Corsiva" pitchFamily="66" charset="0"/>
              </a:rPr>
              <a:t> на </a:t>
            </a:r>
            <a:r>
              <a:rPr lang="ru-RU" sz="2400" dirty="0" err="1" smtClean="0">
                <a:solidFill>
                  <a:srgbClr val="0033CC"/>
                </a:solidFill>
                <a:latin typeface="Monotype Corsiva" pitchFamily="66" charset="0"/>
              </a:rPr>
              <a:t>закріплення</a:t>
            </a:r>
            <a:r>
              <a:rPr lang="ru-RU" sz="2400" dirty="0" smtClean="0">
                <a:solidFill>
                  <a:srgbClr val="0033CC"/>
                </a:solidFill>
                <a:latin typeface="Monotype Corsiva" pitchFamily="66" charset="0"/>
              </a:rPr>
              <a:t> теми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5815263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9" y="1772816"/>
            <a:ext cx="8424936" cy="435334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b="1" u="sng" dirty="0" err="1" smtClean="0">
                <a:solidFill>
                  <a:srgbClr val="A50021"/>
                </a:solidFill>
              </a:rPr>
              <a:t>Дослідження</a:t>
            </a:r>
            <a:r>
              <a:rPr lang="ru-RU" b="1" u="sng" dirty="0" smtClean="0">
                <a:solidFill>
                  <a:srgbClr val="A50021"/>
                </a:solidFill>
              </a:rPr>
              <a:t>  </a:t>
            </a:r>
            <a:r>
              <a:rPr lang="ru-RU" b="1" u="sng" dirty="0">
                <a:solidFill>
                  <a:srgbClr val="A50021"/>
                </a:solidFill>
              </a:rPr>
              <a:t>1.</a:t>
            </a:r>
            <a:endParaRPr lang="ru-RU" u="sng" dirty="0">
              <a:solidFill>
                <a:srgbClr val="A50021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ru-RU" dirty="0"/>
              <a:t>    </a:t>
            </a:r>
            <a:r>
              <a:rPr lang="ru-RU" dirty="0" smtClean="0"/>
              <a:t>Довести,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значення</a:t>
            </a:r>
            <a:r>
              <a:rPr lang="ru-RU" dirty="0" smtClean="0"/>
              <a:t> </a:t>
            </a:r>
            <a:r>
              <a:rPr lang="ru-RU" dirty="0" err="1" smtClean="0"/>
              <a:t>виразу</a:t>
            </a:r>
            <a:r>
              <a:rPr lang="ru-RU" dirty="0" smtClean="0"/>
              <a:t> не </a:t>
            </a:r>
            <a:r>
              <a:rPr lang="ru-RU" dirty="0" err="1" smtClean="0"/>
              <a:t>залежить</a:t>
            </a:r>
            <a:r>
              <a:rPr lang="ru-RU" dirty="0" smtClean="0"/>
              <a:t> </a:t>
            </a:r>
            <a:r>
              <a:rPr lang="ru-RU" dirty="0" err="1" smtClean="0"/>
              <a:t>від</a:t>
            </a:r>
            <a:r>
              <a:rPr lang="ru-RU" dirty="0" smtClean="0"/>
              <a:t> </a:t>
            </a:r>
            <a:r>
              <a:rPr lang="ru-RU" dirty="0" err="1" smtClean="0"/>
              <a:t>значення</a:t>
            </a:r>
            <a:r>
              <a:rPr lang="ru-RU" dirty="0" smtClean="0"/>
              <a:t> </a:t>
            </a:r>
            <a:r>
              <a:rPr lang="ru-RU" dirty="0" err="1" smtClean="0"/>
              <a:t>змінної</a:t>
            </a:r>
            <a:endParaRPr lang="ru-RU" dirty="0">
              <a:solidFill>
                <a:srgbClr val="A50021"/>
              </a:solidFill>
            </a:endParaRPr>
          </a:p>
          <a:p>
            <a:pPr>
              <a:lnSpc>
                <a:spcPct val="80000"/>
              </a:lnSpc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u="sng" dirty="0" err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Лабораторія</a:t>
            </a:r>
            <a:r>
              <a:rPr lang="ru-RU" u="sng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 err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доведень</a:t>
            </a:r>
            <a:r>
              <a:rPr lang="ru-RU" u="sng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u="sng" dirty="0" err="1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досліджень</a:t>
            </a:r>
            <a:r>
              <a:rPr lang="ru-RU" u="sng" dirty="0" smtClean="0">
                <a:solidFill>
                  <a:srgbClr val="A5002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780929"/>
            <a:ext cx="4968552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3645025"/>
            <a:ext cx="8136904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u="sng" dirty="0" err="1" smtClean="0">
                <a:solidFill>
                  <a:srgbClr val="A50021"/>
                </a:solidFill>
              </a:rPr>
              <a:t>Дослідження</a:t>
            </a:r>
            <a:r>
              <a:rPr lang="ru-RU" b="1" u="sng" dirty="0" smtClean="0">
                <a:solidFill>
                  <a:srgbClr val="A50021"/>
                </a:solidFill>
              </a:rPr>
              <a:t> </a:t>
            </a:r>
            <a:r>
              <a:rPr lang="ru-RU" b="1" u="sng" dirty="0">
                <a:solidFill>
                  <a:srgbClr val="A50021"/>
                </a:solidFill>
              </a:rPr>
              <a:t>2.</a:t>
            </a:r>
            <a:endParaRPr lang="ru-RU" u="sng" dirty="0">
              <a:solidFill>
                <a:srgbClr val="A50021"/>
              </a:solidFill>
            </a:endParaRPr>
          </a:p>
          <a:p>
            <a:pPr>
              <a:lnSpc>
                <a:spcPct val="80000"/>
              </a:lnSpc>
            </a:pPr>
            <a:r>
              <a:rPr lang="ru-RU" dirty="0"/>
              <a:t>      </a:t>
            </a:r>
            <a:r>
              <a:rPr lang="ru-RU" dirty="0" err="1" smtClean="0">
                <a:solidFill>
                  <a:srgbClr val="A50021"/>
                </a:solidFill>
              </a:rPr>
              <a:t>Запропоноване</a:t>
            </a:r>
            <a:r>
              <a:rPr lang="ru-RU" dirty="0" smtClean="0">
                <a:solidFill>
                  <a:srgbClr val="A50021"/>
                </a:solidFill>
              </a:rPr>
              <a:t> </a:t>
            </a:r>
            <a:r>
              <a:rPr lang="ru-RU" dirty="0" err="1" smtClean="0">
                <a:solidFill>
                  <a:srgbClr val="A50021"/>
                </a:solidFill>
              </a:rPr>
              <a:t>завдання</a:t>
            </a:r>
            <a:r>
              <a:rPr lang="ru-RU" dirty="0" smtClean="0">
                <a:solidFill>
                  <a:srgbClr val="A50021"/>
                </a:solidFill>
              </a:rPr>
              <a:t>: «</a:t>
            </a:r>
            <a:r>
              <a:rPr lang="ru-RU" dirty="0" err="1" smtClean="0">
                <a:solidFill>
                  <a:srgbClr val="A50021"/>
                </a:solidFill>
              </a:rPr>
              <a:t>знайти</a:t>
            </a:r>
            <a:r>
              <a:rPr lang="ru-RU" dirty="0" smtClean="0">
                <a:solidFill>
                  <a:srgbClr val="A50021"/>
                </a:solidFill>
              </a:rPr>
              <a:t> </a:t>
            </a:r>
            <a:r>
              <a:rPr lang="ru-RU" dirty="0" err="1" smtClean="0">
                <a:solidFill>
                  <a:srgbClr val="A50021"/>
                </a:solidFill>
              </a:rPr>
              <a:t>значення</a:t>
            </a:r>
            <a:r>
              <a:rPr lang="ru-RU" dirty="0" smtClean="0">
                <a:solidFill>
                  <a:srgbClr val="A50021"/>
                </a:solidFill>
              </a:rPr>
              <a:t> </a:t>
            </a:r>
            <a:r>
              <a:rPr lang="ru-RU" dirty="0" err="1" smtClean="0">
                <a:solidFill>
                  <a:srgbClr val="A50021"/>
                </a:solidFill>
              </a:rPr>
              <a:t>виразу</a:t>
            </a:r>
            <a:r>
              <a:rPr lang="ru-RU" dirty="0" smtClean="0">
                <a:solidFill>
                  <a:srgbClr val="A50021"/>
                </a:solidFill>
              </a:rPr>
              <a:t>»</a:t>
            </a:r>
          </a:p>
          <a:p>
            <a:pPr>
              <a:lnSpc>
                <a:spcPct val="80000"/>
              </a:lnSpc>
            </a:pP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smtClean="0">
                <a:solidFill>
                  <a:srgbClr val="C00000"/>
                </a:solidFill>
              </a:rPr>
              <a:t>Але </a:t>
            </a:r>
            <a:r>
              <a:rPr lang="ru-RU" dirty="0" smtClean="0">
                <a:solidFill>
                  <a:srgbClr val="A50021"/>
                </a:solidFill>
              </a:rPr>
              <a:t>один </a:t>
            </a:r>
            <a:r>
              <a:rPr lang="ru-RU" dirty="0" err="1" smtClean="0">
                <a:solidFill>
                  <a:srgbClr val="A50021"/>
                </a:solidFill>
              </a:rPr>
              <a:t>із</a:t>
            </a:r>
            <a:r>
              <a:rPr lang="ru-RU" dirty="0" smtClean="0">
                <a:solidFill>
                  <a:srgbClr val="A50021"/>
                </a:solidFill>
              </a:rPr>
              <a:t> </a:t>
            </a:r>
            <a:r>
              <a:rPr lang="ru-RU" dirty="0" err="1" smtClean="0">
                <a:solidFill>
                  <a:srgbClr val="A50021"/>
                </a:solidFill>
              </a:rPr>
              <a:t>учнів</a:t>
            </a:r>
            <a:r>
              <a:rPr lang="ru-RU" dirty="0" smtClean="0">
                <a:solidFill>
                  <a:srgbClr val="A50021"/>
                </a:solidFill>
              </a:rPr>
              <a:t> сказав, </a:t>
            </a:r>
            <a:r>
              <a:rPr lang="ru-RU" dirty="0" err="1" smtClean="0">
                <a:solidFill>
                  <a:srgbClr val="A50021"/>
                </a:solidFill>
              </a:rPr>
              <a:t>що</a:t>
            </a:r>
            <a:r>
              <a:rPr lang="ru-RU" dirty="0" smtClean="0">
                <a:solidFill>
                  <a:srgbClr val="A50021"/>
                </a:solidFill>
              </a:rPr>
              <a:t> у </a:t>
            </a:r>
            <a:r>
              <a:rPr lang="ru-RU" dirty="0" err="1" smtClean="0">
                <a:solidFill>
                  <a:srgbClr val="A50021"/>
                </a:solidFill>
              </a:rPr>
              <a:t>завданні</a:t>
            </a:r>
            <a:r>
              <a:rPr lang="ru-RU" dirty="0" smtClean="0">
                <a:solidFill>
                  <a:srgbClr val="A50021"/>
                </a:solidFill>
              </a:rPr>
              <a:t> не </a:t>
            </a:r>
            <a:r>
              <a:rPr lang="ru-RU" dirty="0" err="1" smtClean="0">
                <a:solidFill>
                  <a:srgbClr val="A50021"/>
                </a:solidFill>
              </a:rPr>
              <a:t>вистачає</a:t>
            </a:r>
            <a:r>
              <a:rPr lang="ru-RU" dirty="0" smtClean="0">
                <a:solidFill>
                  <a:srgbClr val="A50021"/>
                </a:solidFill>
              </a:rPr>
              <a:t> </a:t>
            </a:r>
            <a:r>
              <a:rPr lang="ru-RU" dirty="0" err="1" smtClean="0">
                <a:solidFill>
                  <a:srgbClr val="A50021"/>
                </a:solidFill>
              </a:rPr>
              <a:t>даних</a:t>
            </a:r>
            <a:r>
              <a:rPr lang="ru-RU" dirty="0" smtClean="0">
                <a:solidFill>
                  <a:srgbClr val="A50021"/>
                </a:solidFill>
              </a:rPr>
              <a:t>. </a:t>
            </a:r>
            <a:r>
              <a:rPr lang="ru-RU" dirty="0" err="1" smtClean="0">
                <a:solidFill>
                  <a:srgbClr val="A50021"/>
                </a:solidFill>
              </a:rPr>
              <a:t>Чи</a:t>
            </a:r>
            <a:r>
              <a:rPr lang="ru-RU" dirty="0" smtClean="0">
                <a:solidFill>
                  <a:srgbClr val="A50021"/>
                </a:solidFill>
              </a:rPr>
              <a:t> </a:t>
            </a:r>
            <a:r>
              <a:rPr lang="ru-RU" dirty="0" err="1" smtClean="0">
                <a:solidFill>
                  <a:srgbClr val="A50021"/>
                </a:solidFill>
              </a:rPr>
              <a:t>він</a:t>
            </a:r>
            <a:r>
              <a:rPr lang="ru-RU" dirty="0" smtClean="0">
                <a:solidFill>
                  <a:srgbClr val="A50021"/>
                </a:solidFill>
              </a:rPr>
              <a:t> </a:t>
            </a:r>
            <a:r>
              <a:rPr lang="ru-RU" dirty="0" err="1" smtClean="0">
                <a:solidFill>
                  <a:srgbClr val="A50021"/>
                </a:solidFill>
              </a:rPr>
              <a:t>правий</a:t>
            </a:r>
            <a:r>
              <a:rPr lang="ru-RU" dirty="0" smtClean="0">
                <a:solidFill>
                  <a:srgbClr val="A50021"/>
                </a:solidFill>
              </a:rPr>
              <a:t>?»</a:t>
            </a:r>
            <a:endParaRPr lang="ru-RU" dirty="0">
              <a:solidFill>
                <a:srgbClr val="A50021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2520323"/>
              </p:ext>
            </p:extLst>
          </p:nvPr>
        </p:nvGraphicFramePr>
        <p:xfrm>
          <a:off x="539552" y="4653136"/>
          <a:ext cx="7704137" cy="436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3" name="Формула" r:id="rId4" imgW="4038600" imgH="228600" progId="Equation.3">
                  <p:embed/>
                </p:oleObj>
              </mc:Choice>
              <mc:Fallback>
                <p:oleObj name="Формула" r:id="rId4" imgW="403860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552" y="4653136"/>
                        <a:ext cx="7704137" cy="436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123728" y="5229200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 х = -2; </a:t>
            </a:r>
          </a:p>
        </p:txBody>
      </p:sp>
    </p:spTree>
    <p:extLst>
      <p:ext uri="{BB962C8B-B14F-4D97-AF65-F5344CB8AC3E}">
        <p14:creationId xmlns:p14="http://schemas.microsoft.com/office/powerpoint/2010/main" val="3481662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Запишіть многочлени в стовпчик і знайдіть </a:t>
            </a:r>
            <a:r>
              <a:rPr lang="uk-UA" dirty="0" err="1" smtClean="0"/>
              <a:t>сумму</a:t>
            </a:r>
            <a:endParaRPr lang="ru-RU" dirty="0"/>
          </a:p>
        </p:txBody>
      </p:sp>
      <p:pic>
        <p:nvPicPr>
          <p:cNvPr id="4" name="Picture 2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7" t="22776" r="8797" b="2306"/>
          <a:stretch/>
        </p:blipFill>
        <p:spPr bwMode="auto">
          <a:xfrm>
            <a:off x="1953093" y="2674938"/>
            <a:ext cx="5245751" cy="34512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058392" y="2420888"/>
            <a:ext cx="648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b="1" dirty="0"/>
          </a:p>
          <a:p>
            <a:r>
              <a:rPr lang="uk-UA" sz="2400" b="1" dirty="0" smtClean="0"/>
              <a:t>ТА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476506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Запишіть многочлени в стовпчик та знайдіть суму:</a:t>
            </a: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" t="21001" r="6568"/>
          <a:stretch/>
        </p:blipFill>
        <p:spPr bwMode="auto">
          <a:xfrm>
            <a:off x="1915463" y="2674938"/>
            <a:ext cx="5321012" cy="34512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 flipH="1">
            <a:off x="6084168" y="2519184"/>
            <a:ext cx="7200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	</a:t>
            </a:r>
            <a:r>
              <a:rPr lang="uk-UA" b="1" dirty="0"/>
              <a:t>ТА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30280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1. Записати многочлени в стандартному вигляді.</a:t>
            </a:r>
          </a:p>
          <a:p>
            <a:r>
              <a:rPr lang="uk-UA" dirty="0" smtClean="0"/>
              <a:t>2.Записати многочлени в </a:t>
            </a:r>
            <a:r>
              <a:rPr lang="uk-UA" dirty="0" err="1" smtClean="0"/>
              <a:t>стопчик</a:t>
            </a:r>
            <a:r>
              <a:rPr lang="uk-UA" dirty="0" smtClean="0"/>
              <a:t> так, що подібні члени стоять під подібними (якщо вони в </a:t>
            </a:r>
            <a:r>
              <a:rPr lang="uk-UA" dirty="0" err="1" smtClean="0"/>
              <a:t>наяності</a:t>
            </a:r>
            <a:r>
              <a:rPr lang="uk-UA" dirty="0" smtClean="0"/>
              <a:t>)</a:t>
            </a:r>
          </a:p>
          <a:p>
            <a:r>
              <a:rPr lang="uk-UA" dirty="0" smtClean="0"/>
              <a:t>3. Скласти по стовпчикам подібні доданки і записати отримані результати.</a:t>
            </a:r>
          </a:p>
          <a:p>
            <a:r>
              <a:rPr lang="uk-UA" dirty="0" smtClean="0"/>
              <a:t>4. Записати підсумковий результат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Алгоритм складання многочлена в стовпчик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92954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Запишіть</a:t>
            </a:r>
            <a:r>
              <a:rPr lang="ru-RU" dirty="0" smtClean="0"/>
              <a:t> </a:t>
            </a:r>
            <a:r>
              <a:rPr lang="ru-RU" dirty="0" err="1" smtClean="0"/>
              <a:t>вираз</a:t>
            </a:r>
            <a:r>
              <a:rPr lang="ru-RU" dirty="0" smtClean="0"/>
              <a:t> </a:t>
            </a:r>
            <a:r>
              <a:rPr lang="ru-RU" dirty="0" err="1" smtClean="0"/>
              <a:t>протилежний</a:t>
            </a:r>
            <a:r>
              <a:rPr lang="ru-RU" dirty="0" smtClean="0"/>
              <a:t> </a:t>
            </a:r>
            <a:r>
              <a:rPr lang="ru-RU" dirty="0" err="1" smtClean="0"/>
              <a:t>даному</a:t>
            </a:r>
            <a:r>
              <a:rPr lang="ru-RU" dirty="0" smtClean="0"/>
              <a:t> і </a:t>
            </a:r>
            <a:r>
              <a:rPr lang="ru-RU" dirty="0" err="1" smtClean="0"/>
              <a:t>знайдіть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суму:</a:t>
            </a:r>
          </a:p>
          <a:p>
            <a:endParaRPr lang="uk-UA" dirty="0"/>
          </a:p>
          <a:p>
            <a:pPr marL="365760" indent="-283464">
              <a:buFont typeface="Wingdings 2"/>
              <a:buChar char=""/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5х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8 + 6а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(5а – 6в)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(– 2 – 6а)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>
                <a:solidFill>
                  <a:schemeClr val="tx2">
                    <a:satMod val="130000"/>
                  </a:schemeClr>
                </a:solidFill>
              </a:rPr>
              <a:t>Лабораторія</a:t>
            </a:r>
            <a:r>
              <a:rPr lang="ru-RU" dirty="0" smtClean="0">
                <a:solidFill>
                  <a:schemeClr val="tx2">
                    <a:satMod val="130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tx2">
                    <a:satMod val="130000"/>
                  </a:schemeClr>
                </a:solidFill>
              </a:rPr>
              <a:t>протилежностей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05448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772816"/>
            <a:ext cx="7732381" cy="4353347"/>
          </a:xfrm>
        </p:spPr>
        <p:txBody>
          <a:bodyPr/>
          <a:lstStyle/>
          <a:p>
            <a:pPr marL="365760" indent="-283464">
              <a:buFont typeface="Wingdings 2"/>
              <a:buChar char=""/>
              <a:defRPr/>
            </a:pPr>
            <a:r>
              <a:rPr lang="ru-RU" dirty="0"/>
              <a:t>Что </a:t>
            </a:r>
            <a:r>
              <a:rPr lang="ru-RU" dirty="0" err="1" smtClean="0"/>
              <a:t>називають</a:t>
            </a:r>
            <a:r>
              <a:rPr lang="ru-RU" dirty="0" smtClean="0"/>
              <a:t> </a:t>
            </a:r>
            <a:r>
              <a:rPr lang="ru-RU" dirty="0"/>
              <a:t>многочленом?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ru-RU" dirty="0" err="1" smtClean="0"/>
              <a:t>Наведіть</a:t>
            </a:r>
            <a:r>
              <a:rPr lang="ru-RU" dirty="0" smtClean="0"/>
              <a:t> </a:t>
            </a:r>
            <a:r>
              <a:rPr lang="ru-RU" dirty="0" err="1" smtClean="0"/>
              <a:t>приклади</a:t>
            </a:r>
            <a:r>
              <a:rPr lang="ru-RU" dirty="0" smtClean="0"/>
              <a:t> </a:t>
            </a:r>
            <a:r>
              <a:rPr lang="ru-RU" dirty="0" err="1" smtClean="0"/>
              <a:t>многочленів</a:t>
            </a:r>
            <a:r>
              <a:rPr lang="ru-RU" dirty="0"/>
              <a:t>.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ru-RU" dirty="0" smtClean="0"/>
              <a:t>Як </a:t>
            </a:r>
            <a:r>
              <a:rPr lang="ru-RU" dirty="0" err="1" smtClean="0"/>
              <a:t>називаються</a:t>
            </a:r>
            <a:r>
              <a:rPr lang="ru-RU" dirty="0" smtClean="0"/>
              <a:t> </a:t>
            </a:r>
            <a:r>
              <a:rPr lang="ru-RU" dirty="0" err="1" smtClean="0"/>
              <a:t>доданки</a:t>
            </a:r>
            <a:r>
              <a:rPr lang="ru-RU" dirty="0" smtClean="0"/>
              <a:t> </a:t>
            </a:r>
            <a:r>
              <a:rPr lang="ru-RU" dirty="0"/>
              <a:t>многочлена?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ru-RU" dirty="0" smtClean="0"/>
              <a:t>Як </a:t>
            </a:r>
            <a:r>
              <a:rPr lang="ru-RU" dirty="0" err="1" smtClean="0"/>
              <a:t>называється</a:t>
            </a:r>
            <a:r>
              <a:rPr lang="ru-RU" dirty="0" smtClean="0"/>
              <a:t> </a:t>
            </a:r>
            <a:r>
              <a:rPr lang="ru-RU" dirty="0"/>
              <a:t>многочлен, </a:t>
            </a:r>
            <a:r>
              <a:rPr lang="ru-RU" dirty="0" smtClean="0"/>
              <a:t> </a:t>
            </a:r>
            <a:r>
              <a:rPr lang="ru-RU" dirty="0" err="1" smtClean="0"/>
              <a:t>який</a:t>
            </a:r>
            <a:r>
              <a:rPr lang="ru-RU" dirty="0" smtClean="0"/>
              <a:t> </a:t>
            </a:r>
            <a:r>
              <a:rPr lang="ru-RU" dirty="0" err="1" smtClean="0"/>
              <a:t>складається</a:t>
            </a:r>
            <a:r>
              <a:rPr lang="ru-RU" dirty="0" smtClean="0"/>
              <a:t> </a:t>
            </a:r>
          </a:p>
          <a:p>
            <a:pPr marL="82296" indent="0">
              <a:buNone/>
              <a:defRPr/>
            </a:pPr>
            <a:r>
              <a:rPr lang="ru-RU" dirty="0"/>
              <a:t> </a:t>
            </a:r>
            <a:r>
              <a:rPr lang="ru-RU" dirty="0" smtClean="0"/>
              <a:t>    з 2-х</a:t>
            </a:r>
            <a:r>
              <a:rPr lang="ru-RU" dirty="0"/>
              <a:t>, 3-х </a:t>
            </a:r>
            <a:r>
              <a:rPr lang="ru-RU" dirty="0" err="1" smtClean="0"/>
              <a:t>членів</a:t>
            </a:r>
            <a:r>
              <a:rPr lang="ru-RU" dirty="0"/>
              <a:t>?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означає</a:t>
            </a:r>
            <a:r>
              <a:rPr lang="ru-RU" dirty="0" smtClean="0"/>
              <a:t> </a:t>
            </a:r>
            <a:r>
              <a:rPr lang="ru-RU" dirty="0" err="1" smtClean="0"/>
              <a:t>спростити</a:t>
            </a:r>
            <a:r>
              <a:rPr lang="ru-RU" dirty="0" smtClean="0"/>
              <a:t> многочлен?</a:t>
            </a:r>
            <a:endParaRPr lang="ru-RU" dirty="0"/>
          </a:p>
          <a:p>
            <a:pPr marL="365760" indent="-283464">
              <a:buFont typeface="Wingdings 2"/>
              <a:buChar char=""/>
              <a:defRPr/>
            </a:pPr>
            <a:r>
              <a:rPr lang="ru-RU" dirty="0" err="1" smtClean="0"/>
              <a:t>Який</a:t>
            </a:r>
            <a:r>
              <a:rPr lang="ru-RU" dirty="0" smtClean="0"/>
              <a:t>  </a:t>
            </a:r>
            <a:r>
              <a:rPr lang="ru-RU" dirty="0"/>
              <a:t>многочлен </a:t>
            </a:r>
            <a:r>
              <a:rPr lang="ru-RU" dirty="0" err="1" smtClean="0"/>
              <a:t>называють</a:t>
            </a:r>
            <a:r>
              <a:rPr lang="ru-RU" dirty="0" smtClean="0"/>
              <a:t> </a:t>
            </a:r>
            <a:r>
              <a:rPr lang="ru-RU" dirty="0"/>
              <a:t>многочленом стандартного </a:t>
            </a:r>
            <a:r>
              <a:rPr lang="ru-RU" dirty="0" err="1" smtClean="0"/>
              <a:t>вигляду</a:t>
            </a:r>
            <a:r>
              <a:rPr lang="ru-RU" dirty="0" smtClean="0"/>
              <a:t>?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7325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charset="0"/>
              </a:rPr>
              <a:t>Дякую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charset="0"/>
              </a:rPr>
              <a:t>  за </a:t>
            </a: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charset="0"/>
              </a:rPr>
              <a:t>урок!</a:t>
            </a:r>
            <a:b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Arial" charset="0"/>
              </a:rPr>
            </a:br>
            <a:endParaRPr lang="ru-RU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4"/>
            <a:ext cx="5688632" cy="4281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80444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104</TotalTime>
  <Words>877</Words>
  <Application>Microsoft Office PowerPoint</Application>
  <PresentationFormat>Экран (4:3)</PresentationFormat>
  <Paragraphs>181</Paragraphs>
  <Slides>30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Волна</vt:lpstr>
      <vt:lpstr>Формула</vt:lpstr>
      <vt:lpstr>Розпочинаємо урок!</vt:lpstr>
      <vt:lpstr> Аристотель (IV століття до н.е.),  давньогрецький вчений,  філософ, вчитель  Олександра Македонського </vt:lpstr>
      <vt:lpstr>Презентация PowerPoint</vt:lpstr>
      <vt:lpstr>Презентация PowerPoint</vt:lpstr>
      <vt:lpstr>Презентация PowerPoint</vt:lpstr>
      <vt:lpstr>Усна робота  Оберіть многочлени, які записані у стандартному вигляді: </vt:lpstr>
      <vt:lpstr> 2. Спростити.  Звести подібні члени многочлена:</vt:lpstr>
      <vt:lpstr>ПЕРЕВІРКА </vt:lpstr>
      <vt:lpstr>3.Сформулюйте питання   до цього завдання та виконайте його </vt:lpstr>
      <vt:lpstr>ПЕРЕВІРКА </vt:lpstr>
      <vt:lpstr>   Тема уроку:</vt:lpstr>
      <vt:lpstr>СКЛАДАННЯ І ВІДНІМАННЯ МНОГОЧЛЕНіВ</vt:lpstr>
      <vt:lpstr>ЛабораторІя перетворення виразів:</vt:lpstr>
      <vt:lpstr>ПЕРЕВІРКА</vt:lpstr>
      <vt:lpstr>Фізкультхвилинка </vt:lpstr>
      <vt:lpstr> Робота з підручником </vt:lpstr>
      <vt:lpstr>Лабораторія тренувань</vt:lpstr>
      <vt:lpstr>Лабораторія рівнянь.</vt:lpstr>
      <vt:lpstr>Самостійна робота</vt:lpstr>
      <vt:lpstr>Перевірка самостійної роботи</vt:lpstr>
      <vt:lpstr>Рефлексія діяльности</vt:lpstr>
      <vt:lpstr>Анкета</vt:lpstr>
      <vt:lpstr>Домашнє   завдання</vt:lpstr>
      <vt:lpstr>Лабораторія доведень та досліджень:</vt:lpstr>
      <vt:lpstr>Запишіть многочлени в стовпчик і знайдіть сумму</vt:lpstr>
      <vt:lpstr>Запишіть многочлени в стовпчик та знайдіть суму:</vt:lpstr>
      <vt:lpstr>Алгоритм складання многочлена в стовпчик</vt:lpstr>
      <vt:lpstr>Лабораторія протилежностей</vt:lpstr>
      <vt:lpstr>Презентация PowerPoint</vt:lpstr>
      <vt:lpstr>Дякую  за урок!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Розпочинаємо урок!</dc:title>
  <dc:creator>admin</dc:creator>
  <cp:lastModifiedBy>admin</cp:lastModifiedBy>
  <cp:revision>14</cp:revision>
  <dcterms:created xsi:type="dcterms:W3CDTF">2023-01-06T11:27:16Z</dcterms:created>
  <dcterms:modified xsi:type="dcterms:W3CDTF">2023-01-06T13:27:08Z</dcterms:modified>
</cp:coreProperties>
</file>