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vml" ContentType="application/vnd.openxmlformats-officedocument.vmlDrawing"/>
  <Default Extension="doc" ContentType="application/msword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32"/>
  </p:notesMasterIdLst>
  <p:sldIdLst>
    <p:sldId id="256" r:id="rId2"/>
    <p:sldId id="257" r:id="rId3"/>
    <p:sldId id="291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7" r:id="rId13"/>
    <p:sldId id="287" r:id="rId14"/>
    <p:sldId id="269" r:id="rId15"/>
    <p:sldId id="293" r:id="rId16"/>
    <p:sldId id="294" r:id="rId17"/>
    <p:sldId id="274" r:id="rId18"/>
    <p:sldId id="271" r:id="rId19"/>
    <p:sldId id="272" r:id="rId20"/>
    <p:sldId id="275" r:id="rId21"/>
    <p:sldId id="276" r:id="rId22"/>
    <p:sldId id="277" r:id="rId23"/>
    <p:sldId id="278" r:id="rId24"/>
    <p:sldId id="289" r:id="rId25"/>
    <p:sldId id="279" r:id="rId26"/>
    <p:sldId id="282" r:id="rId27"/>
    <p:sldId id="283" r:id="rId28"/>
    <p:sldId id="290" r:id="rId29"/>
    <p:sldId id="284" r:id="rId30"/>
    <p:sldId id="285" r:id="rId31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9434" autoAdjust="0"/>
    <p:restoredTop sz="95290" autoAdjust="0"/>
  </p:normalViewPr>
  <p:slideViewPr>
    <p:cSldViewPr>
      <p:cViewPr varScale="1">
        <p:scale>
          <a:sx n="70" d="100"/>
          <a:sy n="70" d="100"/>
        </p:scale>
        <p:origin x="-1638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2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0823C83A-76A3-4D7E-8D49-A665317370CF}" type="datetimeFigureOut">
              <a:rPr lang="ru-RU"/>
              <a:pPr>
                <a:defRPr/>
              </a:pPr>
              <a:t>01.11.2025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B3302421-135C-42BA-A5B8-5E47DACEA11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3584716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3302421-135C-42BA-A5B8-5E47DACEA11A}" type="slidenum">
              <a:rPr lang="ru-RU" smtClean="0"/>
              <a:pPr>
                <a:defRPr/>
              </a:pPr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175228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4E7DF8-DAC5-477F-B477-2933E9371135}" type="datetime1">
              <a:rPr lang="ru-RU" smtClean="0"/>
              <a:t>01.11.2025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6B6C01-C92E-49A0-859C-2C051116494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345861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38947E-19FC-4453-A8E7-CD4ABF9512E8}" type="datetime1">
              <a:rPr lang="ru-RU" smtClean="0"/>
              <a:t>01.11.2025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66EB2E-75D5-4AD5-B605-DF8E36778B6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75148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6D56F5-BEFE-4902-92B0-D473F31C7234}" type="datetime1">
              <a:rPr lang="ru-RU" smtClean="0"/>
              <a:t>01.11.2025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39B173-91FA-4827-8404-78122608C12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04532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E5DCBA-29BE-4245-83D8-0E80AAAB8301}" type="datetime1">
              <a:rPr lang="ru-RU" smtClean="0"/>
              <a:t>01.11.2025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791D5B-4C8D-4B10-BC28-2095C952A8F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140452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8F8C4E-E5C1-4CA5-B30B-572284A26DCA}" type="datetime1">
              <a:rPr lang="ru-RU" smtClean="0"/>
              <a:t>01.11.2025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036003-3BF8-43B8-BC72-0ED15F6EA55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986747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75AC7B-2787-4629-BDA6-6E4538C2150B}" type="datetime1">
              <a:rPr lang="ru-RU" smtClean="0"/>
              <a:t>01.11.2025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FF171F-BD25-4CCF-9EA7-F621A1F2FD4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008261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E703BA-CA68-4785-85BA-331939B8E9EA}" type="datetime1">
              <a:rPr lang="ru-RU" smtClean="0"/>
              <a:t>01.11.2025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2617A0-F586-4EDD-8753-F3D1E41FFAA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94116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A43786-6A3B-433D-A8F4-6E14EB9F29F8}" type="datetime1">
              <a:rPr lang="ru-RU" smtClean="0"/>
              <a:t>01.11.2025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BCDF42-AD5E-46E0-963C-3FE50C5C266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54602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F9D8DD-2B09-4390-A7B1-3C5D6FF9DC68}" type="datetime1">
              <a:rPr lang="ru-RU" smtClean="0"/>
              <a:t>01.11.2025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F98418-764B-4643-99F7-FB8E8469A5B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632438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80A5D0-9CDC-46FF-BB97-7A8E289E3113}" type="datetime1">
              <a:rPr lang="ru-RU" smtClean="0"/>
              <a:t>01.11.2025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F165E3-5A24-405B-A275-DFDC390E56D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43095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A71ADE-9D5A-4049-BFB9-6707FEA2EA63}" type="datetime1">
              <a:rPr lang="ru-RU" smtClean="0"/>
              <a:t>01.11.2025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B51D1D-BB41-473A-95EA-799BE3575CB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303810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Tx">
  <p:cSld name="Заголовок, два объекта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59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457200" y="3938588"/>
            <a:ext cx="4038600" cy="21875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half" idx="3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76279E-9457-437F-B694-A8F8408DAFBB}" type="datetime1">
              <a:rPr lang="ru-RU" altLang="uk-UA" smtClean="0"/>
              <a:t>01.11.2025</a:t>
            </a:fld>
            <a:endParaRPr lang="ru-RU" altLang="uk-UA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uk-UA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AA2652-418C-4ECE-85FF-A9D06CB76FBD}" type="slidenum">
              <a:rPr lang="ru-RU" altLang="uk-UA"/>
              <a:pPr>
                <a:defRPr/>
              </a:pPr>
              <a:t>‹#›</a:t>
            </a:fld>
            <a:endParaRPr lang="ru-RU" altLang="uk-UA"/>
          </a:p>
        </p:txBody>
      </p:sp>
    </p:spTree>
    <p:extLst>
      <p:ext uri="{BB962C8B-B14F-4D97-AF65-F5344CB8AC3E}">
        <p14:creationId xmlns:p14="http://schemas.microsoft.com/office/powerpoint/2010/main" val="1548375171"/>
      </p:ext>
    </p:extLst>
  </p:cSld>
  <p:clrMapOvr>
    <a:masterClrMapping/>
  </p:clrMapOvr>
  <p:transition>
    <p:wedg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uk-UA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uk-UA" smtClean="0"/>
              <a:t>Образец текста</a:t>
            </a:r>
          </a:p>
          <a:p>
            <a:pPr lvl="1"/>
            <a:r>
              <a:rPr lang="ru-RU" altLang="uk-UA" smtClean="0"/>
              <a:t>Второй уровень</a:t>
            </a:r>
          </a:p>
          <a:p>
            <a:pPr lvl="2"/>
            <a:r>
              <a:rPr lang="ru-RU" altLang="uk-UA" smtClean="0"/>
              <a:t>Третий уровень</a:t>
            </a:r>
          </a:p>
          <a:p>
            <a:pPr lvl="3"/>
            <a:r>
              <a:rPr lang="ru-RU" altLang="uk-UA" smtClean="0"/>
              <a:t>Четвертый уровень</a:t>
            </a:r>
          </a:p>
          <a:p>
            <a:pPr lvl="4"/>
            <a:r>
              <a:rPr lang="ru-RU" altLang="uk-UA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BF1A62E5-283E-40FD-8F23-7C7B08A61CC3}" type="datetime1">
              <a:rPr lang="ru-RU" smtClean="0"/>
              <a:t>01.11.2025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9AB7D69-F21F-4BBF-8648-95F98053AE0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ft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16.xml"/><Relationship Id="rId3" Type="http://schemas.openxmlformats.org/officeDocument/2006/relationships/slide" Target="slide5.xml"/><Relationship Id="rId7" Type="http://schemas.openxmlformats.org/officeDocument/2006/relationships/slide" Target="slide15.xml"/><Relationship Id="rId12" Type="http://schemas.openxmlformats.org/officeDocument/2006/relationships/slide" Target="slide29.xml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Relationship Id="rId6" Type="http://schemas.openxmlformats.org/officeDocument/2006/relationships/slide" Target="slide12.xml"/><Relationship Id="rId11" Type="http://schemas.openxmlformats.org/officeDocument/2006/relationships/slide" Target="slide26.xml"/><Relationship Id="rId5" Type="http://schemas.openxmlformats.org/officeDocument/2006/relationships/slide" Target="slide10.xml"/><Relationship Id="rId10" Type="http://schemas.openxmlformats.org/officeDocument/2006/relationships/slide" Target="slide23.xml"/><Relationship Id="rId4" Type="http://schemas.openxmlformats.org/officeDocument/2006/relationships/slide" Target="slide9.xml"/><Relationship Id="rId9" Type="http://schemas.openxmlformats.org/officeDocument/2006/relationships/slide" Target="slide20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9" Type="http://schemas.openxmlformats.org/officeDocument/2006/relationships/slide" Target="slide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11" Type="http://schemas.openxmlformats.org/officeDocument/2006/relationships/slide" Target="slide3.xml"/><Relationship Id="rId5" Type="http://schemas.openxmlformats.org/officeDocument/2006/relationships/image" Target="../media/image14.png"/><Relationship Id="rId10" Type="http://schemas.openxmlformats.org/officeDocument/2006/relationships/image" Target="../media/image19.png"/><Relationship Id="rId4" Type="http://schemas.openxmlformats.org/officeDocument/2006/relationships/image" Target="../media/image13.png"/><Relationship Id="rId9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4.wmf"/><Relationship Id="rId4" Type="http://schemas.openxmlformats.org/officeDocument/2006/relationships/oleObject" Target="../embeddings/oleObject1.bin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slide" Target="slide2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4" Type="http://schemas.openxmlformats.org/officeDocument/2006/relationships/slide" Target="slide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3.jpeg"/><Relationship Id="rId4" Type="http://schemas.openxmlformats.org/officeDocument/2006/relationships/image" Target="../media/image30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7" Type="http://schemas.openxmlformats.org/officeDocument/2006/relationships/slide" Target="slide3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32.emf"/><Relationship Id="rId5" Type="http://schemas.openxmlformats.org/officeDocument/2006/relationships/oleObject" Target="../embeddings/Microsoft_Word_97_-_2003_Document1.doc"/><Relationship Id="rId4" Type="http://schemas.openxmlformats.org/officeDocument/2006/relationships/oleObject" Target="../embeddings/oleObject2.bin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0.jpeg"/><Relationship Id="rId4" Type="http://schemas.openxmlformats.org/officeDocument/2006/relationships/image" Target="../media/image39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4.jpeg"/><Relationship Id="rId4" Type="http://schemas.openxmlformats.org/officeDocument/2006/relationships/image" Target="../media/image43.jpe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3" Type="http://schemas.openxmlformats.org/officeDocument/2006/relationships/image" Target="../media/image46.jpeg"/><Relationship Id="rId7" Type="http://schemas.openxmlformats.org/officeDocument/2006/relationships/image" Target="../media/image48.jpe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fotki.yandex.ru/users/maigurova51/view/231953/?page=0" TargetMode="External"/><Relationship Id="rId5" Type="http://schemas.openxmlformats.org/officeDocument/2006/relationships/image" Target="../media/image47.jpeg"/><Relationship Id="rId4" Type="http://schemas.openxmlformats.org/officeDocument/2006/relationships/hyperlink" Target="http://fotki.yandex.ru/users/sirena4828/view/200957/?page=9" TargetMode="External"/><Relationship Id="rId9" Type="http://schemas.openxmlformats.org/officeDocument/2006/relationships/slide" Target="slide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2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5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Relationship Id="rId5" Type="http://schemas.openxmlformats.org/officeDocument/2006/relationships/slide" Target="slide3.xml"/><Relationship Id="rId4" Type="http://schemas.openxmlformats.org/officeDocument/2006/relationships/image" Target="../media/image58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hyperlink" Target="http://s46.radikal.ru/i113/0901/a3/8d65a08c1723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slide" Target="slide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Заголовок 1"/>
          <p:cNvSpPr>
            <a:spLocks noGrp="1"/>
          </p:cNvSpPr>
          <p:nvPr>
            <p:ph type="ctrTitle"/>
          </p:nvPr>
        </p:nvSpPr>
        <p:spPr>
          <a:xfrm>
            <a:off x="683568" y="2697163"/>
            <a:ext cx="7772400" cy="2303685"/>
          </a:xfrm>
        </p:spPr>
        <p:txBody>
          <a:bodyPr/>
          <a:lstStyle/>
          <a:p>
            <a:r>
              <a:rPr lang="uk-UA" altLang="uk-UA" sz="7200" b="1" dirty="0" smtClean="0">
                <a:solidFill>
                  <a:srgbClr val="C00000"/>
                </a:solidFill>
                <a:latin typeface="Arial" charset="0"/>
                <a:cs typeface="Arial" charset="0"/>
              </a:rPr>
              <a:t>ВІДНОШЕННЯ І ПРОПОРЦІЇ</a:t>
            </a:r>
          </a:p>
        </p:txBody>
      </p:sp>
      <p:pic>
        <p:nvPicPr>
          <p:cNvPr id="2052" name="Picture 5" descr="H:\Documents and Settings\Aida\Рабочий стол\текстуры и фоны, клипарты\idpenci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193082">
            <a:off x="3452813" y="1793875"/>
            <a:ext cx="2598737" cy="17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7" descr="H:\Documents and Settings\Aida\Рабочий стол\текстуры и фоны, клипарты\новеньки картинки\pencil rolling hc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0500" y="2143125"/>
            <a:ext cx="2697163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059832" y="5733256"/>
            <a:ext cx="56886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71600" y="1414691"/>
            <a:ext cx="7434920" cy="31700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4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ПРОПОРЦІЯ Є ОСНОВОЮ</a:t>
            </a:r>
          </a:p>
          <a:p>
            <a:r>
              <a:rPr lang="ru-RU" sz="4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НА ЯКІЙ БУДУЄТЬСЯ ВСЯ</a:t>
            </a:r>
          </a:p>
          <a:p>
            <a:r>
              <a:rPr lang="ru-RU" sz="4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МАТЕМАТИКА, А ТАКОЖ </a:t>
            </a:r>
          </a:p>
          <a:p>
            <a:r>
              <a:rPr lang="ru-RU" sz="4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МЕТОЮ, ДО ЯКОЇ ПРАГНУТЬ</a:t>
            </a:r>
          </a:p>
          <a:p>
            <a:r>
              <a:rPr lang="ru-RU" sz="4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ВСІ ЇЇ ТВЕРДЖЕННЯ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5106097" y="5013176"/>
            <a:ext cx="2569550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0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(Г.ВІТАЛІ)</a:t>
            </a:r>
            <a:endParaRPr lang="ru-RU" sz="40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Зміст</a:t>
            </a:r>
            <a:br>
              <a:rPr lang="uk-UA" dirty="0" smtClean="0"/>
            </a:b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sz="1800" b="1" dirty="0" smtClean="0">
                <a:hlinkClick r:id="rId2" action="ppaction://hlinksldjump"/>
              </a:rPr>
              <a:t>Відношення. Властивості відношень</a:t>
            </a:r>
            <a:endParaRPr lang="uk-UA" sz="1800" b="1" dirty="0" smtClean="0"/>
          </a:p>
          <a:p>
            <a:r>
              <a:rPr lang="uk-UA" sz="1800" b="1" dirty="0" err="1">
                <a:hlinkClick r:id="rId3" action="ppaction://hlinksldjump"/>
              </a:rPr>
              <a:t>Р</a:t>
            </a:r>
            <a:r>
              <a:rPr lang="uk-UA" sz="1800" b="1" dirty="0" err="1" smtClean="0">
                <a:hlinkClick r:id="rId3" action="ppaction://hlinksldjump"/>
              </a:rPr>
              <a:t>озв</a:t>
            </a:r>
            <a:r>
              <a:rPr lang="en-US" sz="1800" b="1" dirty="0" smtClean="0">
                <a:hlinkClick r:id="rId3" action="ppaction://hlinksldjump"/>
              </a:rPr>
              <a:t>’</a:t>
            </a:r>
            <a:r>
              <a:rPr lang="uk-UA" sz="1800" b="1" dirty="0" err="1" smtClean="0">
                <a:hlinkClick r:id="rId3" action="ppaction://hlinksldjump"/>
              </a:rPr>
              <a:t>язування</a:t>
            </a:r>
            <a:r>
              <a:rPr lang="uk-UA" sz="1800" b="1" dirty="0" smtClean="0">
                <a:hlinkClick r:id="rId3" action="ppaction://hlinksldjump"/>
              </a:rPr>
              <a:t> вправ</a:t>
            </a:r>
            <a:endParaRPr lang="uk-UA" sz="1800" b="1" dirty="0" smtClean="0"/>
          </a:p>
          <a:p>
            <a:r>
              <a:rPr lang="uk-UA" sz="1800" b="1" dirty="0" smtClean="0">
                <a:hlinkClick r:id="rId4" action="ppaction://hlinksldjump"/>
              </a:rPr>
              <a:t>Пропорція. Властивості пропорцій</a:t>
            </a:r>
            <a:endParaRPr lang="uk-UA" sz="1800" b="1" dirty="0" smtClean="0"/>
          </a:p>
          <a:p>
            <a:r>
              <a:rPr lang="uk-UA" sz="1800" b="1" dirty="0" err="1">
                <a:hlinkClick r:id="rId5" action="ppaction://hlinksldjump"/>
              </a:rPr>
              <a:t>Розв</a:t>
            </a:r>
            <a:r>
              <a:rPr lang="en-US" sz="1800" b="1" dirty="0">
                <a:hlinkClick r:id="rId5" action="ppaction://hlinksldjump"/>
              </a:rPr>
              <a:t>’</a:t>
            </a:r>
            <a:r>
              <a:rPr lang="uk-UA" sz="1800" b="1" dirty="0" err="1">
                <a:hlinkClick r:id="rId5" action="ppaction://hlinksldjump"/>
              </a:rPr>
              <a:t>язування</a:t>
            </a:r>
            <a:r>
              <a:rPr lang="uk-UA" sz="1800" b="1" dirty="0">
                <a:hlinkClick r:id="rId5" action="ppaction://hlinksldjump"/>
              </a:rPr>
              <a:t> </a:t>
            </a:r>
            <a:r>
              <a:rPr lang="uk-UA" sz="1800" b="1" dirty="0" smtClean="0">
                <a:hlinkClick r:id="rId5" action="ppaction://hlinksldjump"/>
              </a:rPr>
              <a:t>задач</a:t>
            </a:r>
            <a:endParaRPr lang="uk-UA" sz="1800" b="1" dirty="0" smtClean="0"/>
          </a:p>
          <a:p>
            <a:r>
              <a:rPr lang="uk-UA" sz="1800" b="1" dirty="0" smtClean="0">
                <a:hlinkClick r:id="rId6" action="ppaction://hlinksldjump"/>
              </a:rPr>
              <a:t>«</a:t>
            </a:r>
            <a:r>
              <a:rPr lang="uk-UA" sz="1800" b="1" dirty="0" smtClean="0">
                <a:hlinkClick r:id="rId6" action="ppaction://hlinksldjump"/>
              </a:rPr>
              <a:t>Золота пропорція»</a:t>
            </a:r>
            <a:endParaRPr lang="uk-UA" sz="1800" b="1" dirty="0" smtClean="0"/>
          </a:p>
          <a:p>
            <a:r>
              <a:rPr lang="uk-UA" sz="1800" b="1" dirty="0">
                <a:hlinkClick r:id="rId7" action="ppaction://hlinksldjump"/>
              </a:rPr>
              <a:t>Золота </a:t>
            </a:r>
            <a:r>
              <a:rPr lang="uk-UA" sz="1800" b="1" dirty="0" smtClean="0">
                <a:hlinkClick r:id="rId7" action="ppaction://hlinksldjump"/>
              </a:rPr>
              <a:t>пропорція у частинах тіла людини</a:t>
            </a:r>
            <a:endParaRPr lang="uk-UA" sz="1800" b="1" dirty="0" smtClean="0"/>
          </a:p>
          <a:p>
            <a:r>
              <a:rPr lang="uk-UA" sz="1800" b="1" dirty="0" smtClean="0">
                <a:hlinkClick r:id="rId8" action="ppaction://hlinksldjump"/>
              </a:rPr>
              <a:t>Золота пропорція у живописі</a:t>
            </a:r>
            <a:endParaRPr lang="uk-UA" sz="1800" b="1" dirty="0" smtClean="0"/>
          </a:p>
          <a:p>
            <a:r>
              <a:rPr lang="uk-UA" sz="1800" b="1" dirty="0">
                <a:hlinkClick r:id="rId9" action="ppaction://hlinksldjump"/>
              </a:rPr>
              <a:t>Золота </a:t>
            </a:r>
            <a:r>
              <a:rPr lang="uk-UA" sz="1800" b="1" dirty="0" smtClean="0">
                <a:hlinkClick r:id="rId9" action="ppaction://hlinksldjump"/>
              </a:rPr>
              <a:t>пропорція в архітектурі</a:t>
            </a:r>
            <a:endParaRPr lang="uk-UA" sz="1800" b="1" dirty="0" smtClean="0"/>
          </a:p>
          <a:p>
            <a:r>
              <a:rPr lang="uk-UA" sz="1800" b="1" dirty="0" smtClean="0">
                <a:hlinkClick r:id="rId10" action="ppaction://hlinksldjump"/>
              </a:rPr>
              <a:t>Золота пропорція у природі</a:t>
            </a:r>
            <a:endParaRPr lang="uk-UA" sz="1800" b="1" dirty="0" smtClean="0"/>
          </a:p>
          <a:p>
            <a:r>
              <a:rPr lang="uk-UA" sz="1800" b="1" dirty="0" smtClean="0">
                <a:hlinkClick r:id="rId11" action="ppaction://hlinksldjump"/>
              </a:rPr>
              <a:t>Золота пропорція у скульптурі</a:t>
            </a:r>
            <a:endParaRPr lang="uk-UA" sz="1800" b="1" dirty="0" smtClean="0"/>
          </a:p>
          <a:p>
            <a:r>
              <a:rPr lang="uk-UA" sz="1800" b="1" dirty="0" smtClean="0">
                <a:hlinkClick r:id="rId12" action="ppaction://hlinksldjump"/>
              </a:rPr>
              <a:t>Домашнє завдання</a:t>
            </a:r>
            <a:endParaRPr lang="uk-UA" sz="1800" b="1" dirty="0"/>
          </a:p>
          <a:p>
            <a:endParaRPr lang="uk-UA" dirty="0" smtClean="0"/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508251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9656" y="-171400"/>
            <a:ext cx="8928992" cy="1143000"/>
          </a:xfrm>
        </p:spPr>
        <p:txBody>
          <a:bodyPr/>
          <a:lstStyle/>
          <a:p>
            <a:r>
              <a:rPr lang="uk-UA" sz="3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ВІДНОШЕННЯ.ВЛАСТИВОСТІ ВІДНОШЕНЬ</a:t>
            </a:r>
            <a:endParaRPr lang="uk-UA" sz="36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755576" y="1268760"/>
                <a:ext cx="669734" cy="125194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uk-UA" sz="440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US" sz="4400" b="0" i="1" smtClean="0">
                              <a:latin typeface="Cambria Math"/>
                            </a:rPr>
                            <m:t>𝑎</m:t>
                          </m:r>
                        </m:num>
                        <m:den>
                          <m:r>
                            <a:rPr lang="en-US" sz="4400" b="0" i="1" smtClean="0">
                              <a:latin typeface="Cambria Math"/>
                            </a:rPr>
                            <m:t>𝑏</m:t>
                          </m:r>
                        </m:den>
                      </m:f>
                    </m:oMath>
                  </m:oMathPara>
                </a14:m>
                <a:endParaRPr lang="uk-UA" sz="4400" i="1" dirty="0"/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5576" y="1268760"/>
                <a:ext cx="669734" cy="1251946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TextBox 6"/>
          <p:cNvSpPr txBox="1"/>
          <p:nvPr/>
        </p:nvSpPr>
        <p:spPr>
          <a:xfrm>
            <a:off x="1619672" y="1628800"/>
            <a:ext cx="26642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- </a:t>
            </a:r>
            <a:r>
              <a:rPr lang="uk-UA" sz="2800" dirty="0" smtClean="0"/>
              <a:t>відношення;</a:t>
            </a:r>
            <a:endParaRPr lang="uk-UA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4256534" y="1268760"/>
                <a:ext cx="4320480" cy="130926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sz="4000" b="0" i="1" smtClean="0">
                        <a:latin typeface="Cambria Math"/>
                      </a:rPr>
                      <m:t>𝑎</m:t>
                    </m:r>
                  </m:oMath>
                </a14:m>
                <a:r>
                  <a:rPr lang="en-US" sz="2800" i="1" dirty="0" smtClean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-  </a:t>
                </a:r>
                <a:r>
                  <a:rPr lang="uk-UA" sz="2800" i="1" dirty="0" smtClean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:r>
                  <a:rPr lang="uk-UA" sz="2800" dirty="0" smtClean="0">
                    <a:latin typeface="Arial" panose="020B0604020202020204" pitchFamily="34" charset="0"/>
                    <a:ea typeface="Cambria Math" panose="02040503050406030204" pitchFamily="18" charset="0"/>
                    <a:cs typeface="Arial" panose="020B0604020202020204" pitchFamily="34" charset="0"/>
                  </a:rPr>
                  <a:t>наступний член</a:t>
                </a:r>
              </a:p>
              <a:p>
                <a:r>
                  <a:rPr lang="en-US" sz="4000" i="1" dirty="0" smtClean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b</a:t>
                </a:r>
                <a:r>
                  <a:rPr lang="en-US" sz="2800" i="1" dirty="0" smtClean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:r>
                  <a:rPr lang="uk-UA" sz="2800" i="1" dirty="0" smtClean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-</a:t>
                </a:r>
                <a:r>
                  <a:rPr lang="en-US" sz="2800" i="1" dirty="0" smtClean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:r>
                  <a:rPr lang="uk-UA" sz="2800" dirty="0" smtClean="0">
                    <a:latin typeface="Arial" panose="020B0604020202020204" pitchFamily="34" charset="0"/>
                    <a:ea typeface="Cambria Math" panose="02040503050406030204" pitchFamily="18" charset="0"/>
                    <a:cs typeface="Arial" panose="020B0604020202020204" pitchFamily="34" charset="0"/>
                  </a:rPr>
                  <a:t>попередній член</a:t>
                </a:r>
                <a:endParaRPr lang="uk-UA" sz="2800" dirty="0">
                  <a:latin typeface="Arial" panose="020B0604020202020204" pitchFamily="34" charset="0"/>
                  <a:ea typeface="Cambria Math" panose="02040503050406030204" pitchFamily="18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56534" y="1268760"/>
                <a:ext cx="4320480" cy="1309269"/>
              </a:xfrm>
              <a:prstGeom prst="rect">
                <a:avLst/>
              </a:prstGeom>
              <a:blipFill rotWithShape="1">
                <a:blip r:embed="rId4"/>
                <a:stretch>
                  <a:fillRect l="-4937" b="-19070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907976" y="2647204"/>
                <a:ext cx="669734" cy="125194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uk-UA" sz="440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US" sz="4400" b="0" i="1" smtClean="0">
                              <a:latin typeface="Cambria Math"/>
                            </a:rPr>
                            <m:t>𝑎</m:t>
                          </m:r>
                        </m:num>
                        <m:den>
                          <m:r>
                            <a:rPr lang="en-US" sz="4400" b="0" i="1" smtClean="0">
                              <a:latin typeface="Cambria Math"/>
                            </a:rPr>
                            <m:t>𝑏</m:t>
                          </m:r>
                        </m:den>
                      </m:f>
                    </m:oMath>
                  </m:oMathPara>
                </a14:m>
                <a:endParaRPr lang="uk-UA" sz="4400" i="1" dirty="0"/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07976" y="2647204"/>
                <a:ext cx="669734" cy="1251946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TextBox 10"/>
          <p:cNvSpPr txBox="1"/>
          <p:nvPr/>
        </p:nvSpPr>
        <p:spPr>
          <a:xfrm>
            <a:off x="1554319" y="2980788"/>
            <a:ext cx="8340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dirty="0" smtClean="0"/>
              <a:t>та</a:t>
            </a:r>
            <a:endParaRPr lang="uk-UA" sz="32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2053502" y="2545529"/>
                <a:ext cx="669734" cy="137794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uk-UA" sz="440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US" sz="4400" b="0" i="1" smtClean="0">
                              <a:latin typeface="Cambria Math"/>
                            </a:rPr>
                            <m:t>𝑏</m:t>
                          </m:r>
                        </m:num>
                        <m:den>
                          <m:r>
                            <a:rPr lang="en-US" sz="4400" b="0" i="1" smtClean="0">
                              <a:latin typeface="Cambria Math"/>
                            </a:rPr>
                            <m:t>𝑎</m:t>
                          </m:r>
                        </m:den>
                      </m:f>
                    </m:oMath>
                  </m:oMathPara>
                </a14:m>
                <a:endParaRPr lang="uk-UA" sz="4400" i="1" dirty="0"/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53502" y="2545529"/>
                <a:ext cx="669734" cy="1377941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TextBox 12"/>
          <p:cNvSpPr txBox="1"/>
          <p:nvPr/>
        </p:nvSpPr>
        <p:spPr>
          <a:xfrm>
            <a:off x="2725543" y="3011567"/>
            <a:ext cx="41232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-</a:t>
            </a:r>
            <a:r>
              <a:rPr lang="uk-UA" sz="2800" dirty="0" smtClean="0"/>
              <a:t> обернені відношення  </a:t>
            </a:r>
            <a:r>
              <a:rPr lang="en-US" sz="2800" dirty="0" smtClean="0"/>
              <a:t> </a:t>
            </a:r>
            <a:endParaRPr lang="uk-UA" sz="2800" dirty="0"/>
          </a:p>
        </p:txBody>
      </p:sp>
      <p:sp>
        <p:nvSpPr>
          <p:cNvPr id="14" name="TextBox 13"/>
          <p:cNvSpPr txBox="1"/>
          <p:nvPr/>
        </p:nvSpPr>
        <p:spPr>
          <a:xfrm>
            <a:off x="827390" y="4221087"/>
            <a:ext cx="52610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dirty="0" smtClean="0"/>
              <a:t>1. </a:t>
            </a:r>
            <a:endParaRPr lang="uk-UA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1242843" y="3983939"/>
                <a:ext cx="1023229" cy="93596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uk-UA" sz="320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US" sz="3200" b="0" i="1" smtClean="0">
                              <a:latin typeface="Cambria Math"/>
                            </a:rPr>
                            <m:t>𝑎</m:t>
                          </m:r>
                          <m:r>
                            <a:rPr lang="en-US" sz="3200" b="0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r>
                            <a:rPr lang="en-US" sz="3200" b="0" i="1" smtClean="0">
                              <a:latin typeface="Cambria Math"/>
                              <a:ea typeface="Cambria Math"/>
                            </a:rPr>
                            <m:t>𝑐</m:t>
                          </m:r>
                        </m:num>
                        <m:den>
                          <m:r>
                            <a:rPr lang="en-US" sz="3200" b="0" i="1" smtClean="0">
                              <a:latin typeface="Cambria Math"/>
                            </a:rPr>
                            <m:t>𝑏</m:t>
                          </m:r>
                          <m:r>
                            <a:rPr lang="en-US" sz="3200" b="0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r>
                            <a:rPr lang="en-US" sz="3200" b="0" i="1" smtClean="0">
                              <a:latin typeface="Cambria Math"/>
                              <a:ea typeface="Cambria Math"/>
                            </a:rPr>
                            <m:t>𝑐</m:t>
                          </m:r>
                        </m:den>
                      </m:f>
                    </m:oMath>
                  </m:oMathPara>
                </a14:m>
                <a:endParaRPr lang="uk-UA" sz="3200" i="1" dirty="0"/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42843" y="3983939"/>
                <a:ext cx="1023229" cy="935962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TextBox 15"/>
          <p:cNvSpPr txBox="1"/>
          <p:nvPr/>
        </p:nvSpPr>
        <p:spPr>
          <a:xfrm>
            <a:off x="2122350" y="4159532"/>
            <a:ext cx="2646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=</a:t>
            </a:r>
            <a:endParaRPr lang="uk-UA" sz="32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2454380" y="3984132"/>
                <a:ext cx="537711" cy="93576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uk-UA" sz="320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US" sz="3200" b="0" i="1" smtClean="0">
                              <a:latin typeface="Cambria Math"/>
                            </a:rPr>
                            <m:t>𝑎</m:t>
                          </m:r>
                        </m:num>
                        <m:den>
                          <m:r>
                            <a:rPr lang="en-US" sz="3200" b="0" i="1" smtClean="0">
                              <a:latin typeface="Cambria Math"/>
                            </a:rPr>
                            <m:t>𝑏</m:t>
                          </m:r>
                        </m:den>
                      </m:f>
                    </m:oMath>
                  </m:oMathPara>
                </a14:m>
                <a:endParaRPr lang="uk-UA" sz="3200" i="1" dirty="0"/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54380" y="3984132"/>
                <a:ext cx="537711" cy="935769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TextBox 18"/>
          <p:cNvSpPr txBox="1"/>
          <p:nvPr/>
        </p:nvSpPr>
        <p:spPr>
          <a:xfrm>
            <a:off x="2967534" y="4159532"/>
            <a:ext cx="22999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dirty="0" smtClean="0"/>
              <a:t>, </a:t>
            </a:r>
            <a:r>
              <a:rPr lang="en-US" sz="2800" dirty="0" smtClean="0"/>
              <a:t>b≠0, c≠0</a:t>
            </a:r>
            <a:endParaRPr lang="uk-UA" sz="2800" dirty="0"/>
          </a:p>
        </p:txBody>
      </p:sp>
      <p:sp>
        <p:nvSpPr>
          <p:cNvPr id="20" name="TextBox 19"/>
          <p:cNvSpPr txBox="1"/>
          <p:nvPr/>
        </p:nvSpPr>
        <p:spPr>
          <a:xfrm>
            <a:off x="1231382" y="5085183"/>
            <a:ext cx="67855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2</a:t>
            </a:r>
            <a:r>
              <a:rPr lang="uk-UA" sz="2400" dirty="0" smtClean="0"/>
              <a:t>. Величини у відношенні однорідні</a:t>
            </a:r>
            <a:endParaRPr lang="uk-UA" sz="2400" dirty="0"/>
          </a:p>
        </p:txBody>
      </p:sp>
      <p:sp>
        <p:nvSpPr>
          <p:cNvPr id="21" name="TextBox 20"/>
          <p:cNvSpPr txBox="1"/>
          <p:nvPr/>
        </p:nvSpPr>
        <p:spPr>
          <a:xfrm>
            <a:off x="1465417" y="5546848"/>
            <a:ext cx="771408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dirty="0" smtClean="0"/>
              <a:t>3. Відношення дробових чисел можна замінити   відношенням цілих чисел</a:t>
            </a:r>
            <a:endParaRPr lang="uk-UA" sz="24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7668344" y="6237312"/>
            <a:ext cx="1080120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hlinkClick r:id="rId9" action="ppaction://hlinksldjump"/>
              </a:rPr>
              <a:t>Зміст 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947533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331640" y="1268760"/>
            <a:ext cx="662473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600" dirty="0" smtClean="0"/>
              <a:t>У 6 класі навчається 15 учнів, з них 5 хлопчиків. Знайдіть відношення кількості дівчаток до кількості всіх учнів класу</a:t>
            </a:r>
            <a:r>
              <a:rPr lang="uk-UA" dirty="0" smtClean="0"/>
              <a:t>.</a:t>
            </a:r>
            <a:endParaRPr lang="uk-UA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2699792" y="4149080"/>
            <a:ext cx="335861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10:15=2:3</a:t>
            </a: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874708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043608" y="1412776"/>
            <a:ext cx="748883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dirty="0" smtClean="0"/>
              <a:t>Яке з поданих нижче відношень дорівнює відношенню 2:3?</a:t>
            </a:r>
            <a:endParaRPr lang="uk-UA" sz="3200" dirty="0"/>
          </a:p>
        </p:txBody>
      </p:sp>
      <p:sp>
        <p:nvSpPr>
          <p:cNvPr id="8" name="TextBox 7"/>
          <p:cNvSpPr txBox="1"/>
          <p:nvPr/>
        </p:nvSpPr>
        <p:spPr>
          <a:xfrm>
            <a:off x="1259632" y="2708919"/>
            <a:ext cx="1152128" cy="8309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uk-UA" sz="48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3:4</a:t>
            </a:r>
            <a:endParaRPr lang="uk-UA" sz="48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306538" y="4349073"/>
            <a:ext cx="1105222" cy="8309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uk-UA" sz="48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3:5</a:t>
            </a:r>
            <a:endParaRPr lang="uk-UA" sz="48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987354" y="2757536"/>
            <a:ext cx="1296144" cy="8309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uk-UA" sz="48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4:5</a:t>
            </a:r>
            <a:endParaRPr lang="uk-UA" sz="48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987354" y="4369636"/>
            <a:ext cx="1289844" cy="8309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uk-UA" sz="48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4:6</a:t>
            </a:r>
            <a:endParaRPr lang="uk-UA" sz="48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516216" y="2757536"/>
            <a:ext cx="1728192" cy="8309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uk-UA" sz="48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6:8</a:t>
            </a:r>
            <a:endParaRPr lang="uk-UA" sz="48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536183" y="4349073"/>
            <a:ext cx="1296144" cy="8309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uk-UA" sz="48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8:6</a:t>
            </a:r>
            <a:endParaRPr lang="uk-UA" sz="48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166144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683568" y="1340768"/>
            <a:ext cx="806489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600" dirty="0" smtClean="0"/>
              <a:t>Обчислити відношення значень величин</a:t>
            </a:r>
          </a:p>
          <a:p>
            <a:pPr algn="ctr"/>
            <a:endParaRPr lang="uk-UA" sz="3600" dirty="0" smtClean="0"/>
          </a:p>
          <a:p>
            <a:r>
              <a:rPr lang="uk-UA" sz="48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1)5м:20см</a:t>
            </a:r>
          </a:p>
          <a:p>
            <a:r>
              <a:rPr lang="uk-UA" sz="48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  2)17м:1,7км</a:t>
            </a:r>
          </a:p>
          <a:p>
            <a:r>
              <a:rPr lang="uk-UA" sz="48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 </a:t>
            </a:r>
            <a:r>
              <a:rPr lang="uk-UA" sz="48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   3)1год:15хв</a:t>
            </a:r>
          </a:p>
          <a:p>
            <a:r>
              <a:rPr lang="uk-UA" sz="48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      </a:t>
            </a:r>
            <a:endParaRPr lang="uk-UA" sz="36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4732585" y="2977157"/>
            <a:ext cx="3215945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500:200=25</a:t>
            </a:r>
            <a:endParaRPr lang="ru-RU" sz="4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684737" y="4543600"/>
            <a:ext cx="2464136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8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60:15=4</a:t>
            </a:r>
            <a:endParaRPr lang="ru-RU" sz="48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5073192" y="3774159"/>
            <a:ext cx="3687227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17:1700=0,01</a:t>
            </a:r>
            <a:endParaRPr lang="ru-RU" sz="4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6522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323528" y="1483668"/>
                <a:ext cx="8460432" cy="15779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uk-UA" sz="4000" dirty="0" smtClean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Замініть відношення </a:t>
                </a:r>
                <a:r>
                  <a:rPr lang="uk-UA" sz="3600" dirty="0" smtClean="0"/>
                  <a:t>2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uk-UA" sz="400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uk-UA" sz="4000" b="0" i="1" smtClean="0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uk-UA" sz="4000" b="0" i="1" smtClean="0">
                            <a:latin typeface="Cambria Math"/>
                          </a:rPr>
                          <m:t>7</m:t>
                        </m:r>
                      </m:den>
                    </m:f>
                    <m:r>
                      <a:rPr lang="uk-UA" sz="4000" b="0" i="1" smtClean="0">
                        <a:latin typeface="Cambria Math"/>
                      </a:rPr>
                      <m:t> :1</m:t>
                    </m:r>
                    <m:f>
                      <m:fPr>
                        <m:ctrlPr>
                          <a:rPr lang="uk-UA" sz="4000" b="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uk-UA" sz="4000" b="0" i="1" smtClean="0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uk-UA" sz="4000" b="0" i="1" smtClean="0">
                            <a:latin typeface="Cambria Math"/>
                          </a:rPr>
                          <m:t>4 </m:t>
                        </m:r>
                      </m:den>
                    </m:f>
                    <m:r>
                      <a:rPr lang="uk-UA" sz="4000" b="0" i="1" smtClean="0">
                        <a:latin typeface="Cambria Math"/>
                      </a:rPr>
                      <m:t> −</m:t>
                    </m:r>
                    <m:r>
                      <a:rPr lang="uk-UA" sz="4000" b="0" i="0" smtClean="0">
                        <a:latin typeface="Cambria Math"/>
                      </a:rPr>
                      <m:t>відношенням цілих чисел</m:t>
                    </m:r>
                  </m:oMath>
                </a14:m>
                <a:endParaRPr lang="uk-UA" sz="40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3528" y="1483668"/>
                <a:ext cx="8460432" cy="1577996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Прямоугольник 6"/>
          <p:cNvSpPr/>
          <p:nvPr/>
        </p:nvSpPr>
        <p:spPr>
          <a:xfrm>
            <a:off x="3229503" y="3356992"/>
            <a:ext cx="2648482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9600" b="1" cap="none" spc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/>
              </a:rPr>
              <a:t>12:7</a:t>
            </a:r>
            <a:endParaRPr lang="ru-RU" sz="9600" b="1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7668344" y="6237312"/>
            <a:ext cx="1080120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hlinkClick r:id="rId3" action="ppaction://hlinksldjump"/>
              </a:rPr>
              <a:t>Зміст 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3369998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17319" y="162979"/>
            <a:ext cx="8999002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b="1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Пропорція</a:t>
            </a:r>
            <a:r>
              <a:rPr lang="ru-RU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. </a:t>
            </a:r>
            <a:r>
              <a:rPr lang="ru-RU" sz="3200" b="1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Основна</a:t>
            </a:r>
            <a:r>
              <a:rPr lang="ru-RU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 </a:t>
            </a:r>
            <a:r>
              <a:rPr lang="ru-RU" sz="3200" b="1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властивість</a:t>
            </a:r>
            <a:r>
              <a:rPr lang="ru-RU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 </a:t>
            </a:r>
            <a:r>
              <a:rPr lang="ru-RU" sz="3200" b="1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пропорції</a:t>
            </a:r>
            <a:endParaRPr lang="ru-RU" sz="32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611560" y="1124744"/>
                <a:ext cx="2448272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sz="36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𝑎</m:t>
                    </m:r>
                    <m:r>
                      <a:rPr lang="uk-UA" sz="3600" b="0" i="0" smtClean="0">
                        <a:latin typeface="Cambria Math"/>
                        <a:ea typeface="Cambria Math" panose="02040503050406030204" pitchFamily="18" charset="0"/>
                      </a:rPr>
                      <m:t>:</m:t>
                    </m:r>
                    <m:r>
                      <a:rPr lang="en-US" sz="36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𝑏</m:t>
                    </m:r>
                  </m:oMath>
                </a14:m>
                <a:r>
                  <a:rPr lang="en-US" sz="3600" i="1" dirty="0" smtClean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  <a:r>
                  <a:rPr lang="en-US" sz="3600" i="1" dirty="0" err="1" smtClean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c:d</a:t>
                </a:r>
                <a:endParaRPr lang="uk-UA" sz="3600" i="1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1560" y="1124744"/>
                <a:ext cx="2448272" cy="646331"/>
              </a:xfrm>
              <a:prstGeom prst="rect">
                <a:avLst/>
              </a:prstGeom>
              <a:blipFill rotWithShape="1">
                <a:blip r:embed="rId2"/>
                <a:stretch>
                  <a:fillRect t="-14151" b="-34906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3252440" y="1250484"/>
                <a:ext cx="712246" cy="83362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uk-UA" sz="360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en-US" sz="3600" b="0" i="1" smtClean="0">
                            <a:latin typeface="Cambria Math"/>
                          </a:rPr>
                          <m:t>𝑎</m:t>
                        </m:r>
                      </m:num>
                      <m:den>
                        <m:r>
                          <a:rPr lang="en-US" sz="3600" b="0" i="1" smtClean="0">
                            <a:latin typeface="Cambria Math"/>
                          </a:rPr>
                          <m:t>𝑏</m:t>
                        </m:r>
                      </m:den>
                    </m:f>
                  </m:oMath>
                </a14:m>
                <a:r>
                  <a:rPr lang="en-US" sz="2800" i="1" dirty="0" smtClean="0"/>
                  <a:t> </a:t>
                </a:r>
                <a:r>
                  <a:rPr lang="uk-UA" sz="2800" i="1" dirty="0" smtClean="0"/>
                  <a:t>=</a:t>
                </a:r>
                <a:endParaRPr lang="uk-UA" sz="2800" i="1" dirty="0"/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52440" y="1250484"/>
                <a:ext cx="712246" cy="833626"/>
              </a:xfrm>
              <a:prstGeom prst="rect">
                <a:avLst/>
              </a:prstGeom>
              <a:blipFill rotWithShape="1">
                <a:blip r:embed="rId3"/>
                <a:stretch>
                  <a:fillRect r="-16379" b="-730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3865300" y="1254011"/>
                <a:ext cx="503856" cy="8300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uk-UA" sz="280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US" sz="2800" b="0" i="1" smtClean="0">
                              <a:latin typeface="Cambria Math"/>
                            </a:rPr>
                            <m:t>𝑐</m:t>
                          </m:r>
                        </m:num>
                        <m:den>
                          <m:r>
                            <a:rPr lang="en-US" sz="2800" b="0" i="1" smtClean="0">
                              <a:latin typeface="Cambria Math"/>
                            </a:rPr>
                            <m:t>𝑑</m:t>
                          </m:r>
                        </m:den>
                      </m:f>
                    </m:oMath>
                  </m:oMathPara>
                </a14:m>
                <a:endParaRPr lang="uk-UA" sz="2800" i="1" dirty="0"/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65300" y="1254011"/>
                <a:ext cx="503856" cy="830099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4860029" y="1190243"/>
                <a:ext cx="4156289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𝑎</m:t>
                    </m:r>
                    <m:r>
                      <a:rPr lang="en-US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,</m:t>
                    </m:r>
                    <m:r>
                      <a:rPr lang="en-US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𝑑</m:t>
                    </m:r>
                    <m:r>
                      <a:rPr lang="en-US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−</m:t>
                    </m:r>
                  </m:oMath>
                </a14:m>
                <a:r>
                  <a:rPr lang="en-US" sz="2800" b="0" i="1" dirty="0" smtClean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:r>
                  <a:rPr lang="uk-UA" sz="2800" b="0" dirty="0" smtClean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крайні члени</a:t>
                </a:r>
                <a:endParaRPr lang="en-US" sz="2800" b="0" i="1" dirty="0" smtClean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r>
                  <a:rPr lang="en-US" sz="2800" i="1" dirty="0" smtClean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b, c</a:t>
                </a:r>
                <a:r>
                  <a:rPr lang="uk-UA" sz="2800" i="1" dirty="0" smtClean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  </a:t>
                </a:r>
                <a14:m>
                  <m:oMath xmlns:m="http://schemas.openxmlformats.org/officeDocument/2006/math">
                    <m:r>
                      <a:rPr lang="uk-UA" sz="2800" b="0" i="1" smtClean="0">
                        <a:latin typeface="Cambria Math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uk-UA" sz="2800" i="1" dirty="0" smtClean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:r>
                  <a:rPr lang="uk-UA" sz="2800" dirty="0" smtClean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середні члени</a:t>
                </a:r>
                <a:endParaRPr lang="uk-UA" sz="2800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60029" y="1190243"/>
                <a:ext cx="4156289" cy="954107"/>
              </a:xfrm>
              <a:prstGeom prst="rect">
                <a:avLst/>
              </a:prstGeom>
              <a:blipFill rotWithShape="1">
                <a:blip r:embed="rId5"/>
                <a:stretch>
                  <a:fillRect l="-2933" t="-6369" b="-16561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3073012" y="2536140"/>
                <a:ext cx="2592288" cy="707886"/>
              </a:xfrm>
              <a:prstGeom prst="rect">
                <a:avLst/>
              </a:prstGeom>
              <a:noFill/>
              <a:ln w="28575"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sz="4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𝑎</m:t>
                    </m:r>
                    <m:r>
                      <a:rPr lang="en-US" sz="4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</m:oMath>
                </a14:m>
                <a:r>
                  <a:rPr lang="en-US" sz="4000" i="1" dirty="0" smtClean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d = b</a:t>
                </a:r>
                <a14:m>
                  <m:oMath xmlns:m="http://schemas.openxmlformats.org/officeDocument/2006/math">
                    <m:r>
                      <a:rPr lang="en-US" sz="4000" b="0" i="1" smtClean="0">
                        <a:latin typeface="Cambria Math"/>
                        <a:ea typeface="Cambria Math" panose="02040503050406030204" pitchFamily="18" charset="0"/>
                      </a:rPr>
                      <m:t> </m:t>
                    </m:r>
                    <m:r>
                      <a:rPr lang="en-US" sz="40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r>
                      <a:rPr lang="en-US" sz="4000" b="0" i="1" smtClean="0">
                        <a:latin typeface="Cambria Math"/>
                        <a:ea typeface="Cambria Math"/>
                      </a:rPr>
                      <m:t>𝑐</m:t>
                    </m:r>
                  </m:oMath>
                </a14:m>
                <a:endParaRPr lang="uk-UA" sz="4000" i="1" dirty="0"/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73012" y="2536140"/>
                <a:ext cx="2592288" cy="707886"/>
              </a:xfrm>
              <a:prstGeom prst="rect">
                <a:avLst/>
              </a:prstGeom>
              <a:blipFill rotWithShape="1">
                <a:blip r:embed="rId6"/>
                <a:stretch>
                  <a:fillRect t="-13223" b="-32231"/>
                </a:stretch>
              </a:blipFill>
              <a:ln w="28575"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1475656" y="3967926"/>
                <a:ext cx="1065997" cy="833626"/>
              </a:xfrm>
              <a:prstGeom prst="rect">
                <a:avLst/>
              </a:prstGeom>
              <a:noFill/>
              <a:ln w="19050">
                <a:solidFill>
                  <a:schemeClr val="tx1"/>
                </a:solidFill>
              </a:ln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uk-UA" sz="360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en-US" sz="3600" b="0" i="1" smtClean="0">
                            <a:latin typeface="Cambria Math"/>
                          </a:rPr>
                          <m:t>𝑎</m:t>
                        </m:r>
                      </m:num>
                      <m:den>
                        <m:r>
                          <a:rPr lang="en-US" sz="3600" b="0" i="1" smtClean="0">
                            <a:latin typeface="Cambria Math"/>
                          </a:rPr>
                          <m:t>𝑏</m:t>
                        </m:r>
                      </m:den>
                    </m:f>
                  </m:oMath>
                </a14:m>
                <a:r>
                  <a:rPr lang="en-US" sz="2800" i="1" dirty="0" smtClean="0"/>
                  <a:t> </a:t>
                </a:r>
                <a:r>
                  <a:rPr lang="uk-UA" sz="2800" i="1" dirty="0" smtClean="0"/>
                  <a:t>=</a:t>
                </a:r>
                <a:r>
                  <a:rPr lang="en-US" sz="3600" i="1" dirty="0" smtClean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360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en-US" sz="3600" b="0" i="1" smtClean="0">
                            <a:latin typeface="Cambria Math"/>
                          </a:rPr>
                          <m:t>𝑐</m:t>
                        </m:r>
                      </m:num>
                      <m:den>
                        <m:r>
                          <a:rPr lang="en-US" sz="3600" b="0" i="1" smtClean="0">
                            <a:latin typeface="Cambria Math"/>
                          </a:rPr>
                          <m:t>𝑑</m:t>
                        </m:r>
                      </m:den>
                    </m:f>
                  </m:oMath>
                </a14:m>
                <a:endParaRPr lang="uk-UA" sz="3600" i="1" dirty="0"/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75656" y="3967926"/>
                <a:ext cx="1065997" cy="833626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  <a:ln w="19050"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3303159" y="4509120"/>
                <a:ext cx="1065997" cy="890244"/>
              </a:xfrm>
              <a:prstGeom prst="rect">
                <a:avLst/>
              </a:prstGeom>
              <a:noFill/>
              <a:ln w="19050">
                <a:solidFill>
                  <a:schemeClr val="tx1"/>
                </a:solidFill>
              </a:ln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uk-UA" sz="360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en-US" sz="3600" b="0" i="1" smtClean="0">
                            <a:latin typeface="Cambria Math"/>
                          </a:rPr>
                          <m:t>𝑏</m:t>
                        </m:r>
                      </m:num>
                      <m:den>
                        <m:r>
                          <a:rPr lang="en-US" sz="3600" b="0" i="1" smtClean="0">
                            <a:latin typeface="Cambria Math"/>
                          </a:rPr>
                          <m:t>𝑎</m:t>
                        </m:r>
                      </m:den>
                    </m:f>
                  </m:oMath>
                </a14:m>
                <a:r>
                  <a:rPr lang="en-US" sz="2800" i="1" dirty="0" smtClean="0"/>
                  <a:t> </a:t>
                </a:r>
                <a:r>
                  <a:rPr lang="uk-UA" sz="2800" i="1" dirty="0" smtClean="0"/>
                  <a:t>=</a:t>
                </a:r>
                <a:r>
                  <a:rPr lang="en-US" sz="3600" i="1" dirty="0" smtClean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360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en-US" sz="3600" b="0" i="1" smtClean="0">
                            <a:latin typeface="Cambria Math"/>
                          </a:rPr>
                          <m:t>𝑑</m:t>
                        </m:r>
                      </m:num>
                      <m:den>
                        <m:r>
                          <a:rPr lang="en-US" sz="3600" b="0" i="1" smtClean="0">
                            <a:latin typeface="Cambria Math"/>
                          </a:rPr>
                          <m:t>𝑐</m:t>
                        </m:r>
                      </m:den>
                    </m:f>
                  </m:oMath>
                </a14:m>
                <a:endParaRPr lang="uk-UA" sz="3600" i="1" dirty="0"/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03159" y="4509120"/>
                <a:ext cx="1065997" cy="890244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  <a:ln w="19050"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4860029" y="4501146"/>
                <a:ext cx="1065997" cy="890244"/>
              </a:xfrm>
              <a:prstGeom prst="rect">
                <a:avLst/>
              </a:prstGeom>
              <a:noFill/>
              <a:ln w="19050">
                <a:solidFill>
                  <a:schemeClr val="tx1"/>
                </a:solidFill>
              </a:ln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uk-UA" sz="360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en-US" sz="3600" b="0" i="1" smtClean="0">
                            <a:latin typeface="Cambria Math"/>
                          </a:rPr>
                          <m:t>𝑑</m:t>
                        </m:r>
                      </m:num>
                      <m:den>
                        <m:r>
                          <a:rPr lang="en-US" sz="3600" b="0" i="1" smtClean="0">
                            <a:latin typeface="Cambria Math"/>
                          </a:rPr>
                          <m:t>𝑏</m:t>
                        </m:r>
                      </m:den>
                    </m:f>
                  </m:oMath>
                </a14:m>
                <a:r>
                  <a:rPr lang="en-US" sz="2800" i="1" dirty="0" smtClean="0"/>
                  <a:t> </a:t>
                </a:r>
                <a:r>
                  <a:rPr lang="uk-UA" sz="2800" i="1" dirty="0" smtClean="0"/>
                  <a:t>=</a:t>
                </a:r>
                <a:r>
                  <a:rPr lang="en-US" sz="3600" i="1" dirty="0" smtClean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360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en-US" sz="3600" b="0" i="1" smtClean="0">
                            <a:latin typeface="Cambria Math"/>
                          </a:rPr>
                          <m:t>𝑐</m:t>
                        </m:r>
                      </m:num>
                      <m:den>
                        <m:r>
                          <a:rPr lang="en-US" sz="3600" b="0" i="1" smtClean="0">
                            <a:latin typeface="Cambria Math"/>
                          </a:rPr>
                          <m:t>𝑎</m:t>
                        </m:r>
                      </m:den>
                    </m:f>
                  </m:oMath>
                </a14:m>
                <a:endParaRPr lang="uk-UA" sz="3600" i="1" dirty="0"/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60029" y="4501146"/>
                <a:ext cx="1065997" cy="890244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  <a:ln w="19050"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/>
              <p:cNvSpPr txBox="1"/>
              <p:nvPr/>
            </p:nvSpPr>
            <p:spPr>
              <a:xfrm>
                <a:off x="6588224" y="3904592"/>
                <a:ext cx="1065997" cy="890244"/>
              </a:xfrm>
              <a:prstGeom prst="rect">
                <a:avLst/>
              </a:prstGeom>
              <a:noFill/>
              <a:ln w="19050">
                <a:solidFill>
                  <a:schemeClr val="tx1"/>
                </a:solidFill>
              </a:ln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uk-UA" sz="360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en-US" sz="3600" b="0" i="1" smtClean="0">
                            <a:latin typeface="Cambria Math"/>
                          </a:rPr>
                          <m:t>𝑏</m:t>
                        </m:r>
                      </m:num>
                      <m:den>
                        <m:r>
                          <a:rPr lang="en-US" sz="3600" b="0" i="1" smtClean="0">
                            <a:latin typeface="Cambria Math"/>
                          </a:rPr>
                          <m:t>𝑑</m:t>
                        </m:r>
                      </m:den>
                    </m:f>
                  </m:oMath>
                </a14:m>
                <a:r>
                  <a:rPr lang="en-US" sz="2800" i="1" dirty="0" smtClean="0"/>
                  <a:t> </a:t>
                </a:r>
                <a:r>
                  <a:rPr lang="uk-UA" sz="2800" i="1" dirty="0" smtClean="0"/>
                  <a:t>=</a:t>
                </a:r>
                <a:r>
                  <a:rPr lang="en-US" sz="3600" i="1" dirty="0" smtClean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360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en-US" sz="3600" b="0" i="1" smtClean="0">
                            <a:latin typeface="Cambria Math"/>
                          </a:rPr>
                          <m:t>𝑎</m:t>
                        </m:r>
                      </m:num>
                      <m:den>
                        <m:r>
                          <a:rPr lang="en-US" sz="3600" b="0" i="1" smtClean="0">
                            <a:latin typeface="Cambria Math"/>
                          </a:rPr>
                          <m:t>𝑐</m:t>
                        </m:r>
                      </m:den>
                    </m:f>
                  </m:oMath>
                </a14:m>
                <a:endParaRPr lang="uk-UA" sz="3600" i="1" dirty="0"/>
              </a:p>
            </p:txBody>
          </p:sp>
        </mc:Choice>
        <mc:Fallback xmlns=""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88224" y="3904592"/>
                <a:ext cx="1065997" cy="890244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  <a:ln w="19050"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4" name="Прямая со стрелкой 23"/>
          <p:cNvCxnSpPr/>
          <p:nvPr/>
        </p:nvCxnSpPr>
        <p:spPr>
          <a:xfrm>
            <a:off x="3707904" y="3200782"/>
            <a:ext cx="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 стрелкой 24"/>
          <p:cNvCxnSpPr/>
          <p:nvPr/>
        </p:nvCxnSpPr>
        <p:spPr>
          <a:xfrm>
            <a:off x="3860304" y="3353182"/>
            <a:ext cx="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 стрелкой 25"/>
          <p:cNvCxnSpPr/>
          <p:nvPr/>
        </p:nvCxnSpPr>
        <p:spPr>
          <a:xfrm>
            <a:off x="4012704" y="3505582"/>
            <a:ext cx="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 стрелкой 26"/>
          <p:cNvCxnSpPr/>
          <p:nvPr/>
        </p:nvCxnSpPr>
        <p:spPr>
          <a:xfrm>
            <a:off x="4165104" y="3657982"/>
            <a:ext cx="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 стрелкой 27"/>
          <p:cNvCxnSpPr/>
          <p:nvPr/>
        </p:nvCxnSpPr>
        <p:spPr>
          <a:xfrm>
            <a:off x="4317504" y="3810382"/>
            <a:ext cx="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/>
          <p:nvPr/>
        </p:nvCxnSpPr>
        <p:spPr>
          <a:xfrm>
            <a:off x="4469904" y="3962782"/>
            <a:ext cx="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Прямая со стрелкой 31"/>
          <p:cNvCxnSpPr/>
          <p:nvPr/>
        </p:nvCxnSpPr>
        <p:spPr>
          <a:xfrm>
            <a:off x="3836157" y="3244026"/>
            <a:ext cx="0" cy="130036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4" name="Прямая со стрелкой 33"/>
          <p:cNvCxnSpPr/>
          <p:nvPr/>
        </p:nvCxnSpPr>
        <p:spPr>
          <a:xfrm>
            <a:off x="5393027" y="3244026"/>
            <a:ext cx="0" cy="125712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6" name="Прямая со стрелкой 35"/>
          <p:cNvCxnSpPr/>
          <p:nvPr/>
        </p:nvCxnSpPr>
        <p:spPr>
          <a:xfrm>
            <a:off x="5665300" y="3244026"/>
            <a:ext cx="1066940" cy="65018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8" name="Прямая со стрелкой 37"/>
          <p:cNvCxnSpPr/>
          <p:nvPr/>
        </p:nvCxnSpPr>
        <p:spPr>
          <a:xfrm flipH="1">
            <a:off x="2339752" y="3244026"/>
            <a:ext cx="733260" cy="71875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0" name="Прямоугольник 29"/>
          <p:cNvSpPr/>
          <p:nvPr/>
        </p:nvSpPr>
        <p:spPr>
          <a:xfrm>
            <a:off x="7668344" y="6237312"/>
            <a:ext cx="1080120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hlinkClick r:id="rId11" action="ppaction://hlinksldjump"/>
              </a:rPr>
              <a:t>Зміст 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61362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980728"/>
            <a:ext cx="8229600" cy="1143000"/>
          </a:xfrm>
        </p:spPr>
        <p:txBody>
          <a:bodyPr/>
          <a:lstStyle/>
          <a:p>
            <a:r>
              <a:rPr lang="uk-UA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Скласти пропорцію з чисел</a:t>
            </a:r>
            <a:br>
              <a:rPr lang="uk-UA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</a:br>
            <a:r>
              <a:rPr lang="uk-UA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12    10    5   6</a:t>
            </a:r>
            <a:endParaRPr lang="uk-UA" b="1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331640" y="2492896"/>
            <a:ext cx="36724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000" dirty="0" smtClean="0"/>
              <a:t>12:6=10:5</a:t>
            </a:r>
            <a:endParaRPr lang="uk-UA" sz="4000" dirty="0"/>
          </a:p>
        </p:txBody>
      </p:sp>
      <p:sp>
        <p:nvSpPr>
          <p:cNvPr id="7" name="TextBox 6"/>
          <p:cNvSpPr txBox="1"/>
          <p:nvPr/>
        </p:nvSpPr>
        <p:spPr>
          <a:xfrm>
            <a:off x="1979712" y="3200782"/>
            <a:ext cx="374441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000" dirty="0" smtClean="0"/>
              <a:t>5:10=6:12</a:t>
            </a:r>
            <a:endParaRPr lang="uk-UA" sz="4000" dirty="0"/>
          </a:p>
        </p:txBody>
      </p:sp>
      <p:sp>
        <p:nvSpPr>
          <p:cNvPr id="8" name="TextBox 7"/>
          <p:cNvSpPr txBox="1"/>
          <p:nvPr/>
        </p:nvSpPr>
        <p:spPr>
          <a:xfrm>
            <a:off x="2704381" y="3888273"/>
            <a:ext cx="26642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000" dirty="0" smtClean="0"/>
              <a:t>12:10=6:5</a:t>
            </a:r>
            <a:endParaRPr lang="uk-UA" sz="4000" dirty="0"/>
          </a:p>
        </p:txBody>
      </p:sp>
      <p:sp>
        <p:nvSpPr>
          <p:cNvPr id="9" name="TextBox 8"/>
          <p:cNvSpPr txBox="1"/>
          <p:nvPr/>
        </p:nvSpPr>
        <p:spPr>
          <a:xfrm>
            <a:off x="3635896" y="4591743"/>
            <a:ext cx="30243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000" dirty="0" smtClean="0"/>
              <a:t>5:6=10:12</a:t>
            </a:r>
            <a:endParaRPr lang="uk-UA" sz="4000" dirty="0"/>
          </a:p>
        </p:txBody>
      </p:sp>
    </p:spTree>
    <p:extLst>
      <p:ext uri="{BB962C8B-B14F-4D97-AF65-F5344CB8AC3E}">
        <p14:creationId xmlns:p14="http://schemas.microsoft.com/office/powerpoint/2010/main" val="16260146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1268760"/>
            <a:ext cx="8229600" cy="1143000"/>
          </a:xfrm>
        </p:spPr>
        <p:txBody>
          <a:bodyPr/>
          <a:lstStyle/>
          <a:p>
            <a:r>
              <a:rPr lang="uk-UA" dirty="0" smtClean="0"/>
              <a:t>Знайдіть невідомий член пропорції</a:t>
            </a:r>
            <a:endParaRPr lang="uk-UA" dirty="0"/>
          </a:p>
        </p:txBody>
      </p:sp>
      <p:sp>
        <p:nvSpPr>
          <p:cNvPr id="6" name="TextBox 5"/>
          <p:cNvSpPr txBox="1"/>
          <p:nvPr/>
        </p:nvSpPr>
        <p:spPr>
          <a:xfrm>
            <a:off x="951062" y="2780928"/>
            <a:ext cx="32403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24:8=х:2</a:t>
            </a:r>
            <a:endParaRPr lang="uk-UA" sz="44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343500" y="2777995"/>
            <a:ext cx="2232248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uk-UA" sz="4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х=6</a:t>
            </a:r>
            <a:endParaRPr lang="uk-UA" sz="4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908820" y="3552651"/>
            <a:ext cx="397522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36:(х-1)=12:3</a:t>
            </a:r>
            <a:endParaRPr lang="uk-UA" sz="44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343500" y="3547436"/>
            <a:ext cx="1728192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uk-UA" sz="4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х</a:t>
            </a:r>
            <a:r>
              <a:rPr lang="uk-UA" sz="4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=10</a:t>
            </a:r>
            <a:endParaRPr lang="uk-UA" sz="4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951062" y="4330649"/>
            <a:ext cx="32403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3х:8=1,5:2</a:t>
            </a:r>
            <a:endParaRPr lang="uk-UA" sz="44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343500" y="4316877"/>
            <a:ext cx="1532756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uk-UA" sz="4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х</a:t>
            </a:r>
            <a:r>
              <a:rPr lang="uk-UA" sz="4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=2</a:t>
            </a:r>
            <a:endParaRPr lang="uk-UA" sz="4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7668344" y="6237312"/>
            <a:ext cx="1080120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hlinkClick r:id="rId2" action="ppaction://hlinksldjump"/>
              </a:rPr>
              <a:t>Зміст 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7635094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0531" y="116632"/>
            <a:ext cx="8229600" cy="1143000"/>
          </a:xfrm>
        </p:spPr>
        <p:txBody>
          <a:bodyPr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uk-UA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Золота пропорція</a:t>
            </a:r>
            <a:endParaRPr lang="uk-UA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6" name="Picture 2" descr="кадр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1916832"/>
            <a:ext cx="6062663" cy="1387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7" name="Объект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15330672"/>
              </p:ext>
            </p:extLst>
          </p:nvPr>
        </p:nvGraphicFramePr>
        <p:xfrm>
          <a:off x="3079167" y="3573016"/>
          <a:ext cx="2952328" cy="275162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06" name="Формула" r:id="rId4" imgW="418918" imgH="393529" progId="Equation.3">
                  <p:embed/>
                </p:oleObj>
              </mc:Choice>
              <mc:Fallback>
                <p:oleObj name="Формула" r:id="rId4" imgW="418918" imgH="393529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79167" y="3573016"/>
                        <a:ext cx="2952328" cy="2751621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584444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7" name="Rectangle 7"/>
          <p:cNvSpPr>
            <a:spLocks noGrp="1" noChangeArrowheads="1"/>
          </p:cNvSpPr>
          <p:nvPr>
            <p:ph type="body" sz="half" idx="3"/>
          </p:nvPr>
        </p:nvSpPr>
        <p:spPr>
          <a:xfrm>
            <a:off x="4633913" y="1260475"/>
            <a:ext cx="4510087" cy="4995863"/>
          </a:xfrm>
        </p:spPr>
        <p:txBody>
          <a:bodyPr/>
          <a:lstStyle/>
          <a:p>
            <a:pPr eaLnBrk="1" hangingPunct="1"/>
            <a:r>
              <a:rPr lang="ru-RU" altLang="uk-UA" sz="2400" dirty="0" err="1" smtClean="0"/>
              <a:t>Пропорції</a:t>
            </a:r>
            <a:r>
              <a:rPr lang="ru-RU" altLang="uk-UA" sz="2400" dirty="0" smtClean="0"/>
              <a:t>, </a:t>
            </a:r>
            <a:r>
              <a:rPr lang="ru-RU" altLang="uk-UA" sz="2400" dirty="0" err="1" smtClean="0"/>
              <a:t>тобто</a:t>
            </a:r>
            <a:r>
              <a:rPr lang="ru-RU" altLang="uk-UA" sz="2400" dirty="0" smtClean="0"/>
              <a:t> </a:t>
            </a:r>
            <a:r>
              <a:rPr lang="ru-RU" altLang="uk-UA" sz="2400" dirty="0" err="1" smtClean="0"/>
              <a:t>рівність</a:t>
            </a:r>
            <a:r>
              <a:rPr lang="ru-RU" altLang="uk-UA" sz="2400" dirty="0" smtClean="0"/>
              <a:t> </a:t>
            </a:r>
            <a:r>
              <a:rPr lang="ru-RU" altLang="uk-UA" sz="2400" dirty="0" err="1" smtClean="0"/>
              <a:t>відношень</a:t>
            </a:r>
            <a:r>
              <a:rPr lang="ru-RU" altLang="uk-UA" sz="2400" dirty="0" smtClean="0"/>
              <a:t>, </a:t>
            </a:r>
            <a:r>
              <a:rPr lang="ru-RU" altLang="uk-UA" sz="2400" dirty="0" err="1" smtClean="0"/>
              <a:t>вивчалися</a:t>
            </a:r>
            <a:r>
              <a:rPr lang="ru-RU" altLang="uk-UA" sz="2400" dirty="0" smtClean="0"/>
              <a:t> </a:t>
            </a:r>
            <a:r>
              <a:rPr lang="ru-RU" altLang="uk-UA" sz="2400" dirty="0" err="1" smtClean="0"/>
              <a:t>піфагорійцями</a:t>
            </a:r>
            <a:r>
              <a:rPr lang="ru-RU" altLang="uk-UA" sz="2400" dirty="0" smtClean="0"/>
              <a:t>.</a:t>
            </a:r>
          </a:p>
          <a:p>
            <a:pPr eaLnBrk="1" hangingPunct="1"/>
            <a:endParaRPr lang="ru-RU" altLang="uk-UA" sz="2400" dirty="0" smtClean="0"/>
          </a:p>
          <a:p>
            <a:pPr eaLnBrk="1" hangingPunct="1"/>
            <a:r>
              <a:rPr lang="ru-RU" altLang="uk-UA" sz="2400" dirty="0" err="1" smtClean="0"/>
              <a:t>Євдокс</a:t>
            </a:r>
            <a:r>
              <a:rPr lang="ru-RU" altLang="uk-UA" sz="2400" dirty="0" smtClean="0"/>
              <a:t> </a:t>
            </a:r>
            <a:r>
              <a:rPr lang="ru-RU" altLang="uk-UA" sz="2400" dirty="0" err="1" smtClean="0"/>
              <a:t>розвинув</a:t>
            </a:r>
            <a:r>
              <a:rPr lang="ru-RU" altLang="uk-UA" sz="2400" dirty="0" smtClean="0"/>
              <a:t> </a:t>
            </a:r>
            <a:r>
              <a:rPr lang="ru-RU" altLang="uk-UA" sz="2400" dirty="0" err="1" smtClean="0"/>
              <a:t>вчення</a:t>
            </a:r>
            <a:r>
              <a:rPr lang="ru-RU" altLang="uk-UA" sz="2400" dirty="0" smtClean="0"/>
              <a:t> про </a:t>
            </a:r>
            <a:r>
              <a:rPr lang="ru-RU" altLang="uk-UA" sz="2400" dirty="0" err="1" smtClean="0"/>
              <a:t>пропорції</a:t>
            </a:r>
            <a:r>
              <a:rPr lang="ru-RU" altLang="uk-UA" sz="2400" dirty="0" smtClean="0"/>
              <a:t> – </a:t>
            </a:r>
            <a:r>
              <a:rPr lang="ru-RU" altLang="uk-UA" sz="2400" dirty="0" err="1" smtClean="0"/>
              <a:t>одне</a:t>
            </a:r>
            <a:r>
              <a:rPr lang="ru-RU" altLang="uk-UA" sz="2400" dirty="0" smtClean="0"/>
              <a:t> з </a:t>
            </a:r>
            <a:r>
              <a:rPr lang="ru-RU" altLang="uk-UA" sz="2400" dirty="0" err="1" smtClean="0"/>
              <a:t>найбільших</a:t>
            </a:r>
            <a:r>
              <a:rPr lang="ru-RU" altLang="uk-UA" sz="2400" dirty="0" smtClean="0"/>
              <a:t> </a:t>
            </a:r>
            <a:r>
              <a:rPr lang="ru-RU" altLang="uk-UA" sz="2400" dirty="0" err="1" smtClean="0"/>
              <a:t>досягнень</a:t>
            </a:r>
            <a:r>
              <a:rPr lang="ru-RU" altLang="uk-UA" sz="2400" dirty="0" smtClean="0"/>
              <a:t> </a:t>
            </a:r>
            <a:r>
              <a:rPr lang="ru-RU" altLang="uk-UA" sz="2400" dirty="0" err="1" smtClean="0"/>
              <a:t>грецької</a:t>
            </a:r>
            <a:r>
              <a:rPr lang="ru-RU" altLang="uk-UA" sz="2400" dirty="0" smtClean="0"/>
              <a:t> математики.</a:t>
            </a:r>
          </a:p>
          <a:p>
            <a:pPr eaLnBrk="1" hangingPunct="1"/>
            <a:endParaRPr lang="ru-RU" altLang="uk-UA" sz="2400" dirty="0" smtClean="0"/>
          </a:p>
          <a:p>
            <a:pPr eaLnBrk="1" hangingPunct="1"/>
            <a:r>
              <a:rPr lang="ru-RU" altLang="uk-UA" sz="2400" dirty="0" err="1" smtClean="0"/>
              <a:t>Термін</a:t>
            </a:r>
            <a:r>
              <a:rPr lang="ru-RU" altLang="uk-UA" sz="2400" dirty="0" smtClean="0"/>
              <a:t> «</a:t>
            </a:r>
            <a:r>
              <a:rPr lang="ru-RU" altLang="uk-UA" sz="2400" dirty="0" err="1" smtClean="0">
                <a:hlinkClick r:id="rId2" action="ppaction://hlinksldjump" tooltip="переход к содержанию"/>
              </a:rPr>
              <a:t>золотий</a:t>
            </a:r>
            <a:r>
              <a:rPr lang="ru-RU" altLang="uk-UA" sz="2400" dirty="0" smtClean="0">
                <a:hlinkClick r:id="rId2" action="ppaction://hlinksldjump" tooltip="переход к содержанию"/>
              </a:rPr>
              <a:t> </a:t>
            </a:r>
            <a:r>
              <a:rPr lang="ru-RU" altLang="uk-UA" sz="2400" dirty="0" err="1" smtClean="0">
                <a:hlinkClick r:id="rId2" action="ppaction://hlinksldjump" tooltip="переход к содержанию"/>
              </a:rPr>
              <a:t>переріз</a:t>
            </a:r>
            <a:r>
              <a:rPr lang="ru-RU" altLang="uk-UA" sz="2400" dirty="0" smtClean="0">
                <a:hlinkClick r:id="rId2" action="ppaction://hlinksldjump" tooltip="переход к содержанию"/>
              </a:rPr>
              <a:t> </a:t>
            </a:r>
            <a:r>
              <a:rPr lang="ru-RU" altLang="uk-UA" sz="2400" dirty="0" smtClean="0"/>
              <a:t>» </a:t>
            </a:r>
            <a:r>
              <a:rPr lang="ru-RU" altLang="uk-UA" sz="2400" dirty="0" err="1" smtClean="0"/>
              <a:t>ввів</a:t>
            </a:r>
            <a:r>
              <a:rPr lang="ru-RU" altLang="uk-UA" sz="2400" dirty="0" smtClean="0"/>
              <a:t> Леонардо да </a:t>
            </a:r>
            <a:r>
              <a:rPr lang="ru-RU" altLang="uk-UA" sz="2400" dirty="0" err="1" smtClean="0"/>
              <a:t>Вінчі</a:t>
            </a:r>
            <a:r>
              <a:rPr lang="ru-RU" altLang="uk-UA" sz="2400" dirty="0" smtClean="0"/>
              <a:t>.</a:t>
            </a:r>
          </a:p>
          <a:p>
            <a:pPr eaLnBrk="1" hangingPunct="1"/>
            <a:endParaRPr lang="ru-RU" altLang="uk-UA" sz="2400" dirty="0" smtClean="0"/>
          </a:p>
          <a:p>
            <a:pPr eaLnBrk="1" hangingPunct="1">
              <a:buFontTx/>
              <a:buNone/>
            </a:pPr>
            <a:endParaRPr lang="ru-RU" altLang="uk-UA" sz="2400" dirty="0" smtClean="0"/>
          </a:p>
        </p:txBody>
      </p:sp>
      <p:pic>
        <p:nvPicPr>
          <p:cNvPr id="5128" name="Picture 8" descr="pifagor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682875" y="1235075"/>
            <a:ext cx="1668463" cy="2087563"/>
          </a:xfrm>
          <a:ln>
            <a:solidFill>
              <a:srgbClr val="B97247"/>
            </a:solidFill>
            <a:miter lim="800000"/>
            <a:headEnd/>
            <a:tailEnd/>
          </a:ln>
        </p:spPr>
      </p:pic>
      <p:pic>
        <p:nvPicPr>
          <p:cNvPr id="5129" name="Picture 9" descr="322_evdoks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84213" y="2459038"/>
            <a:ext cx="1511300" cy="2101850"/>
          </a:xfrm>
          <a:ln>
            <a:solidFill>
              <a:srgbClr val="B97247"/>
            </a:solidFill>
            <a:miter lim="800000"/>
            <a:headEnd/>
            <a:tailEnd/>
          </a:ln>
        </p:spPr>
      </p:pic>
      <p:pic>
        <p:nvPicPr>
          <p:cNvPr id="5130" name="Picture 10" descr="p_00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8113" y="4202113"/>
            <a:ext cx="1720850" cy="1944687"/>
          </a:xfrm>
          <a:prstGeom prst="rect">
            <a:avLst/>
          </a:prstGeom>
          <a:noFill/>
          <a:ln w="9525">
            <a:solidFill>
              <a:srgbClr val="B97247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31" name="Rectangle 11"/>
          <p:cNvSpPr>
            <a:spLocks noChangeArrowheads="1"/>
          </p:cNvSpPr>
          <p:nvPr/>
        </p:nvSpPr>
        <p:spPr bwMode="auto">
          <a:xfrm>
            <a:off x="314325" y="4603750"/>
            <a:ext cx="2160588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 eaLnBrk="0" hangingPunct="0">
              <a:defRPr sz="4400">
                <a:solidFill>
                  <a:schemeClr val="tx2"/>
                </a:solidFill>
                <a:latin typeface="Arial" pitchFamily="34" charset="0"/>
              </a:defRPr>
            </a:lvl1pPr>
            <a:lvl2pPr marL="742950" indent="-285750" eaLnBrk="0" hangingPunct="0">
              <a:defRPr sz="4400">
                <a:solidFill>
                  <a:schemeClr val="tx2"/>
                </a:solidFill>
                <a:latin typeface="Arial" pitchFamily="34" charset="0"/>
              </a:defRPr>
            </a:lvl2pPr>
            <a:lvl3pPr marL="1143000" indent="-228600" eaLnBrk="0" hangingPunct="0">
              <a:defRPr sz="4400">
                <a:solidFill>
                  <a:schemeClr val="tx2"/>
                </a:solidFill>
                <a:latin typeface="Arial" pitchFamily="34" charset="0"/>
              </a:defRPr>
            </a:lvl3pPr>
            <a:lvl4pPr marL="1600200" indent="-228600" eaLnBrk="0" hangingPunct="0">
              <a:defRPr sz="4400">
                <a:solidFill>
                  <a:schemeClr val="tx2"/>
                </a:solidFill>
                <a:latin typeface="Arial" pitchFamily="34" charset="0"/>
              </a:defRPr>
            </a:lvl4pPr>
            <a:lvl5pPr marL="2057400" indent="-228600" eaLnBrk="0" hangingPunct="0">
              <a:defRPr sz="4400">
                <a:solidFill>
                  <a:schemeClr val="tx2"/>
                </a:solidFill>
                <a:latin typeface="Arial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</a:defRPr>
            </a:lvl9pPr>
          </a:lstStyle>
          <a:p>
            <a:pPr algn="l" eaLnBrk="1" hangingPunct="1"/>
            <a:r>
              <a:rPr lang="ru-RU" altLang="uk-UA" sz="1400" dirty="0">
                <a:solidFill>
                  <a:schemeClr val="tx1"/>
                </a:solidFill>
              </a:rPr>
              <a:t>  </a:t>
            </a:r>
            <a:r>
              <a:rPr lang="ru-RU" altLang="uk-UA" sz="1400" dirty="0" err="1" smtClean="0">
                <a:solidFill>
                  <a:schemeClr val="tx1"/>
                </a:solidFill>
              </a:rPr>
              <a:t>Є</a:t>
            </a:r>
            <a:r>
              <a:rPr lang="ru-RU" altLang="uk-UA" sz="1000" dirty="0" err="1" smtClean="0">
                <a:solidFill>
                  <a:schemeClr val="tx1"/>
                </a:solidFill>
              </a:rPr>
              <a:t>вдокс</a:t>
            </a:r>
            <a:r>
              <a:rPr lang="ru-RU" altLang="uk-UA" sz="1000" dirty="0" smtClean="0">
                <a:solidFill>
                  <a:schemeClr val="tx1"/>
                </a:solidFill>
              </a:rPr>
              <a:t> </a:t>
            </a:r>
            <a:r>
              <a:rPr lang="ru-RU" altLang="uk-UA" sz="1000" dirty="0">
                <a:solidFill>
                  <a:schemeClr val="tx1"/>
                </a:solidFill>
              </a:rPr>
              <a:t>(408 – </a:t>
            </a:r>
            <a:r>
              <a:rPr lang="ru-RU" altLang="uk-UA" sz="1000" dirty="0" smtClean="0">
                <a:solidFill>
                  <a:schemeClr val="tx1"/>
                </a:solidFill>
              </a:rPr>
              <a:t>355 </a:t>
            </a:r>
            <a:r>
              <a:rPr lang="ru-RU" altLang="uk-UA" sz="1000" dirty="0" err="1" smtClean="0">
                <a:solidFill>
                  <a:schemeClr val="tx1"/>
                </a:solidFill>
              </a:rPr>
              <a:t>рр.до</a:t>
            </a:r>
            <a:r>
              <a:rPr lang="ru-RU" altLang="uk-UA" sz="1000" dirty="0" smtClean="0">
                <a:solidFill>
                  <a:schemeClr val="tx1"/>
                </a:solidFill>
              </a:rPr>
              <a:t> </a:t>
            </a:r>
            <a:r>
              <a:rPr lang="ru-RU" altLang="uk-UA" sz="1000" dirty="0" err="1" smtClean="0">
                <a:solidFill>
                  <a:schemeClr val="tx1"/>
                </a:solidFill>
              </a:rPr>
              <a:t>н.е</a:t>
            </a:r>
            <a:r>
              <a:rPr lang="ru-RU" altLang="uk-UA" sz="1000" dirty="0" smtClean="0">
                <a:solidFill>
                  <a:schemeClr val="tx1"/>
                </a:solidFill>
              </a:rPr>
              <a:t>.)</a:t>
            </a:r>
            <a:endParaRPr lang="ru-RU" altLang="uk-UA" sz="1000" dirty="0">
              <a:solidFill>
                <a:schemeClr val="tx1"/>
              </a:solidFill>
            </a:endParaRPr>
          </a:p>
        </p:txBody>
      </p:sp>
      <p:grpSp>
        <p:nvGrpSpPr>
          <p:cNvPr id="4103" name="Group 12"/>
          <p:cNvGrpSpPr>
            <a:grpSpLocks/>
          </p:cNvGrpSpPr>
          <p:nvPr/>
        </p:nvGrpSpPr>
        <p:grpSpPr bwMode="auto">
          <a:xfrm>
            <a:off x="193675" y="838200"/>
            <a:ext cx="8655050" cy="287338"/>
            <a:chOff x="261" y="8442"/>
            <a:chExt cx="10455" cy="438"/>
          </a:xfrm>
        </p:grpSpPr>
        <p:sp>
          <p:nvSpPr>
            <p:cNvPr id="4107" name="AutoShape 13"/>
            <p:cNvSpPr>
              <a:spLocks/>
            </p:cNvSpPr>
            <p:nvPr/>
          </p:nvSpPr>
          <p:spPr bwMode="auto">
            <a:xfrm rot="5400000" flipH="1">
              <a:off x="5391" y="3570"/>
              <a:ext cx="180" cy="10440"/>
            </a:xfrm>
            <a:prstGeom prst="rightBracket">
              <a:avLst>
                <a:gd name="adj" fmla="val 481991"/>
              </a:avLst>
            </a:prstGeom>
            <a:noFill/>
            <a:ln w="44450">
              <a:solidFill>
                <a:srgbClr val="FFBA75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defRPr sz="4400">
                  <a:solidFill>
                    <a:schemeClr val="tx2"/>
                  </a:solidFill>
                  <a:latin typeface="Arial" pitchFamily="34" charset="0"/>
                </a:defRPr>
              </a:lvl1pPr>
              <a:lvl2pPr marL="742950" indent="-285750" eaLnBrk="0" hangingPunct="0">
                <a:defRPr sz="4400">
                  <a:solidFill>
                    <a:schemeClr val="tx2"/>
                  </a:solidFill>
                  <a:latin typeface="Arial" pitchFamily="34" charset="0"/>
                </a:defRPr>
              </a:lvl2pPr>
              <a:lvl3pPr marL="1143000" indent="-228600" eaLnBrk="0" hangingPunct="0">
                <a:defRPr sz="4400">
                  <a:solidFill>
                    <a:schemeClr val="tx2"/>
                  </a:solidFill>
                  <a:latin typeface="Arial" pitchFamily="34" charset="0"/>
                </a:defRPr>
              </a:lvl3pPr>
              <a:lvl4pPr marL="1600200" indent="-228600" eaLnBrk="0" hangingPunct="0">
                <a:defRPr sz="4400">
                  <a:solidFill>
                    <a:schemeClr val="tx2"/>
                  </a:solidFill>
                  <a:latin typeface="Arial" pitchFamily="34" charset="0"/>
                </a:defRPr>
              </a:lvl4pPr>
              <a:lvl5pPr marL="2057400" indent="-228600" eaLnBrk="0" hangingPunct="0">
                <a:defRPr sz="4400">
                  <a:solidFill>
                    <a:schemeClr val="tx2"/>
                  </a:solidFill>
                  <a:latin typeface="Arial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2"/>
                  </a:solidFill>
                  <a:latin typeface="Arial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2"/>
                  </a:solidFill>
                  <a:latin typeface="Arial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2"/>
                  </a:solidFill>
                  <a:latin typeface="Arial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2"/>
                  </a:solidFill>
                  <a:latin typeface="Arial" pitchFamily="34" charset="0"/>
                </a:defRPr>
              </a:lvl9pPr>
            </a:lstStyle>
            <a:p>
              <a:pPr eaLnBrk="1" hangingPunct="1"/>
              <a:endParaRPr lang="uk-UA" altLang="uk-UA"/>
            </a:p>
          </p:txBody>
        </p:sp>
        <p:sp>
          <p:nvSpPr>
            <p:cNvPr id="4108" name="AutoShape 14"/>
            <p:cNvSpPr>
              <a:spLocks/>
            </p:cNvSpPr>
            <p:nvPr/>
          </p:nvSpPr>
          <p:spPr bwMode="auto">
            <a:xfrm rot="-5400000">
              <a:off x="5309" y="3394"/>
              <a:ext cx="360" cy="10455"/>
            </a:xfrm>
            <a:prstGeom prst="leftBracket">
              <a:avLst>
                <a:gd name="adj" fmla="val 242014"/>
              </a:avLst>
            </a:prstGeom>
            <a:noFill/>
            <a:ln w="44450">
              <a:solidFill>
                <a:srgbClr val="FFBA75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defRPr sz="4400">
                  <a:solidFill>
                    <a:schemeClr val="tx2"/>
                  </a:solidFill>
                  <a:latin typeface="Arial" pitchFamily="34" charset="0"/>
                </a:defRPr>
              </a:lvl1pPr>
              <a:lvl2pPr marL="742950" indent="-285750" eaLnBrk="0" hangingPunct="0">
                <a:defRPr sz="4400">
                  <a:solidFill>
                    <a:schemeClr val="tx2"/>
                  </a:solidFill>
                  <a:latin typeface="Arial" pitchFamily="34" charset="0"/>
                </a:defRPr>
              </a:lvl2pPr>
              <a:lvl3pPr marL="1143000" indent="-228600" eaLnBrk="0" hangingPunct="0">
                <a:defRPr sz="4400">
                  <a:solidFill>
                    <a:schemeClr val="tx2"/>
                  </a:solidFill>
                  <a:latin typeface="Arial" pitchFamily="34" charset="0"/>
                </a:defRPr>
              </a:lvl3pPr>
              <a:lvl4pPr marL="1600200" indent="-228600" eaLnBrk="0" hangingPunct="0">
                <a:defRPr sz="4400">
                  <a:solidFill>
                    <a:schemeClr val="tx2"/>
                  </a:solidFill>
                  <a:latin typeface="Arial" pitchFamily="34" charset="0"/>
                </a:defRPr>
              </a:lvl4pPr>
              <a:lvl5pPr marL="2057400" indent="-228600" eaLnBrk="0" hangingPunct="0">
                <a:defRPr sz="4400">
                  <a:solidFill>
                    <a:schemeClr val="tx2"/>
                  </a:solidFill>
                  <a:latin typeface="Arial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2"/>
                  </a:solidFill>
                  <a:latin typeface="Arial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2"/>
                  </a:solidFill>
                  <a:latin typeface="Arial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2"/>
                  </a:solidFill>
                  <a:latin typeface="Arial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400">
                  <a:solidFill>
                    <a:schemeClr val="tx2"/>
                  </a:solidFill>
                  <a:latin typeface="Arial" pitchFamily="34" charset="0"/>
                </a:defRPr>
              </a:lvl9pPr>
            </a:lstStyle>
            <a:p>
              <a:pPr eaLnBrk="1" hangingPunct="1"/>
              <a:endParaRPr lang="uk-UA" altLang="uk-UA"/>
            </a:p>
          </p:txBody>
        </p:sp>
      </p:grpSp>
      <p:sp>
        <p:nvSpPr>
          <p:cNvPr id="5135" name="Rectangle 15"/>
          <p:cNvSpPr>
            <a:spLocks noChangeArrowheads="1"/>
          </p:cNvSpPr>
          <p:nvPr/>
        </p:nvSpPr>
        <p:spPr bwMode="auto">
          <a:xfrm>
            <a:off x="2582863" y="3394790"/>
            <a:ext cx="1863011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 sz="4400">
                <a:solidFill>
                  <a:schemeClr val="tx2"/>
                </a:solidFill>
                <a:latin typeface="Arial" pitchFamily="34" charset="0"/>
              </a:defRPr>
            </a:lvl1pPr>
            <a:lvl2pPr marL="742950" indent="-285750" eaLnBrk="0" hangingPunct="0">
              <a:defRPr sz="4400">
                <a:solidFill>
                  <a:schemeClr val="tx2"/>
                </a:solidFill>
                <a:latin typeface="Arial" pitchFamily="34" charset="0"/>
              </a:defRPr>
            </a:lvl2pPr>
            <a:lvl3pPr marL="1143000" indent="-228600" eaLnBrk="0" hangingPunct="0">
              <a:defRPr sz="4400">
                <a:solidFill>
                  <a:schemeClr val="tx2"/>
                </a:solidFill>
                <a:latin typeface="Arial" pitchFamily="34" charset="0"/>
              </a:defRPr>
            </a:lvl3pPr>
            <a:lvl4pPr marL="1600200" indent="-228600" eaLnBrk="0" hangingPunct="0">
              <a:defRPr sz="4400">
                <a:solidFill>
                  <a:schemeClr val="tx2"/>
                </a:solidFill>
                <a:latin typeface="Arial" pitchFamily="34" charset="0"/>
              </a:defRPr>
            </a:lvl4pPr>
            <a:lvl5pPr marL="2057400" indent="-228600" eaLnBrk="0" hangingPunct="0">
              <a:defRPr sz="4400">
                <a:solidFill>
                  <a:schemeClr val="tx2"/>
                </a:solidFill>
                <a:latin typeface="Arial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</a:defRPr>
            </a:lvl9pPr>
          </a:lstStyle>
          <a:p>
            <a:pPr algn="l" eaLnBrk="1" hangingPunct="1"/>
            <a:r>
              <a:rPr lang="ru-RU" altLang="uk-UA" sz="1000" dirty="0" err="1" smtClean="0"/>
              <a:t>Піфагор</a:t>
            </a:r>
            <a:r>
              <a:rPr lang="ru-RU" altLang="uk-UA" sz="1000" dirty="0" smtClean="0"/>
              <a:t> </a:t>
            </a:r>
            <a:r>
              <a:rPr lang="ru-RU" altLang="uk-UA" sz="1000" dirty="0"/>
              <a:t>(580-500 </a:t>
            </a:r>
            <a:r>
              <a:rPr lang="ru-RU" altLang="uk-UA" sz="1000" dirty="0" err="1" smtClean="0"/>
              <a:t>рр.до</a:t>
            </a:r>
            <a:r>
              <a:rPr lang="ru-RU" altLang="uk-UA" sz="1000" dirty="0" smtClean="0"/>
              <a:t> </a:t>
            </a:r>
            <a:r>
              <a:rPr lang="ru-RU" altLang="uk-UA" sz="1000" dirty="0" err="1" smtClean="0"/>
              <a:t>н.е</a:t>
            </a:r>
            <a:r>
              <a:rPr lang="ru-RU" altLang="uk-UA" sz="1000" dirty="0" smtClean="0"/>
              <a:t>.)</a:t>
            </a:r>
            <a:endParaRPr lang="ru-RU" altLang="uk-UA" sz="1000" dirty="0"/>
          </a:p>
        </p:txBody>
      </p:sp>
      <p:sp>
        <p:nvSpPr>
          <p:cNvPr id="5136" name="Rectangle 16"/>
          <p:cNvSpPr>
            <a:spLocks noChangeArrowheads="1"/>
          </p:cNvSpPr>
          <p:nvPr/>
        </p:nvSpPr>
        <p:spPr bwMode="auto">
          <a:xfrm>
            <a:off x="2395538" y="6236415"/>
            <a:ext cx="2076209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 sz="4400">
                <a:solidFill>
                  <a:schemeClr val="tx2"/>
                </a:solidFill>
                <a:latin typeface="Arial" pitchFamily="34" charset="0"/>
              </a:defRPr>
            </a:lvl1pPr>
            <a:lvl2pPr marL="742950" indent="-285750" eaLnBrk="0" hangingPunct="0">
              <a:defRPr sz="4400">
                <a:solidFill>
                  <a:schemeClr val="tx2"/>
                </a:solidFill>
                <a:latin typeface="Arial" pitchFamily="34" charset="0"/>
              </a:defRPr>
            </a:lvl2pPr>
            <a:lvl3pPr marL="1143000" indent="-228600" eaLnBrk="0" hangingPunct="0">
              <a:defRPr sz="4400">
                <a:solidFill>
                  <a:schemeClr val="tx2"/>
                </a:solidFill>
                <a:latin typeface="Arial" pitchFamily="34" charset="0"/>
              </a:defRPr>
            </a:lvl3pPr>
            <a:lvl4pPr marL="1600200" indent="-228600" eaLnBrk="0" hangingPunct="0">
              <a:defRPr sz="4400">
                <a:solidFill>
                  <a:schemeClr val="tx2"/>
                </a:solidFill>
                <a:latin typeface="Arial" pitchFamily="34" charset="0"/>
              </a:defRPr>
            </a:lvl4pPr>
            <a:lvl5pPr marL="2057400" indent="-228600" eaLnBrk="0" hangingPunct="0">
              <a:defRPr sz="4400">
                <a:solidFill>
                  <a:schemeClr val="tx2"/>
                </a:solidFill>
                <a:latin typeface="Arial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</a:defRPr>
            </a:lvl9pPr>
          </a:lstStyle>
          <a:p>
            <a:pPr algn="l" eaLnBrk="1" hangingPunct="1"/>
            <a:r>
              <a:rPr lang="ru-RU" altLang="uk-UA" sz="1000" dirty="0"/>
              <a:t>Леонардо да </a:t>
            </a:r>
            <a:r>
              <a:rPr lang="ru-RU" altLang="uk-UA" sz="1000" dirty="0" err="1" smtClean="0"/>
              <a:t>Вінчі</a:t>
            </a:r>
            <a:r>
              <a:rPr lang="ru-RU" altLang="uk-UA" sz="1000" dirty="0" smtClean="0"/>
              <a:t> </a:t>
            </a:r>
            <a:r>
              <a:rPr lang="ru-RU" altLang="uk-UA" sz="1000" dirty="0"/>
              <a:t>(1452-1519 </a:t>
            </a:r>
            <a:r>
              <a:rPr lang="ru-RU" altLang="uk-UA" sz="1000" dirty="0" smtClean="0"/>
              <a:t>)</a:t>
            </a:r>
            <a:endParaRPr lang="ru-RU" altLang="uk-UA" sz="1000" dirty="0"/>
          </a:p>
        </p:txBody>
      </p:sp>
    </p:spTree>
    <p:extLst>
      <p:ext uri="{BB962C8B-B14F-4D97-AF65-F5344CB8AC3E}">
        <p14:creationId xmlns:p14="http://schemas.microsoft.com/office/powerpoint/2010/main" val="276467853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812" name="Line 52"/>
          <p:cNvSpPr>
            <a:spLocks noChangeShapeType="1"/>
          </p:cNvSpPr>
          <p:nvPr/>
        </p:nvSpPr>
        <p:spPr bwMode="auto">
          <a:xfrm flipH="1">
            <a:off x="2378075" y="2473325"/>
            <a:ext cx="3889375" cy="0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117810" name="AutoShape 50"/>
          <p:cNvSpPr>
            <a:spLocks noChangeArrowheads="1"/>
          </p:cNvSpPr>
          <p:nvPr/>
        </p:nvSpPr>
        <p:spPr bwMode="auto">
          <a:xfrm>
            <a:off x="2378075" y="1033463"/>
            <a:ext cx="3889375" cy="3781425"/>
          </a:xfrm>
          <a:prstGeom prst="pentagon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uk-UA" altLang="uk-UA"/>
          </a:p>
        </p:txBody>
      </p:sp>
      <p:sp>
        <p:nvSpPr>
          <p:cNvPr id="117846" name="Line 86"/>
          <p:cNvSpPr>
            <a:spLocks noChangeShapeType="1"/>
          </p:cNvSpPr>
          <p:nvPr/>
        </p:nvSpPr>
        <p:spPr bwMode="auto">
          <a:xfrm flipV="1">
            <a:off x="2416175" y="2479675"/>
            <a:ext cx="3852863" cy="19050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47109" name="Line 2"/>
          <p:cNvSpPr>
            <a:spLocks noChangeShapeType="1"/>
          </p:cNvSpPr>
          <p:nvPr/>
        </p:nvSpPr>
        <p:spPr bwMode="auto">
          <a:xfrm>
            <a:off x="971550" y="-71438"/>
            <a:ext cx="0" cy="6858001"/>
          </a:xfrm>
          <a:prstGeom prst="line">
            <a:avLst/>
          </a:prstGeom>
          <a:noFill/>
          <a:ln w="9525">
            <a:solidFill>
              <a:srgbClr val="96969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47110" name="Line 3"/>
          <p:cNvSpPr>
            <a:spLocks noChangeShapeType="1"/>
          </p:cNvSpPr>
          <p:nvPr/>
        </p:nvSpPr>
        <p:spPr bwMode="auto">
          <a:xfrm>
            <a:off x="1682750" y="73025"/>
            <a:ext cx="0" cy="6858000"/>
          </a:xfrm>
          <a:prstGeom prst="line">
            <a:avLst/>
          </a:prstGeom>
          <a:noFill/>
          <a:ln w="9525">
            <a:solidFill>
              <a:srgbClr val="96969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47111" name="Line 4"/>
          <p:cNvSpPr>
            <a:spLocks noChangeShapeType="1"/>
          </p:cNvSpPr>
          <p:nvPr/>
        </p:nvSpPr>
        <p:spPr bwMode="auto">
          <a:xfrm>
            <a:off x="2411413" y="73025"/>
            <a:ext cx="0" cy="6858000"/>
          </a:xfrm>
          <a:prstGeom prst="line">
            <a:avLst/>
          </a:prstGeom>
          <a:noFill/>
          <a:ln w="9525">
            <a:solidFill>
              <a:srgbClr val="96969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47112" name="Line 5"/>
          <p:cNvSpPr>
            <a:spLocks noChangeShapeType="1"/>
          </p:cNvSpPr>
          <p:nvPr/>
        </p:nvSpPr>
        <p:spPr bwMode="auto">
          <a:xfrm>
            <a:off x="3144838" y="73025"/>
            <a:ext cx="0" cy="6858000"/>
          </a:xfrm>
          <a:prstGeom prst="line">
            <a:avLst/>
          </a:prstGeom>
          <a:noFill/>
          <a:ln w="9525">
            <a:solidFill>
              <a:srgbClr val="96969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47113" name="Line 6"/>
          <p:cNvSpPr>
            <a:spLocks noChangeShapeType="1"/>
          </p:cNvSpPr>
          <p:nvPr/>
        </p:nvSpPr>
        <p:spPr bwMode="auto">
          <a:xfrm>
            <a:off x="3852863" y="42863"/>
            <a:ext cx="0" cy="6858000"/>
          </a:xfrm>
          <a:prstGeom prst="line">
            <a:avLst/>
          </a:prstGeom>
          <a:noFill/>
          <a:ln w="9525">
            <a:solidFill>
              <a:srgbClr val="96969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47114" name="Line 7"/>
          <p:cNvSpPr>
            <a:spLocks noChangeShapeType="1"/>
          </p:cNvSpPr>
          <p:nvPr/>
        </p:nvSpPr>
        <p:spPr bwMode="auto">
          <a:xfrm>
            <a:off x="5294313" y="0"/>
            <a:ext cx="0" cy="6858000"/>
          </a:xfrm>
          <a:prstGeom prst="line">
            <a:avLst/>
          </a:prstGeom>
          <a:noFill/>
          <a:ln w="9525">
            <a:solidFill>
              <a:srgbClr val="96969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47115" name="Line 8"/>
          <p:cNvSpPr>
            <a:spLocks noChangeShapeType="1"/>
          </p:cNvSpPr>
          <p:nvPr/>
        </p:nvSpPr>
        <p:spPr bwMode="auto">
          <a:xfrm>
            <a:off x="5992813" y="0"/>
            <a:ext cx="0" cy="6858000"/>
          </a:xfrm>
          <a:prstGeom prst="line">
            <a:avLst/>
          </a:prstGeom>
          <a:noFill/>
          <a:ln w="9525">
            <a:solidFill>
              <a:srgbClr val="96969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47116" name="Line 9"/>
          <p:cNvSpPr>
            <a:spLocks noChangeShapeType="1"/>
          </p:cNvSpPr>
          <p:nvPr/>
        </p:nvSpPr>
        <p:spPr bwMode="auto">
          <a:xfrm>
            <a:off x="6732588" y="0"/>
            <a:ext cx="0" cy="6858000"/>
          </a:xfrm>
          <a:prstGeom prst="line">
            <a:avLst/>
          </a:prstGeom>
          <a:noFill/>
          <a:ln w="9525">
            <a:solidFill>
              <a:srgbClr val="96969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47117" name="Line 10"/>
          <p:cNvSpPr>
            <a:spLocks noChangeShapeType="1"/>
          </p:cNvSpPr>
          <p:nvPr/>
        </p:nvSpPr>
        <p:spPr bwMode="auto">
          <a:xfrm>
            <a:off x="7453313" y="0"/>
            <a:ext cx="0" cy="6858000"/>
          </a:xfrm>
          <a:prstGeom prst="line">
            <a:avLst/>
          </a:prstGeom>
          <a:noFill/>
          <a:ln w="9525">
            <a:solidFill>
              <a:srgbClr val="96969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47118" name="Line 11"/>
          <p:cNvSpPr>
            <a:spLocks noChangeShapeType="1"/>
          </p:cNvSpPr>
          <p:nvPr/>
        </p:nvSpPr>
        <p:spPr bwMode="auto">
          <a:xfrm>
            <a:off x="8172450" y="0"/>
            <a:ext cx="0" cy="6858000"/>
          </a:xfrm>
          <a:prstGeom prst="line">
            <a:avLst/>
          </a:prstGeom>
          <a:noFill/>
          <a:ln w="9525">
            <a:solidFill>
              <a:srgbClr val="96969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47119" name="Line 12"/>
          <p:cNvSpPr>
            <a:spLocks noChangeShapeType="1"/>
          </p:cNvSpPr>
          <p:nvPr/>
        </p:nvSpPr>
        <p:spPr bwMode="auto">
          <a:xfrm>
            <a:off x="395288" y="6308725"/>
            <a:ext cx="8424862" cy="0"/>
          </a:xfrm>
          <a:prstGeom prst="line">
            <a:avLst/>
          </a:prstGeom>
          <a:noFill/>
          <a:ln w="9525">
            <a:solidFill>
              <a:srgbClr val="96969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47120" name="Line 13"/>
          <p:cNvSpPr>
            <a:spLocks noChangeShapeType="1"/>
          </p:cNvSpPr>
          <p:nvPr/>
        </p:nvSpPr>
        <p:spPr bwMode="auto">
          <a:xfrm>
            <a:off x="787400" y="1412776"/>
            <a:ext cx="8423275" cy="0"/>
          </a:xfrm>
          <a:prstGeom prst="line">
            <a:avLst/>
          </a:prstGeom>
          <a:noFill/>
          <a:ln w="9525">
            <a:solidFill>
              <a:srgbClr val="96969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47121" name="Line 14"/>
          <p:cNvSpPr>
            <a:spLocks noChangeShapeType="1"/>
          </p:cNvSpPr>
          <p:nvPr/>
        </p:nvSpPr>
        <p:spPr bwMode="auto">
          <a:xfrm>
            <a:off x="430213" y="547688"/>
            <a:ext cx="8426450" cy="0"/>
          </a:xfrm>
          <a:prstGeom prst="line">
            <a:avLst/>
          </a:prstGeom>
          <a:noFill/>
          <a:ln w="9525">
            <a:solidFill>
              <a:srgbClr val="96969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47122" name="Line 15"/>
          <p:cNvSpPr>
            <a:spLocks noChangeShapeType="1"/>
          </p:cNvSpPr>
          <p:nvPr/>
        </p:nvSpPr>
        <p:spPr bwMode="auto">
          <a:xfrm>
            <a:off x="360363" y="2708275"/>
            <a:ext cx="8423275" cy="0"/>
          </a:xfrm>
          <a:prstGeom prst="line">
            <a:avLst/>
          </a:prstGeom>
          <a:noFill/>
          <a:ln w="9525">
            <a:solidFill>
              <a:srgbClr val="96969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47123" name="Line 16"/>
          <p:cNvSpPr>
            <a:spLocks noChangeShapeType="1"/>
          </p:cNvSpPr>
          <p:nvPr/>
        </p:nvSpPr>
        <p:spPr bwMode="auto">
          <a:xfrm>
            <a:off x="395288" y="1982788"/>
            <a:ext cx="8424862" cy="0"/>
          </a:xfrm>
          <a:prstGeom prst="line">
            <a:avLst/>
          </a:prstGeom>
          <a:noFill/>
          <a:ln w="9525">
            <a:solidFill>
              <a:srgbClr val="96969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47124" name="Line 17"/>
          <p:cNvSpPr>
            <a:spLocks noChangeShapeType="1"/>
          </p:cNvSpPr>
          <p:nvPr/>
        </p:nvSpPr>
        <p:spPr bwMode="auto">
          <a:xfrm>
            <a:off x="360363" y="4149725"/>
            <a:ext cx="8423275" cy="0"/>
          </a:xfrm>
          <a:prstGeom prst="line">
            <a:avLst/>
          </a:prstGeom>
          <a:noFill/>
          <a:ln w="9525">
            <a:solidFill>
              <a:srgbClr val="96969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47125" name="Line 18"/>
          <p:cNvSpPr>
            <a:spLocks noChangeShapeType="1"/>
          </p:cNvSpPr>
          <p:nvPr/>
        </p:nvSpPr>
        <p:spPr bwMode="auto">
          <a:xfrm>
            <a:off x="395288" y="3429000"/>
            <a:ext cx="8424862" cy="0"/>
          </a:xfrm>
          <a:prstGeom prst="line">
            <a:avLst/>
          </a:prstGeom>
          <a:noFill/>
          <a:ln w="9525">
            <a:solidFill>
              <a:srgbClr val="96969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47126" name="Line 19"/>
          <p:cNvSpPr>
            <a:spLocks noChangeShapeType="1"/>
          </p:cNvSpPr>
          <p:nvPr/>
        </p:nvSpPr>
        <p:spPr bwMode="auto">
          <a:xfrm>
            <a:off x="395288" y="5589588"/>
            <a:ext cx="8424862" cy="0"/>
          </a:xfrm>
          <a:prstGeom prst="line">
            <a:avLst/>
          </a:prstGeom>
          <a:noFill/>
          <a:ln w="9525">
            <a:solidFill>
              <a:srgbClr val="96969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47127" name="Line 20"/>
          <p:cNvSpPr>
            <a:spLocks noChangeShapeType="1"/>
          </p:cNvSpPr>
          <p:nvPr/>
        </p:nvSpPr>
        <p:spPr bwMode="auto">
          <a:xfrm>
            <a:off x="400050" y="4868863"/>
            <a:ext cx="8424863" cy="0"/>
          </a:xfrm>
          <a:prstGeom prst="line">
            <a:avLst/>
          </a:prstGeom>
          <a:noFill/>
          <a:ln w="9525">
            <a:solidFill>
              <a:srgbClr val="96969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47128" name="Line 21"/>
          <p:cNvSpPr>
            <a:spLocks noChangeShapeType="1"/>
          </p:cNvSpPr>
          <p:nvPr/>
        </p:nvSpPr>
        <p:spPr bwMode="auto">
          <a:xfrm>
            <a:off x="4572000" y="0"/>
            <a:ext cx="0" cy="6858000"/>
          </a:xfrm>
          <a:prstGeom prst="line">
            <a:avLst/>
          </a:prstGeom>
          <a:noFill/>
          <a:ln w="9525">
            <a:solidFill>
              <a:srgbClr val="96969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117793" name="WordArt 33"/>
          <p:cNvSpPr>
            <a:spLocks noChangeArrowheads="1" noChangeShapeType="1" noTextEdit="1"/>
          </p:cNvSpPr>
          <p:nvPr/>
        </p:nvSpPr>
        <p:spPr bwMode="auto">
          <a:xfrm>
            <a:off x="1327150" y="547688"/>
            <a:ext cx="6488113" cy="1435100"/>
          </a:xfrm>
          <a:prstGeom prst="rect">
            <a:avLst/>
          </a:prstGeom>
        </p:spPr>
        <p:txBody>
          <a:bodyPr spcFirstLastPara="1" wrap="none" fromWordArt="1">
            <a:prstTxWarp prst="textArchUp">
              <a:avLst>
                <a:gd name="adj" fmla="val 10797372"/>
              </a:avLst>
            </a:prstTxWarp>
          </a:bodyPr>
          <a:lstStyle/>
          <a:p>
            <a:pPr algn="ctr"/>
            <a:r>
              <a:rPr lang="uk-UA" sz="3600" kern="10" dirty="0" smtClean="0">
                <a:ln w="9525">
                  <a:solidFill>
                    <a:srgbClr val="FFFF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2700000" scaled="1"/>
                </a:gradFill>
                <a:latin typeface="Arial"/>
                <a:cs typeface="Arial"/>
              </a:rPr>
              <a:t>Золотий переріз</a:t>
            </a:r>
            <a:endParaRPr lang="uk-UA" sz="3600" kern="10" dirty="0">
              <a:ln w="9525">
                <a:solidFill>
                  <a:srgbClr val="FFFF00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E6DCAC"/>
                  </a:gs>
                  <a:gs pos="12000">
                    <a:srgbClr val="E6D78A"/>
                  </a:gs>
                  <a:gs pos="30000">
                    <a:srgbClr val="C7AC4C"/>
                  </a:gs>
                  <a:gs pos="45000">
                    <a:srgbClr val="E6D78A"/>
                  </a:gs>
                  <a:gs pos="77000">
                    <a:srgbClr val="C7AC4C"/>
                  </a:gs>
                  <a:gs pos="100000">
                    <a:srgbClr val="E6DCAC"/>
                  </a:gs>
                </a:gsLst>
                <a:lin ang="2700000" scaled="1"/>
              </a:gradFill>
              <a:latin typeface="Arial"/>
              <a:cs typeface="Arial"/>
            </a:endParaRPr>
          </a:p>
        </p:txBody>
      </p:sp>
      <p:sp>
        <p:nvSpPr>
          <p:cNvPr id="117811" name="Line 51"/>
          <p:cNvSpPr>
            <a:spLocks noChangeShapeType="1"/>
          </p:cNvSpPr>
          <p:nvPr/>
        </p:nvSpPr>
        <p:spPr bwMode="auto">
          <a:xfrm>
            <a:off x="4359275" y="1033463"/>
            <a:ext cx="1116013" cy="3781425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117813" name="Line 53"/>
          <p:cNvSpPr>
            <a:spLocks noChangeShapeType="1"/>
          </p:cNvSpPr>
          <p:nvPr/>
        </p:nvSpPr>
        <p:spPr bwMode="auto">
          <a:xfrm flipH="1">
            <a:off x="3111500" y="1033463"/>
            <a:ext cx="1247775" cy="3781425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117814" name="Line 54"/>
          <p:cNvSpPr>
            <a:spLocks noChangeShapeType="1"/>
          </p:cNvSpPr>
          <p:nvPr/>
        </p:nvSpPr>
        <p:spPr bwMode="auto">
          <a:xfrm>
            <a:off x="2378075" y="2473325"/>
            <a:ext cx="3097213" cy="2341563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117815" name="Line 55"/>
          <p:cNvSpPr>
            <a:spLocks noChangeShapeType="1"/>
          </p:cNvSpPr>
          <p:nvPr/>
        </p:nvSpPr>
        <p:spPr bwMode="auto">
          <a:xfrm flipV="1">
            <a:off x="3111500" y="2473325"/>
            <a:ext cx="3155950" cy="2341563"/>
          </a:xfrm>
          <a:prstGeom prst="line">
            <a:avLst/>
          </a:prstGeom>
          <a:noFill/>
          <a:ln w="2857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117816" name="Line 56"/>
          <p:cNvSpPr>
            <a:spLocks noChangeShapeType="1"/>
          </p:cNvSpPr>
          <p:nvPr/>
        </p:nvSpPr>
        <p:spPr bwMode="auto">
          <a:xfrm>
            <a:off x="3889375" y="2473325"/>
            <a:ext cx="1150938" cy="900113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117817" name="Line 57"/>
          <p:cNvSpPr>
            <a:spLocks noChangeShapeType="1"/>
          </p:cNvSpPr>
          <p:nvPr/>
        </p:nvSpPr>
        <p:spPr bwMode="auto">
          <a:xfrm flipV="1">
            <a:off x="3602038" y="2473325"/>
            <a:ext cx="1152525" cy="900113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117818" name="Line 58"/>
          <p:cNvSpPr>
            <a:spLocks noChangeShapeType="1"/>
          </p:cNvSpPr>
          <p:nvPr/>
        </p:nvSpPr>
        <p:spPr bwMode="auto">
          <a:xfrm>
            <a:off x="3889375" y="2473325"/>
            <a:ext cx="400050" cy="1439863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117819" name="Line 59"/>
          <p:cNvSpPr>
            <a:spLocks noChangeShapeType="1"/>
          </p:cNvSpPr>
          <p:nvPr/>
        </p:nvSpPr>
        <p:spPr bwMode="auto">
          <a:xfrm>
            <a:off x="3602038" y="3373438"/>
            <a:ext cx="1438275" cy="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117820" name="Line 60"/>
          <p:cNvSpPr>
            <a:spLocks noChangeShapeType="1"/>
          </p:cNvSpPr>
          <p:nvPr/>
        </p:nvSpPr>
        <p:spPr bwMode="auto">
          <a:xfrm flipH="1">
            <a:off x="4289425" y="2473325"/>
            <a:ext cx="465138" cy="1439863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117822" name="Text Box 62"/>
          <p:cNvSpPr txBox="1">
            <a:spLocks noChangeArrowheads="1"/>
          </p:cNvSpPr>
          <p:nvPr/>
        </p:nvSpPr>
        <p:spPr bwMode="auto">
          <a:xfrm>
            <a:off x="1458119" y="5122068"/>
            <a:ext cx="3887787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ru-RU" altLang="uk-UA" sz="2800" b="1" dirty="0" smtClean="0">
                <a:solidFill>
                  <a:srgbClr val="CCCC00"/>
                </a:solidFill>
              </a:rPr>
              <a:t>Золота </a:t>
            </a:r>
            <a:r>
              <a:rPr lang="ru-RU" altLang="uk-UA" sz="2800" b="1" dirty="0" err="1" smtClean="0">
                <a:solidFill>
                  <a:srgbClr val="CCCC00"/>
                </a:solidFill>
              </a:rPr>
              <a:t>пропорція</a:t>
            </a:r>
            <a:endParaRPr lang="ru-RU" altLang="uk-UA" sz="2800" b="1" dirty="0">
              <a:solidFill>
                <a:srgbClr val="CCCC00"/>
              </a:solidFill>
            </a:endParaRPr>
          </a:p>
        </p:txBody>
      </p:sp>
      <p:sp>
        <p:nvSpPr>
          <p:cNvPr id="117823" name="Rectangle 63"/>
          <p:cNvSpPr>
            <a:spLocks noChangeArrowheads="1"/>
          </p:cNvSpPr>
          <p:nvPr/>
        </p:nvSpPr>
        <p:spPr bwMode="auto">
          <a:xfrm>
            <a:off x="4859338" y="4868863"/>
            <a:ext cx="2786062" cy="9906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uk-UA" altLang="uk-UA"/>
          </a:p>
        </p:txBody>
      </p:sp>
      <p:sp>
        <p:nvSpPr>
          <p:cNvPr id="117824" name="Text Box 64"/>
          <p:cNvSpPr txBox="1">
            <a:spLocks noChangeArrowheads="1"/>
          </p:cNvSpPr>
          <p:nvPr/>
        </p:nvSpPr>
        <p:spPr bwMode="auto">
          <a:xfrm>
            <a:off x="4999038" y="4768850"/>
            <a:ext cx="9525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ru-RU" altLang="uk-UA" sz="3200" b="1" dirty="0" smtClean="0"/>
              <a:t>ВС</a:t>
            </a:r>
            <a:endParaRPr lang="ru-RU" altLang="uk-UA" sz="3200" b="1" dirty="0"/>
          </a:p>
        </p:txBody>
      </p:sp>
      <p:sp>
        <p:nvSpPr>
          <p:cNvPr id="117825" name="Text Box 65"/>
          <p:cNvSpPr txBox="1">
            <a:spLocks noChangeArrowheads="1"/>
          </p:cNvSpPr>
          <p:nvPr/>
        </p:nvSpPr>
        <p:spPr bwMode="auto">
          <a:xfrm>
            <a:off x="4999038" y="5299075"/>
            <a:ext cx="9525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ru-RU" altLang="uk-UA" sz="3200" b="1" dirty="0" smtClean="0"/>
              <a:t>АС</a:t>
            </a:r>
            <a:endParaRPr lang="ru-RU" altLang="uk-UA" sz="3200" b="1" dirty="0"/>
          </a:p>
        </p:txBody>
      </p:sp>
      <p:sp>
        <p:nvSpPr>
          <p:cNvPr id="117826" name="Text Box 66"/>
          <p:cNvSpPr txBox="1">
            <a:spLocks noChangeArrowheads="1"/>
          </p:cNvSpPr>
          <p:nvPr/>
        </p:nvSpPr>
        <p:spPr bwMode="auto">
          <a:xfrm>
            <a:off x="6269038" y="5299075"/>
            <a:ext cx="9525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uk-UA" sz="3200" b="1" dirty="0" smtClean="0"/>
              <a:t>AB</a:t>
            </a:r>
            <a:endParaRPr lang="ru-RU" altLang="uk-UA" sz="3200" b="1" dirty="0"/>
          </a:p>
        </p:txBody>
      </p:sp>
      <p:sp>
        <p:nvSpPr>
          <p:cNvPr id="117827" name="Text Box 67"/>
          <p:cNvSpPr txBox="1">
            <a:spLocks noChangeArrowheads="1"/>
          </p:cNvSpPr>
          <p:nvPr/>
        </p:nvSpPr>
        <p:spPr bwMode="auto">
          <a:xfrm>
            <a:off x="6269038" y="4768850"/>
            <a:ext cx="9525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ru-RU" altLang="uk-UA" sz="3200" b="1" dirty="0" smtClean="0"/>
              <a:t>АС</a:t>
            </a:r>
            <a:endParaRPr lang="ru-RU" altLang="uk-UA" sz="3200" b="1" dirty="0"/>
          </a:p>
        </p:txBody>
      </p:sp>
      <p:sp>
        <p:nvSpPr>
          <p:cNvPr id="117828" name="Text Box 68"/>
          <p:cNvSpPr txBox="1">
            <a:spLocks noChangeArrowheads="1"/>
          </p:cNvSpPr>
          <p:nvPr/>
        </p:nvSpPr>
        <p:spPr bwMode="auto">
          <a:xfrm>
            <a:off x="3852863" y="6308725"/>
            <a:ext cx="1004887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endParaRPr lang="uk-UA" altLang="uk-UA"/>
          </a:p>
        </p:txBody>
      </p:sp>
      <p:sp>
        <p:nvSpPr>
          <p:cNvPr id="117829" name="Line 69"/>
          <p:cNvSpPr>
            <a:spLocks noChangeShapeType="1"/>
          </p:cNvSpPr>
          <p:nvPr/>
        </p:nvSpPr>
        <p:spPr bwMode="auto">
          <a:xfrm>
            <a:off x="5040313" y="5348288"/>
            <a:ext cx="611187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117830" name="Line 70"/>
          <p:cNvSpPr>
            <a:spLocks noChangeShapeType="1"/>
          </p:cNvSpPr>
          <p:nvPr/>
        </p:nvSpPr>
        <p:spPr bwMode="auto">
          <a:xfrm>
            <a:off x="6348413" y="5348288"/>
            <a:ext cx="611187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117831" name="Text Box 71"/>
          <p:cNvSpPr txBox="1">
            <a:spLocks noChangeArrowheads="1"/>
          </p:cNvSpPr>
          <p:nvPr/>
        </p:nvSpPr>
        <p:spPr bwMode="auto">
          <a:xfrm>
            <a:off x="5803900" y="5057775"/>
            <a:ext cx="9271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ru-RU" altLang="uk-UA" sz="3200"/>
              <a:t>=</a:t>
            </a:r>
          </a:p>
        </p:txBody>
      </p:sp>
      <p:sp>
        <p:nvSpPr>
          <p:cNvPr id="117832" name="Text Box 72"/>
          <p:cNvSpPr txBox="1">
            <a:spLocks noChangeArrowheads="1"/>
          </p:cNvSpPr>
          <p:nvPr/>
        </p:nvSpPr>
        <p:spPr bwMode="auto">
          <a:xfrm>
            <a:off x="1458119" y="5721331"/>
            <a:ext cx="3910012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ru-RU" altLang="uk-UA" sz="2800" b="1" dirty="0" err="1" smtClean="0">
                <a:solidFill>
                  <a:srgbClr val="CCCC00"/>
                </a:solidFill>
              </a:rPr>
              <a:t>Значення</a:t>
            </a:r>
            <a:r>
              <a:rPr lang="ru-RU" altLang="uk-UA" sz="2800" b="1" dirty="0" smtClean="0">
                <a:solidFill>
                  <a:srgbClr val="CCCC00"/>
                </a:solidFill>
              </a:rPr>
              <a:t> золотого </a:t>
            </a:r>
            <a:r>
              <a:rPr lang="ru-RU" altLang="uk-UA" sz="2800" b="1" dirty="0" err="1" smtClean="0">
                <a:solidFill>
                  <a:srgbClr val="CCCC00"/>
                </a:solidFill>
              </a:rPr>
              <a:t>перерізу</a:t>
            </a:r>
            <a:endParaRPr lang="ru-RU" altLang="uk-UA" sz="2800" b="1" dirty="0">
              <a:solidFill>
                <a:srgbClr val="CCCC00"/>
              </a:solidFill>
            </a:endParaRPr>
          </a:p>
        </p:txBody>
      </p:sp>
      <p:sp>
        <p:nvSpPr>
          <p:cNvPr id="117833" name="Rectangle 73"/>
          <p:cNvSpPr>
            <a:spLocks noChangeArrowheads="1"/>
          </p:cNvSpPr>
          <p:nvPr/>
        </p:nvSpPr>
        <p:spPr bwMode="auto">
          <a:xfrm>
            <a:off x="4857750" y="5949950"/>
            <a:ext cx="2786063" cy="80168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uk-UA" altLang="uk-UA"/>
          </a:p>
        </p:txBody>
      </p:sp>
      <p:sp>
        <p:nvSpPr>
          <p:cNvPr id="117834" name="Text Box 74"/>
          <p:cNvSpPr txBox="1">
            <a:spLocks noChangeArrowheads="1"/>
          </p:cNvSpPr>
          <p:nvPr/>
        </p:nvSpPr>
        <p:spPr bwMode="auto">
          <a:xfrm>
            <a:off x="4857750" y="6018213"/>
            <a:ext cx="1238250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ru-RU" altLang="uk-UA" sz="3200" dirty="0" smtClean="0">
                <a:cs typeface="Arial" charset="0"/>
              </a:rPr>
              <a:t>≈ 0,6</a:t>
            </a:r>
            <a:endParaRPr lang="ru-RU" altLang="uk-UA" sz="3200" dirty="0">
              <a:cs typeface="Arial" charset="0"/>
            </a:endParaRPr>
          </a:p>
        </p:txBody>
      </p:sp>
      <p:sp>
        <p:nvSpPr>
          <p:cNvPr id="117835" name="Text Box 75"/>
          <p:cNvSpPr txBox="1">
            <a:spLocks noChangeArrowheads="1"/>
          </p:cNvSpPr>
          <p:nvPr/>
        </p:nvSpPr>
        <p:spPr bwMode="auto">
          <a:xfrm>
            <a:off x="5951538" y="6018213"/>
            <a:ext cx="1822450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ru-RU" altLang="uk-UA" sz="3200" dirty="0">
                <a:cs typeface="Arial" charset="0"/>
              </a:rPr>
              <a:t>≈ </a:t>
            </a:r>
            <a:r>
              <a:rPr lang="ru-RU" altLang="uk-UA" sz="3200" dirty="0" smtClean="0">
                <a:cs typeface="Arial" charset="0"/>
              </a:rPr>
              <a:t>0,618</a:t>
            </a:r>
            <a:endParaRPr lang="ru-RU" altLang="uk-UA" sz="3200" dirty="0">
              <a:cs typeface="Arial" charset="0"/>
            </a:endParaRPr>
          </a:p>
        </p:txBody>
      </p:sp>
      <p:sp>
        <p:nvSpPr>
          <p:cNvPr id="117836" name="Text Box 76"/>
          <p:cNvSpPr txBox="1">
            <a:spLocks noChangeArrowheads="1"/>
          </p:cNvSpPr>
          <p:nvPr/>
        </p:nvSpPr>
        <p:spPr bwMode="auto">
          <a:xfrm>
            <a:off x="2030413" y="1771650"/>
            <a:ext cx="69532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ru-RU" altLang="uk-UA" sz="4000" dirty="0"/>
              <a:t>А</a:t>
            </a:r>
          </a:p>
        </p:txBody>
      </p:sp>
      <p:sp>
        <p:nvSpPr>
          <p:cNvPr id="117837" name="Text Box 77"/>
          <p:cNvSpPr txBox="1">
            <a:spLocks noChangeArrowheads="1"/>
          </p:cNvSpPr>
          <p:nvPr/>
        </p:nvSpPr>
        <p:spPr bwMode="auto">
          <a:xfrm>
            <a:off x="4754563" y="1771650"/>
            <a:ext cx="69532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ru-RU" altLang="uk-UA" sz="4000"/>
              <a:t>С</a:t>
            </a:r>
          </a:p>
        </p:txBody>
      </p:sp>
      <p:sp>
        <p:nvSpPr>
          <p:cNvPr id="117838" name="Text Box 78"/>
          <p:cNvSpPr txBox="1">
            <a:spLocks noChangeArrowheads="1"/>
          </p:cNvSpPr>
          <p:nvPr/>
        </p:nvSpPr>
        <p:spPr bwMode="auto">
          <a:xfrm>
            <a:off x="6264275" y="1790700"/>
            <a:ext cx="69532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ru-RU" altLang="uk-UA" sz="4000"/>
              <a:t>В</a:t>
            </a:r>
          </a:p>
        </p:txBody>
      </p:sp>
      <p:sp>
        <p:nvSpPr>
          <p:cNvPr id="117840" name="AutoShape 80"/>
          <p:cNvSpPr>
            <a:spLocks noChangeArrowheads="1"/>
          </p:cNvSpPr>
          <p:nvPr/>
        </p:nvSpPr>
        <p:spPr bwMode="auto">
          <a:xfrm>
            <a:off x="4030663" y="2817813"/>
            <a:ext cx="539750" cy="539750"/>
          </a:xfrm>
          <a:prstGeom prst="star5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ru-RU">
              <a:latin typeface="Arial" charset="0"/>
            </a:endParaRPr>
          </a:p>
        </p:txBody>
      </p:sp>
      <p:sp>
        <p:nvSpPr>
          <p:cNvPr id="117844" name="Line 84"/>
          <p:cNvSpPr>
            <a:spLocks noChangeShapeType="1"/>
          </p:cNvSpPr>
          <p:nvPr/>
        </p:nvSpPr>
        <p:spPr bwMode="auto">
          <a:xfrm>
            <a:off x="4794250" y="2492375"/>
            <a:ext cx="1436688" cy="0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117845" name="Line 85"/>
          <p:cNvSpPr>
            <a:spLocks noChangeShapeType="1"/>
          </p:cNvSpPr>
          <p:nvPr/>
        </p:nvSpPr>
        <p:spPr bwMode="auto">
          <a:xfrm flipV="1">
            <a:off x="2390775" y="2473325"/>
            <a:ext cx="2376488" cy="19050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55" name="Прямоугольник 54"/>
          <p:cNvSpPr/>
          <p:nvPr/>
        </p:nvSpPr>
        <p:spPr>
          <a:xfrm>
            <a:off x="7744793" y="6253933"/>
            <a:ext cx="1080120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hlinkClick r:id="rId2" action="ppaction://hlinksldjump"/>
              </a:rPr>
              <a:t>Зміст 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235689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9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177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77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177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8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178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4" dur="1000"/>
                                        <p:tgtEl>
                                          <p:spTgt spid="1178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8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8" dur="1000"/>
                                        <p:tgtEl>
                                          <p:spTgt spid="1178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8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1178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8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178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8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1178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5" presetClass="emph" presetSubtype="0" repeatCount="2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6" dur="500" fill="hold"/>
                                        <p:tgtEl>
                                          <p:spTgt spid="117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48" presetID="9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9" dur="500"/>
                                        <p:tgtEl>
                                          <p:spTgt spid="1178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7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5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55" presetID="35" presetClass="emph" presetSubtype="0" repeatCount="2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56" dur="500" fill="hold"/>
                                        <p:tgtEl>
                                          <p:spTgt spid="117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58" presetID="9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9" dur="500"/>
                                        <p:tgtEl>
                                          <p:spTgt spid="1178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7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62" presetID="1" presetClass="entr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65" presetID="35" presetClass="emph" presetSubtype="0" repeatCount="2000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6" dur="500" fill="hold"/>
                                        <p:tgtEl>
                                          <p:spTgt spid="117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68" presetID="9" presetClass="exit" presetSubtype="0" fill="hold" grpId="5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9" dur="500"/>
                                        <p:tgtEl>
                                          <p:spTgt spid="1178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7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7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75" presetID="35" presetClass="emph" presetSubtype="0" repeatCount="2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76" dur="500" fill="hold"/>
                                        <p:tgtEl>
                                          <p:spTgt spid="117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78" presetID="9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9" dur="500"/>
                                        <p:tgtEl>
                                          <p:spTgt spid="1178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7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 nodeType="clickPar">
                      <p:stCondLst>
                        <p:cond delay="indefinite"/>
                      </p:stCondLst>
                      <p:childTnLst>
                        <p:par>
                          <p:cTn id="8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1178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2000"/>
                                        <p:tgtEl>
                                          <p:spTgt spid="1178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 nodeType="clickPar">
                      <p:stCondLst>
                        <p:cond delay="indefinite"/>
                      </p:stCondLst>
                      <p:childTnLst>
                        <p:par>
                          <p:cTn id="9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178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178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178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178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1178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178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1178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1178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8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1178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1178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8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1178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1178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8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1178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1178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 nodeType="clickPar">
                      <p:stCondLst>
                        <p:cond delay="indefinite"/>
                      </p:stCondLst>
                      <p:childTnLst>
                        <p:par>
                          <p:cTn id="1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8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1000"/>
                                        <p:tgtEl>
                                          <p:spTgt spid="1178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8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2000"/>
                                        <p:tgtEl>
                                          <p:spTgt spid="1178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 nodeType="clickPar">
                      <p:stCondLst>
                        <p:cond delay="indefinite"/>
                      </p:stCondLst>
                      <p:childTnLst>
                        <p:par>
                          <p:cTn id="1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9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8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8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8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78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1178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8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8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78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8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 nodeType="clickPar">
                      <p:stCondLst>
                        <p:cond delay="indefinite"/>
                      </p:stCondLst>
                      <p:childTnLst>
                        <p:par>
                          <p:cTn id="1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1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8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8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8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78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1000" fill="hold"/>
                                        <p:tgtEl>
                                          <p:spTgt spid="1178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8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8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78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8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 nodeType="clickPar">
                      <p:stCondLst>
                        <p:cond delay="indefinite"/>
                      </p:stCondLst>
                      <p:childTnLst>
                        <p:par>
                          <p:cTn id="1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3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8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5" dur="1000"/>
                                        <p:tgtEl>
                                          <p:spTgt spid="1178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8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9" dur="500"/>
                                        <p:tgtEl>
                                          <p:spTgt spid="1178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61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8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63" dur="1000"/>
                                        <p:tgtEl>
                                          <p:spTgt spid="1178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 nodeType="clickPar">
                      <p:stCondLst>
                        <p:cond delay="indefinite"/>
                      </p:stCondLst>
                      <p:childTnLst>
                        <p:par>
                          <p:cTn id="16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6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8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68" dur="500"/>
                                        <p:tgtEl>
                                          <p:spTgt spid="1178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70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8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2" dur="500"/>
                                        <p:tgtEl>
                                          <p:spTgt spid="1178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3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74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6" dur="500"/>
                                        <p:tgtEl>
                                          <p:spTgt spid="1178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7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8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0" dur="500"/>
                                        <p:tgtEl>
                                          <p:spTgt spid="117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82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4" dur="500"/>
                                        <p:tgtEl>
                                          <p:spTgt spid="1178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5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86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8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8" dur="500"/>
                                        <p:tgtEl>
                                          <p:spTgt spid="1178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9" fill="hold" nodeType="clickPar">
                      <p:stCondLst>
                        <p:cond delay="indefinite"/>
                      </p:stCondLst>
                      <p:childTnLst>
                        <p:par>
                          <p:cTn id="19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1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92" dur="500"/>
                                        <p:tgtEl>
                                          <p:spTgt spid="1178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78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95" dur="500"/>
                                        <p:tgtEl>
                                          <p:spTgt spid="1178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7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98" dur="500"/>
                                        <p:tgtEl>
                                          <p:spTgt spid="1178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78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01" dur="500"/>
                                        <p:tgtEl>
                                          <p:spTgt spid="1178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78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04" dur="500"/>
                                        <p:tgtEl>
                                          <p:spTgt spid="1178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78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07" dur="500"/>
                                        <p:tgtEl>
                                          <p:spTgt spid="1178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7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10" dur="500"/>
                                        <p:tgtEl>
                                          <p:spTgt spid="1178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78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13" dur="500"/>
                                        <p:tgtEl>
                                          <p:spTgt spid="1178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7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16" dur="500"/>
                                        <p:tgtEl>
                                          <p:spTgt spid="1178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7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19" dur="500"/>
                                        <p:tgtEl>
                                          <p:spTgt spid="1178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78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22" dur="500"/>
                                        <p:tgtEl>
                                          <p:spTgt spid="1178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78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25" dur="500"/>
                                        <p:tgtEl>
                                          <p:spTgt spid="1178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7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28" dur="500"/>
                                        <p:tgtEl>
                                          <p:spTgt spid="1178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7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31" dur="500"/>
                                        <p:tgtEl>
                                          <p:spTgt spid="1178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7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34" dur="500"/>
                                        <p:tgtEl>
                                          <p:spTgt spid="1178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7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37" dur="500"/>
                                        <p:tgtEl>
                                          <p:spTgt spid="1178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7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40" dur="500"/>
                                        <p:tgtEl>
                                          <p:spTgt spid="1178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7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9" presetClass="exit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42"/>
                                    </p:cond>
                                  </p:endCondLst>
                                  <p:childTnLst>
                                    <p:animEffect transition="out" filter="dissolve">
                                      <p:cBhvr>
                                        <p:cTn id="243" dur="500"/>
                                        <p:tgtEl>
                                          <p:spTgt spid="1178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7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46" dur="500"/>
                                        <p:tgtEl>
                                          <p:spTgt spid="1178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78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49" dur="500"/>
                                        <p:tgtEl>
                                          <p:spTgt spid="1178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78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52" dur="500"/>
                                        <p:tgtEl>
                                          <p:spTgt spid="1178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78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55" dur="500"/>
                                        <p:tgtEl>
                                          <p:spTgt spid="1178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78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58" dur="500"/>
                                        <p:tgtEl>
                                          <p:spTgt spid="1178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78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9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61" dur="500"/>
                                        <p:tgtEl>
                                          <p:spTgt spid="1178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78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64" dur="500"/>
                                        <p:tgtEl>
                                          <p:spTgt spid="1178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78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6" fill="hold" nodeType="clickPar">
                      <p:stCondLst>
                        <p:cond delay="indefinite"/>
                      </p:stCondLst>
                      <p:childTnLst>
                        <p:par>
                          <p:cTn id="26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8" presetID="5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9" dur="192" accel="100000">
                                          <p:stCondLst>
                                            <p:cond delay="308"/>
                                          </p:stCondLst>
                                        </p:cTn>
                                        <p:tgtEl>
                                          <p:spTgt spid="11779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0" dur="192" accel="100000">
                                          <p:stCondLst>
                                            <p:cond delay="308"/>
                                          </p:stCondLst>
                                        </p:cTn>
                                        <p:tgtEl>
                                          <p:spTgt spid="117793"/>
                                        </p:tgtEl>
                                      </p:cBhvr>
                                      <p:from x="200000" y="450000"/>
                                      <p:to x="10000" y="10000"/>
                                    </p:animScale>
                                    <p:animScale>
                                      <p:cBhvr>
                                        <p:cTn id="271" dur="308" decel="100000"/>
                                        <p:tgtEl>
                                          <p:spTgt spid="117793"/>
                                        </p:tgtEl>
                                      </p:cBhvr>
                                      <p:from x="100000" y="100000"/>
                                      <p:to x="200000" y="450000"/>
                                    </p:animScale>
                                    <p:anim from="(ppt_x)" to="(0.5)" calcmode="lin" valueType="num">
                                      <p:cBhvr>
                                        <p:cTn id="272" dur="308" decel="100000"/>
                                        <p:tgtEl>
                                          <p:spTgt spid="1177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0.5)" to="(0.5)" calcmode="lin" valueType="num">
                                      <p:cBhvr>
                                        <p:cTn id="273" dur="192">
                                          <p:stCondLst>
                                            <p:cond delay="308"/>
                                          </p:stCondLst>
                                        </p:cTn>
                                        <p:tgtEl>
                                          <p:spTgt spid="1177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ppt_y)" to="(ppt_y+0.4)" calcmode="lin" valueType="num">
                                      <p:cBhvr>
                                        <p:cTn id="274" dur="308" decel="100000"/>
                                        <p:tgtEl>
                                          <p:spTgt spid="1177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 from="(ppt_y)" to="(ppt_y)" calcmode="lin" valueType="num">
                                      <p:cBhvr>
                                        <p:cTn id="275" dur="192">
                                          <p:stCondLst>
                                            <p:cond delay="308"/>
                                          </p:stCondLst>
                                        </p:cTn>
                                        <p:tgtEl>
                                          <p:spTgt spid="1177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77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78" dur="500"/>
                                        <p:tgtEl>
                                          <p:spTgt spid="1178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78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81" dur="500"/>
                                        <p:tgtEl>
                                          <p:spTgt spid="1178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78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84" dur="500"/>
                                        <p:tgtEl>
                                          <p:spTgt spid="1178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78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87" dur="500"/>
                                        <p:tgtEl>
                                          <p:spTgt spid="1178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78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7812" grpId="0" animBg="1"/>
      <p:bldP spid="117812" grpId="1" animBg="1"/>
      <p:bldP spid="117810" grpId="0" animBg="1"/>
      <p:bldP spid="117810" grpId="1" animBg="1"/>
      <p:bldP spid="117846" grpId="0" animBg="1"/>
      <p:bldP spid="117846" grpId="1" animBg="1"/>
      <p:bldP spid="117846" grpId="2" animBg="1"/>
      <p:bldP spid="117793" grpId="0" animBg="1"/>
      <p:bldP spid="117793" grpId="1" animBg="1"/>
      <p:bldP spid="117811" grpId="0" animBg="1"/>
      <p:bldP spid="117811" grpId="1" animBg="1"/>
      <p:bldP spid="117813" grpId="0" animBg="1"/>
      <p:bldP spid="117813" grpId="1" animBg="1"/>
      <p:bldP spid="117814" grpId="0" animBg="1"/>
      <p:bldP spid="117814" grpId="1" animBg="1"/>
      <p:bldP spid="117815" grpId="0" animBg="1"/>
      <p:bldP spid="117815" grpId="1" animBg="1"/>
      <p:bldP spid="117816" grpId="0" animBg="1"/>
      <p:bldP spid="117816" grpId="1" animBg="1"/>
      <p:bldP spid="117817" grpId="0" animBg="1"/>
      <p:bldP spid="117817" grpId="1" animBg="1"/>
      <p:bldP spid="117818" grpId="0" animBg="1"/>
      <p:bldP spid="117818" grpId="1" animBg="1"/>
      <p:bldP spid="117819" grpId="0" animBg="1"/>
      <p:bldP spid="117819" grpId="1" animBg="1"/>
      <p:bldP spid="117820" grpId="0" animBg="1"/>
      <p:bldP spid="117820" grpId="1" animBg="1"/>
      <p:bldP spid="117822" grpId="0"/>
      <p:bldP spid="117822" grpId="1"/>
      <p:bldP spid="117823" grpId="0" animBg="1"/>
      <p:bldP spid="117823" grpId="1" animBg="1"/>
      <p:bldP spid="117824" grpId="0"/>
      <p:bldP spid="117824" grpId="1"/>
      <p:bldP spid="117825" grpId="0"/>
      <p:bldP spid="117825" grpId="1"/>
      <p:bldP spid="117826" grpId="0"/>
      <p:bldP spid="117826" grpId="1"/>
      <p:bldP spid="117827" grpId="0"/>
      <p:bldP spid="117827" grpId="1"/>
      <p:bldP spid="117828" grpId="0"/>
      <p:bldP spid="117829" grpId="0" animBg="1"/>
      <p:bldP spid="117829" grpId="1" animBg="1"/>
      <p:bldP spid="117830" grpId="0" animBg="1"/>
      <p:bldP spid="117830" grpId="1" animBg="1"/>
      <p:bldP spid="117831" grpId="0"/>
      <p:bldP spid="117831" grpId="1"/>
      <p:bldP spid="117832" grpId="0"/>
      <p:bldP spid="117832" grpId="1"/>
      <p:bldP spid="117833" grpId="0" animBg="1"/>
      <p:bldP spid="117833" grpId="1" animBg="1"/>
      <p:bldP spid="117834" grpId="0" build="allAtOnce"/>
      <p:bldP spid="117835" grpId="0"/>
      <p:bldP spid="117835" grpId="1"/>
      <p:bldP spid="117836" grpId="0"/>
      <p:bldP spid="117836" grpId="1"/>
      <p:bldP spid="117837" grpId="0"/>
      <p:bldP spid="117837" grpId="1"/>
      <p:bldP spid="117838" grpId="0"/>
      <p:bldP spid="117838" grpId="1"/>
      <p:bldP spid="117844" grpId="0" animBg="1"/>
      <p:bldP spid="117844" grpId="1" animBg="1"/>
      <p:bldP spid="117844" grpId="2" animBg="1"/>
      <p:bldP spid="117845" grpId="0" animBg="1"/>
      <p:bldP spid="117845" grpId="1" animBg="1"/>
      <p:bldP spid="117845" grpId="2" animBg="1"/>
      <p:bldP spid="117845" grpId="3" animBg="1"/>
      <p:bldP spid="117845" grpId="4" animBg="1"/>
      <p:bldP spid="117845" grpId="5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426811" y="76563"/>
            <a:ext cx="8562857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b="1" cap="none" spc="0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Золоті</a:t>
            </a:r>
            <a:r>
              <a:rPr lang="ru-RU" sz="32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 </a:t>
            </a:r>
            <a:r>
              <a:rPr lang="ru-RU" sz="3200" b="1" cap="none" spc="0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пропорції</a:t>
            </a:r>
            <a:r>
              <a:rPr lang="ru-RU" sz="32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 в </a:t>
            </a:r>
            <a:r>
              <a:rPr lang="ru-RU" sz="3200" b="1" cap="none" spc="0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частинах</a:t>
            </a:r>
            <a:r>
              <a:rPr lang="ru-RU" sz="32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 </a:t>
            </a:r>
            <a:r>
              <a:rPr lang="ru-RU" sz="3200" b="1" cap="none" spc="0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тіла</a:t>
            </a:r>
            <a:r>
              <a:rPr lang="ru-RU" sz="32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 </a:t>
            </a:r>
            <a:r>
              <a:rPr lang="ru-RU" sz="3200" b="1" cap="none" spc="0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людини</a:t>
            </a:r>
            <a:endParaRPr lang="ru-RU" sz="32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8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1052736"/>
            <a:ext cx="2579687" cy="53006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zs_p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226" y="1988840"/>
            <a:ext cx="5073403" cy="24925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7668344" y="6237312"/>
            <a:ext cx="1080120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hlinkClick r:id="rId4" action="ppaction://hlinksldjump"/>
              </a:rPr>
              <a:t>Зміст 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3272685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9"/>
          <p:cNvSpPr txBox="1">
            <a:spLocks noGrp="1"/>
          </p:cNvSpPr>
          <p:nvPr>
            <p:ph type="title"/>
          </p:nvPr>
        </p:nvSpPr>
        <p:spPr>
          <a:xfrm>
            <a:off x="107504" y="116632"/>
            <a:ext cx="7056438" cy="915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Золотий переріз у живописі</a:t>
            </a:r>
            <a:endParaRPr lang="uk-UA" sz="36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7" name="Picture 10" descr="p_00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5933" y="0"/>
            <a:ext cx="1720850" cy="1944687"/>
          </a:xfrm>
          <a:prstGeom prst="rect">
            <a:avLst/>
          </a:prstGeom>
          <a:noFill/>
          <a:ln w="9525">
            <a:solidFill>
              <a:srgbClr val="B97247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1268760"/>
            <a:ext cx="3240360" cy="4404864"/>
          </a:xfrm>
          <a:prstGeom prst="rect">
            <a:avLst/>
          </a:prstGeom>
        </p:spPr>
      </p:pic>
      <p:pic>
        <p:nvPicPr>
          <p:cNvPr id="9" name="Picture 5" descr="music.files\jokonde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1474550"/>
            <a:ext cx="3173973" cy="4331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754863" y="5711165"/>
            <a:ext cx="32038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b="1" dirty="0" err="1"/>
              <a:t>Вітрувіанська</a:t>
            </a:r>
            <a:r>
              <a:rPr lang="uk-UA" b="1" dirty="0"/>
              <a:t> людина</a:t>
            </a:r>
          </a:p>
        </p:txBody>
      </p:sp>
      <p:sp>
        <p:nvSpPr>
          <p:cNvPr id="12" name="Text Box 13"/>
          <p:cNvSpPr txBox="1">
            <a:spLocks noChangeArrowheads="1"/>
          </p:cNvSpPr>
          <p:nvPr/>
        </p:nvSpPr>
        <p:spPr bwMode="auto">
          <a:xfrm>
            <a:off x="4574983" y="5847493"/>
            <a:ext cx="244792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altLang="uk-UA" b="1" i="0" dirty="0">
                <a:solidFill>
                  <a:srgbClr val="000000"/>
                </a:solidFill>
              </a:rPr>
              <a:t>Джоконда</a:t>
            </a:r>
          </a:p>
        </p:txBody>
      </p:sp>
    </p:spTree>
    <p:extLst>
      <p:ext uri="{BB962C8B-B14F-4D97-AF65-F5344CB8AC3E}">
        <p14:creationId xmlns:p14="http://schemas.microsoft.com/office/powerpoint/2010/main" val="26611613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6" name="Text Box 4"/>
          <p:cNvSpPr txBox="1">
            <a:spLocks noChangeArrowheads="1"/>
          </p:cNvSpPr>
          <p:nvPr/>
        </p:nvSpPr>
        <p:spPr bwMode="auto">
          <a:xfrm>
            <a:off x="1835150" y="3573463"/>
            <a:ext cx="69850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kumimoji="0" lang="uk-UA" altLang="uk-UA" sz="2000" i="0"/>
          </a:p>
        </p:txBody>
      </p:sp>
      <p:pic>
        <p:nvPicPr>
          <p:cNvPr id="54277" name="Picture 5" descr="ceciliagalleran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425" y="1340768"/>
            <a:ext cx="2740025" cy="3743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278" name="Picture 6" descr="1650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1646" y="2086765"/>
            <a:ext cx="2905125" cy="3671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281" name="Picture 9" descr="004-MonaLisa_112979476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2915" y="1712913"/>
            <a:ext cx="2789237" cy="3721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4284" name="Text Box 12"/>
          <p:cNvSpPr txBox="1">
            <a:spLocks noChangeArrowheads="1"/>
          </p:cNvSpPr>
          <p:nvPr/>
        </p:nvSpPr>
        <p:spPr bwMode="auto">
          <a:xfrm>
            <a:off x="55141" y="5188073"/>
            <a:ext cx="2843213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altLang="uk-UA" b="1" i="0" dirty="0">
                <a:solidFill>
                  <a:srgbClr val="000000"/>
                </a:solidFill>
              </a:rPr>
              <a:t>Дама </a:t>
            </a:r>
            <a:r>
              <a:rPr lang="ru-RU" altLang="uk-UA" b="1" i="0" dirty="0" smtClean="0">
                <a:solidFill>
                  <a:srgbClr val="000000"/>
                </a:solidFill>
              </a:rPr>
              <a:t>з </a:t>
            </a:r>
            <a:r>
              <a:rPr lang="ru-RU" altLang="uk-UA" b="1" i="0" dirty="0" err="1" smtClean="0">
                <a:solidFill>
                  <a:srgbClr val="000000"/>
                </a:solidFill>
              </a:rPr>
              <a:t>горностаєм</a:t>
            </a:r>
            <a:endParaRPr lang="ru-RU" altLang="uk-UA" b="1" i="0" dirty="0">
              <a:solidFill>
                <a:srgbClr val="000000"/>
              </a:solidFill>
            </a:endParaRPr>
          </a:p>
        </p:txBody>
      </p:sp>
      <p:sp>
        <p:nvSpPr>
          <p:cNvPr id="54285" name="Text Box 13"/>
          <p:cNvSpPr txBox="1">
            <a:spLocks noChangeArrowheads="1"/>
          </p:cNvSpPr>
          <p:nvPr/>
        </p:nvSpPr>
        <p:spPr bwMode="auto">
          <a:xfrm>
            <a:off x="3203572" y="5582723"/>
            <a:ext cx="244792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altLang="uk-UA" b="1" i="0" dirty="0">
                <a:solidFill>
                  <a:srgbClr val="000000"/>
                </a:solidFill>
              </a:rPr>
              <a:t>Джоконда</a:t>
            </a:r>
          </a:p>
        </p:txBody>
      </p:sp>
      <p:sp>
        <p:nvSpPr>
          <p:cNvPr id="54286" name="Text Box 14"/>
          <p:cNvSpPr txBox="1">
            <a:spLocks noChangeArrowheads="1"/>
          </p:cNvSpPr>
          <p:nvPr/>
        </p:nvSpPr>
        <p:spPr bwMode="auto">
          <a:xfrm>
            <a:off x="6227763" y="5758653"/>
            <a:ext cx="2665412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altLang="uk-UA" b="1" i="0" dirty="0">
                <a:solidFill>
                  <a:srgbClr val="000000"/>
                </a:solidFill>
              </a:rPr>
              <a:t>Мадонна </a:t>
            </a:r>
            <a:r>
              <a:rPr lang="ru-RU" altLang="uk-UA" b="1" i="0" dirty="0" err="1" smtClean="0">
                <a:solidFill>
                  <a:srgbClr val="000000"/>
                </a:solidFill>
              </a:rPr>
              <a:t>Літта</a:t>
            </a:r>
            <a:endParaRPr lang="ru-RU" altLang="uk-UA" b="1" i="0" dirty="0">
              <a:solidFill>
                <a:srgbClr val="000000"/>
              </a:solidFill>
            </a:endParaRPr>
          </a:p>
        </p:txBody>
      </p:sp>
      <p:sp>
        <p:nvSpPr>
          <p:cNvPr id="10" name="Заголовок 9"/>
          <p:cNvSpPr txBox="1">
            <a:spLocks noGrp="1"/>
          </p:cNvSpPr>
          <p:nvPr>
            <p:ph type="title"/>
          </p:nvPr>
        </p:nvSpPr>
        <p:spPr>
          <a:xfrm>
            <a:off x="508444" y="106062"/>
            <a:ext cx="7056438" cy="915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Золотий переріз у живописі</a:t>
            </a:r>
            <a:endParaRPr lang="uk-UA" sz="36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11" name="Picture 10" descr="p_00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2219" y="0"/>
            <a:ext cx="1720850" cy="1944687"/>
          </a:xfrm>
          <a:prstGeom prst="rect">
            <a:avLst/>
          </a:prstGeom>
          <a:noFill/>
          <a:ln w="9525">
            <a:solidFill>
              <a:srgbClr val="B97247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442363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42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42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42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42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42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42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42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542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42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42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542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42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42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542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542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84" grpId="0"/>
      <p:bldP spid="54285" grpId="0"/>
      <p:bldP spid="5428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15616" y="216981"/>
            <a:ext cx="74523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Золотий переріз у живописі</a:t>
            </a:r>
            <a:endParaRPr lang="uk-UA" sz="36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5" name="Picture 12" descr="кадр 3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1268760"/>
            <a:ext cx="5854700" cy="4491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619672" y="5965249"/>
            <a:ext cx="56166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000" b="1" dirty="0" smtClean="0"/>
              <a:t>І.І.Шишкін «Сосновий бір»</a:t>
            </a:r>
            <a:endParaRPr lang="uk-UA" sz="2000" b="1" dirty="0"/>
          </a:p>
        </p:txBody>
      </p:sp>
    </p:spTree>
    <p:extLst>
      <p:ext uri="{BB962C8B-B14F-4D97-AF65-F5344CB8AC3E}">
        <p14:creationId xmlns:p14="http://schemas.microsoft.com/office/powerpoint/2010/main" val="37341226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99592" y="156488"/>
            <a:ext cx="78488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Золотий переріз у живописі</a:t>
            </a:r>
            <a:endParaRPr lang="uk-UA" sz="40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5" name="Picture 6" descr="venera-b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484784"/>
            <a:ext cx="5904656" cy="3816424"/>
          </a:xfrm>
          <a:prstGeom prst="rect">
            <a:avLst/>
          </a:prstGeom>
          <a:noFill/>
          <a:ln w="9525">
            <a:solidFill>
              <a:srgbClr val="B97247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BBE0E3"/>
                </a:solidFill>
              </a14:hiddenFill>
            </a:ext>
          </a:extLst>
        </p:spPr>
      </p:pic>
      <p:sp>
        <p:nvSpPr>
          <p:cNvPr id="6" name="Rectangle 9"/>
          <p:cNvSpPr>
            <a:spLocks noChangeArrowheads="1"/>
          </p:cNvSpPr>
          <p:nvPr/>
        </p:nvSpPr>
        <p:spPr bwMode="auto">
          <a:xfrm>
            <a:off x="1547664" y="5661441"/>
            <a:ext cx="6716861" cy="311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1" hangingPunct="1">
              <a:lnSpc>
                <a:spcPct val="80000"/>
              </a:lnSpc>
              <a:spcBef>
                <a:spcPct val="20000"/>
              </a:spcBef>
            </a:pPr>
            <a:r>
              <a:rPr lang="ru-RU" altLang="uk-UA" b="1" dirty="0" err="1">
                <a:solidFill>
                  <a:srgbClr val="000000"/>
                </a:solidFill>
              </a:rPr>
              <a:t>Сандро</a:t>
            </a:r>
            <a:r>
              <a:rPr lang="ru-RU" altLang="uk-UA" b="1" dirty="0">
                <a:solidFill>
                  <a:srgbClr val="000000"/>
                </a:solidFill>
              </a:rPr>
              <a:t> </a:t>
            </a:r>
            <a:r>
              <a:rPr lang="ru-RU" altLang="uk-UA" b="1" dirty="0" err="1">
                <a:solidFill>
                  <a:srgbClr val="000000"/>
                </a:solidFill>
              </a:rPr>
              <a:t>Ботічеллі</a:t>
            </a:r>
            <a:r>
              <a:rPr lang="ru-RU" altLang="uk-UA" b="1" dirty="0">
                <a:solidFill>
                  <a:srgbClr val="000000"/>
                </a:solidFill>
              </a:rPr>
              <a:t>  «</a:t>
            </a:r>
            <a:r>
              <a:rPr lang="ru-RU" altLang="uk-UA" b="1" dirty="0" err="1">
                <a:solidFill>
                  <a:srgbClr val="000000"/>
                </a:solidFill>
              </a:rPr>
              <a:t>Народження</a:t>
            </a:r>
            <a:r>
              <a:rPr lang="ru-RU" altLang="uk-UA" b="1" dirty="0">
                <a:solidFill>
                  <a:srgbClr val="000000"/>
                </a:solidFill>
              </a:rPr>
              <a:t> </a:t>
            </a:r>
            <a:r>
              <a:rPr lang="ru-RU" altLang="uk-UA" b="1" dirty="0" err="1">
                <a:solidFill>
                  <a:srgbClr val="000000"/>
                </a:solidFill>
              </a:rPr>
              <a:t>Венери</a:t>
            </a:r>
            <a:r>
              <a:rPr lang="ru-RU" altLang="uk-UA" b="1" dirty="0">
                <a:solidFill>
                  <a:srgbClr val="000000"/>
                </a:solidFill>
              </a:rPr>
              <a:t>» </a:t>
            </a:r>
            <a:r>
              <a:rPr lang="ru-RU" altLang="uk-UA" b="1" dirty="0" smtClean="0">
                <a:solidFill>
                  <a:srgbClr val="000000"/>
                </a:solidFill>
              </a:rPr>
              <a:t>(1485 </a:t>
            </a:r>
            <a:r>
              <a:rPr lang="ru-RU" altLang="uk-UA" b="1" dirty="0">
                <a:solidFill>
                  <a:srgbClr val="000000"/>
                </a:solidFill>
              </a:rPr>
              <a:t>р).</a:t>
            </a:r>
          </a:p>
        </p:txBody>
      </p:sp>
      <p:graphicFrame>
        <p:nvGraphicFramePr>
          <p:cNvPr id="7" name="Объект 6"/>
          <p:cNvGraphicFramePr>
            <a:graphicFrameLocks noChangeAspect="1"/>
          </p:cNvGraphicFramePr>
          <p:nvPr/>
        </p:nvGraphicFramePr>
        <p:xfrm>
          <a:off x="6472238" y="1336675"/>
          <a:ext cx="2411412" cy="3930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29" name="Документ" r:id="rId5" imgW="5939942" imgH="3638199" progId="Word.Document.8">
                  <p:embed/>
                </p:oleObj>
              </mc:Choice>
              <mc:Fallback>
                <p:oleObj name="Документ" r:id="rId5" imgW="5939942" imgH="3638199" progId="Word.Document.8">
                  <p:embed/>
                  <p:pic>
                    <p:nvPicPr>
                      <p:cNvPr id="0" name="Object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r="60606"/>
                      <a:stretch>
                        <a:fillRect/>
                      </a:stretch>
                    </p:blipFill>
                    <p:spPr bwMode="auto">
                      <a:xfrm>
                        <a:off x="6472238" y="1336675"/>
                        <a:ext cx="2411412" cy="39306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7668344" y="6237312"/>
            <a:ext cx="1080120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hlinkClick r:id="rId7" action="ppaction://hlinksldjump"/>
              </a:rPr>
              <a:t>Зміст 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5864452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9"/>
          <p:cNvSpPr txBox="1">
            <a:spLocks/>
          </p:cNvSpPr>
          <p:nvPr/>
        </p:nvSpPr>
        <p:spPr>
          <a:xfrm>
            <a:off x="1421606" y="116632"/>
            <a:ext cx="70564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uk-UA" sz="3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Золотий переріз </a:t>
            </a:r>
            <a:r>
              <a:rPr lang="uk-UA" sz="36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в</a:t>
            </a:r>
            <a:r>
              <a:rPr lang="uk-UA" sz="3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 архітектурі</a:t>
            </a:r>
            <a:endParaRPr lang="uk-UA" sz="36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7" name="Picture 4" descr="no1_1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5881" y="1412776"/>
            <a:ext cx="6912768" cy="37497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1551905" y="5445224"/>
            <a:ext cx="648072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Tx/>
              <a:buNone/>
            </a:pPr>
            <a:r>
              <a:rPr lang="ru-RU" altLang="uk-UA" b="1" dirty="0" smtClean="0"/>
              <a:t>Одним </a:t>
            </a:r>
            <a:r>
              <a:rPr lang="ru-RU" altLang="uk-UA" b="1" dirty="0"/>
              <a:t>з</a:t>
            </a:r>
            <a:r>
              <a:rPr lang="ru-RU" altLang="uk-UA" sz="2400" b="1" dirty="0"/>
              <a:t> </a:t>
            </a:r>
            <a:r>
              <a:rPr lang="ru-RU" altLang="uk-UA" b="1" dirty="0" err="1"/>
              <a:t>найскрасивіших</a:t>
            </a:r>
            <a:r>
              <a:rPr lang="ru-RU" altLang="uk-UA" b="1" dirty="0"/>
              <a:t> </a:t>
            </a:r>
            <a:r>
              <a:rPr lang="ru-RU" altLang="uk-UA" b="1" dirty="0" err="1"/>
              <a:t>творінь</a:t>
            </a:r>
            <a:r>
              <a:rPr lang="ru-RU" altLang="uk-UA" b="1" dirty="0"/>
              <a:t> </a:t>
            </a:r>
            <a:r>
              <a:rPr lang="ru-RU" altLang="uk-UA" b="1" dirty="0" err="1"/>
              <a:t>старогрецької</a:t>
            </a:r>
            <a:r>
              <a:rPr lang="ru-RU" altLang="uk-UA" b="1" dirty="0"/>
              <a:t> </a:t>
            </a:r>
            <a:r>
              <a:rPr lang="ru-RU" altLang="uk-UA" b="1" dirty="0" err="1"/>
              <a:t>архітектури</a:t>
            </a:r>
            <a:r>
              <a:rPr lang="ru-RU" altLang="uk-UA" b="1" dirty="0"/>
              <a:t> є</a:t>
            </a:r>
            <a:r>
              <a:rPr lang="ru-RU" altLang="uk-UA" sz="2400" b="1" dirty="0"/>
              <a:t> </a:t>
            </a:r>
            <a:r>
              <a:rPr lang="ru-RU" altLang="uk-UA" b="1" dirty="0"/>
              <a:t>Парфенон (V ст. до н. е.). </a:t>
            </a:r>
          </a:p>
        </p:txBody>
      </p:sp>
    </p:spTree>
    <p:extLst>
      <p:ext uri="{BB962C8B-B14F-4D97-AF65-F5344CB8AC3E}">
        <p14:creationId xmlns:p14="http://schemas.microsoft.com/office/powerpoint/2010/main" val="16231576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9"/>
          <p:cNvSpPr txBox="1">
            <a:spLocks/>
          </p:cNvSpPr>
          <p:nvPr/>
        </p:nvSpPr>
        <p:spPr>
          <a:xfrm>
            <a:off x="1421606" y="116632"/>
            <a:ext cx="70564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uk-UA" sz="3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Золотий переріз </a:t>
            </a:r>
            <a:r>
              <a:rPr lang="uk-UA" sz="36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в</a:t>
            </a:r>
            <a:r>
              <a:rPr lang="uk-UA" sz="3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 архітектурі</a:t>
            </a:r>
            <a:endParaRPr lang="uk-UA" sz="36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5" name="Picture 10" descr="pir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43608" y="1340768"/>
            <a:ext cx="7253955" cy="4320480"/>
          </a:xfrm>
          <a:prstGeom prst="rect">
            <a:avLst/>
          </a:prstGeom>
          <a:ln>
            <a:solidFill>
              <a:srgbClr val="B97247"/>
            </a:solidFill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1907704" y="5838447"/>
            <a:ext cx="63898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b="1" dirty="0" smtClean="0"/>
              <a:t>Піраміда </a:t>
            </a:r>
            <a:r>
              <a:rPr lang="uk-UA" sz="2400" b="1" dirty="0" err="1" smtClean="0"/>
              <a:t>Хеопса</a:t>
            </a:r>
            <a:endParaRPr lang="uk-UA" sz="2400" b="1" dirty="0"/>
          </a:p>
        </p:txBody>
      </p:sp>
    </p:spTree>
    <p:extLst>
      <p:ext uri="{BB962C8B-B14F-4D97-AF65-F5344CB8AC3E}">
        <p14:creationId xmlns:p14="http://schemas.microsoft.com/office/powerpoint/2010/main" val="37177578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2" descr="gold2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424509" y="1196751"/>
            <a:ext cx="6603875" cy="4680521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5" name="Заголовок 9"/>
          <p:cNvSpPr txBox="1">
            <a:spLocks/>
          </p:cNvSpPr>
          <p:nvPr/>
        </p:nvSpPr>
        <p:spPr>
          <a:xfrm>
            <a:off x="1421606" y="116632"/>
            <a:ext cx="70564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uk-UA" sz="3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Золотий переріз </a:t>
            </a:r>
            <a:r>
              <a:rPr lang="uk-UA" sz="36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в</a:t>
            </a:r>
            <a:r>
              <a:rPr lang="uk-UA" sz="3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 архітектурі</a:t>
            </a:r>
            <a:endParaRPr lang="uk-UA" sz="36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6" name="Text Box 14"/>
          <p:cNvSpPr txBox="1">
            <a:spLocks noChangeArrowheads="1"/>
          </p:cNvSpPr>
          <p:nvPr/>
        </p:nvSpPr>
        <p:spPr bwMode="auto">
          <a:xfrm>
            <a:off x="1424509" y="6021288"/>
            <a:ext cx="6603875" cy="6771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ru-RU" altLang="uk-UA" sz="2000" b="1" dirty="0"/>
              <a:t>Собор </a:t>
            </a:r>
            <a:r>
              <a:rPr lang="ru-RU" altLang="uk-UA" sz="2000" b="1" dirty="0" err="1"/>
              <a:t>Нотрдам</a:t>
            </a:r>
            <a:r>
              <a:rPr lang="ru-RU" altLang="uk-UA" sz="2000" b="1" dirty="0"/>
              <a:t> де </a:t>
            </a:r>
            <a:r>
              <a:rPr lang="ru-RU" altLang="uk-UA" sz="2000" b="1" dirty="0" err="1" smtClean="0"/>
              <a:t>Парі</a:t>
            </a:r>
            <a:r>
              <a:rPr lang="ru-RU" altLang="uk-UA" sz="2000" b="1" dirty="0" smtClean="0"/>
              <a:t>  у </a:t>
            </a:r>
            <a:r>
              <a:rPr lang="ru-RU" altLang="uk-UA" sz="2000" b="1" dirty="0" err="1" smtClean="0"/>
              <a:t>Парижі</a:t>
            </a:r>
            <a:r>
              <a:rPr lang="ru-RU" altLang="uk-UA" dirty="0" smtClean="0"/>
              <a:t>.</a:t>
            </a:r>
            <a:endParaRPr lang="ru-RU" altLang="uk-UA" dirty="0"/>
          </a:p>
          <a:p>
            <a:endParaRPr lang="ru-RU" altLang="uk-UA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7668344" y="6237312"/>
            <a:ext cx="1080120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hlinkClick r:id="rId3" action="ppaction://hlinksldjump"/>
              </a:rPr>
              <a:t>Зміст 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3212174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971600" y="476672"/>
            <a:ext cx="64087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uk-UA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683568" y="76563"/>
            <a:ext cx="8049318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Золота </a:t>
            </a:r>
            <a:r>
              <a:rPr lang="ru-RU" sz="4400" b="1" cap="none" spc="0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пропорція</a:t>
            </a:r>
            <a:r>
              <a:rPr lang="ru-RU" sz="4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 у </a:t>
            </a:r>
            <a:r>
              <a:rPr lang="ru-RU" sz="4400" b="1" cap="none" spc="0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природі</a:t>
            </a:r>
            <a:endParaRPr lang="ru-RU" sz="4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11" name="Picture 7" descr="уууу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8727" y="3824288"/>
            <a:ext cx="7239000" cy="2241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124744"/>
            <a:ext cx="3133725" cy="2352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1205631"/>
            <a:ext cx="2520280" cy="23581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6" descr="39"/>
          <p:cNvPicPr>
            <a:picLocks noChangeAspect="1" noChangeArrowheads="1"/>
          </p:cNvPicPr>
          <p:nvPr/>
        </p:nvPicPr>
        <p:blipFill>
          <a:blip r:embed="rId5">
            <a:lum bright="-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1205631"/>
            <a:ext cx="1368152" cy="23581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40019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971600" y="476672"/>
            <a:ext cx="64087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uk-UA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683568" y="76563"/>
            <a:ext cx="8049318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Золота </a:t>
            </a:r>
            <a:r>
              <a:rPr lang="ru-RU" sz="4400" b="1" cap="none" spc="0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пропорція</a:t>
            </a:r>
            <a:r>
              <a:rPr lang="ru-RU" sz="4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 у </a:t>
            </a:r>
            <a:r>
              <a:rPr lang="ru-RU" sz="4400" b="1" cap="none" spc="0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природі</a:t>
            </a:r>
            <a:endParaRPr lang="ru-RU" sz="4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10" name="Picture 11" descr="yascherica200ri6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456585">
            <a:off x="924794" y="1078636"/>
            <a:ext cx="2478087" cy="3284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6" descr="zs_p1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2829" y="1700212"/>
            <a:ext cx="4356100" cy="177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Рисунок 4" descr="C:\Documents and Settings\Администратор\Рабочий стол\ИТ\1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4608" y="4221088"/>
            <a:ext cx="2303463" cy="1882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Рисунок 5" descr="C:\Documents and Settings\Администратор\Рабочий стол\ИТ\20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4221088"/>
            <a:ext cx="2176463" cy="183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42401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6052" name="Picture 4" descr="spiral.gif (8571 bytes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107185"/>
            <a:ext cx="3323009" cy="2174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6053" name="Picture 5" descr="ЗОЛОТИЙ ПОДІЛ: Від грецького Парфенону до раковини молюска, золотий поділ є золотим стандартом для створення гарного проекту. Вчені досі не з'ясували, чому це гармонійне співвідношення зустрічається всюди у світі, що нас оточує. Фото: photos.com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rot="15532507">
            <a:off x="5796136" y="3942875"/>
            <a:ext cx="3024336" cy="19843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6060" name="Rectangle 12"/>
          <p:cNvSpPr>
            <a:spLocks noChangeArrowheads="1"/>
          </p:cNvSpPr>
          <p:nvPr/>
        </p:nvSpPr>
        <p:spPr bwMode="auto">
          <a:xfrm>
            <a:off x="1373869" y="3228399"/>
            <a:ext cx="2230438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ru-RU" altLang="uk-UA" b="1" dirty="0" err="1">
                <a:solidFill>
                  <a:srgbClr val="000000"/>
                </a:solidFill>
              </a:rPr>
              <a:t>Cпіраль</a:t>
            </a:r>
            <a:r>
              <a:rPr lang="ru-RU" altLang="uk-UA" b="1" dirty="0">
                <a:solidFill>
                  <a:srgbClr val="000000"/>
                </a:solidFill>
              </a:rPr>
              <a:t> </a:t>
            </a:r>
            <a:r>
              <a:rPr lang="ru-RU" altLang="uk-UA" b="1" dirty="0" err="1">
                <a:solidFill>
                  <a:srgbClr val="000000"/>
                </a:solidFill>
              </a:rPr>
              <a:t>Архімеда</a:t>
            </a:r>
            <a:endParaRPr lang="ru-RU" altLang="uk-UA" b="1" dirty="0">
              <a:solidFill>
                <a:srgbClr val="000000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892761" y="76563"/>
            <a:ext cx="7630935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cap="none" spc="0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Золотий</a:t>
            </a:r>
            <a:r>
              <a:rPr lang="ru-RU" sz="4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 </a:t>
            </a:r>
            <a:r>
              <a:rPr lang="ru-RU" sz="4400" b="1" cap="none" spc="0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переріз</a:t>
            </a:r>
            <a:r>
              <a:rPr lang="ru-RU" sz="4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 у </a:t>
            </a:r>
            <a:r>
              <a:rPr lang="ru-RU" sz="4400" b="1" cap="none" spc="0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природі</a:t>
            </a:r>
            <a:endParaRPr lang="ru-RU" sz="4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13" name="Picture 10" descr="0_310fc_dd3ddea8_X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032" y="3634672"/>
            <a:ext cx="3449340" cy="25440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2" descr="0_16a18_2d4fbcd6_XL">
            <a:hlinkClick r:id="rId6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41700">
            <a:off x="3924819" y="3507681"/>
            <a:ext cx="1979712" cy="26007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6" descr="untitled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6506" y="1118870"/>
            <a:ext cx="3096344" cy="22054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7762790" y="6237312"/>
            <a:ext cx="1080120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hlinkClick r:id="rId9" action="ppaction://hlinksldjump"/>
              </a:rPr>
              <a:t>Зміст 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3096309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6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86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86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860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86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1559322" y="-10523"/>
            <a:ext cx="6297814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b="1" cap="none" spc="0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Золотий</a:t>
            </a:r>
            <a:r>
              <a:rPr lang="ru-RU" sz="32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 </a:t>
            </a:r>
            <a:r>
              <a:rPr lang="ru-RU" sz="3200" b="1" cap="none" spc="0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переріз</a:t>
            </a:r>
            <a:r>
              <a:rPr lang="ru-RU" sz="32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 у </a:t>
            </a:r>
            <a:r>
              <a:rPr lang="ru-RU" sz="3200" b="1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скульптур</a:t>
            </a:r>
            <a:r>
              <a:rPr lang="ru-RU" sz="3200" b="1" cap="none" spc="0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і</a:t>
            </a:r>
            <a:r>
              <a:rPr lang="ru-RU" sz="32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 </a:t>
            </a:r>
          </a:p>
          <a:p>
            <a:pPr algn="ctr"/>
            <a:r>
              <a:rPr lang="ru-RU" sz="3200" b="1" cap="none" spc="0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Стародавнього</a:t>
            </a:r>
            <a:r>
              <a:rPr lang="ru-RU" sz="32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 </a:t>
            </a:r>
            <a:r>
              <a:rPr lang="ru-RU" sz="3200" b="1" cap="none" spc="0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Єгипту</a:t>
            </a:r>
            <a:endParaRPr lang="ru-RU" sz="32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7" name="Picture 11" descr="2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497" y="1196753"/>
            <a:ext cx="2948462" cy="40494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867660" y="5353876"/>
            <a:ext cx="2448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b="1" dirty="0" err="1" smtClean="0"/>
              <a:t>Нефертіті</a:t>
            </a:r>
            <a:endParaRPr lang="uk-UA" b="1" dirty="0"/>
          </a:p>
        </p:txBody>
      </p:sp>
      <p:pic>
        <p:nvPicPr>
          <p:cNvPr id="9" name="Picture 5" descr="amenhotep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2286083"/>
            <a:ext cx="2552700" cy="3571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4"/>
          <p:cNvSpPr>
            <a:spLocks noChangeArrowheads="1"/>
          </p:cNvSpPr>
          <p:nvPr/>
        </p:nvSpPr>
        <p:spPr bwMode="auto">
          <a:xfrm>
            <a:off x="3454104" y="5838720"/>
            <a:ext cx="2508250" cy="8925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ru-RU" altLang="uk-UA" sz="2400" i="0" dirty="0"/>
              <a:t>  </a:t>
            </a:r>
            <a:r>
              <a:rPr lang="ru-RU" altLang="uk-UA" b="1" i="0" dirty="0"/>
              <a:t>Фрагмент </a:t>
            </a:r>
            <a:r>
              <a:rPr lang="ru-RU" altLang="uk-UA" b="1" i="0" dirty="0" err="1" smtClean="0"/>
              <a:t>статуї</a:t>
            </a:r>
            <a:r>
              <a:rPr lang="ru-RU" altLang="uk-UA" b="1" i="0" dirty="0" smtClean="0"/>
              <a:t> </a:t>
            </a:r>
            <a:r>
              <a:rPr lang="ru-RU" altLang="uk-UA" b="1" i="0" dirty="0"/>
              <a:t>Аменхотепа IV.</a:t>
            </a:r>
            <a:r>
              <a:rPr lang="ru-RU" altLang="uk-UA" sz="1600" b="1" i="0" dirty="0"/>
              <a:t/>
            </a:r>
            <a:br>
              <a:rPr lang="ru-RU" altLang="uk-UA" sz="1600" b="1" i="0" dirty="0"/>
            </a:br>
            <a:r>
              <a:rPr lang="ru-RU" altLang="uk-UA" sz="1000" b="1" i="0" dirty="0"/>
              <a:t> </a:t>
            </a:r>
            <a:endParaRPr lang="ru-RU" altLang="uk-UA" sz="3200" i="0" dirty="0"/>
          </a:p>
        </p:txBody>
      </p:sp>
      <p:pic>
        <p:nvPicPr>
          <p:cNvPr id="11" name="Picture 8" descr="029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1258" y="1052736"/>
            <a:ext cx="2502948" cy="408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ext Box 10"/>
          <p:cNvSpPr txBox="1">
            <a:spLocks noChangeArrowheads="1"/>
          </p:cNvSpPr>
          <p:nvPr/>
        </p:nvSpPr>
        <p:spPr bwMode="auto">
          <a:xfrm>
            <a:off x="6340207" y="5246155"/>
            <a:ext cx="230505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altLang="uk-UA" sz="1600" b="1" i="0" dirty="0"/>
              <a:t>Вельможа </a:t>
            </a:r>
            <a:r>
              <a:rPr lang="ru-RU" altLang="uk-UA" sz="1600" b="1" i="0" dirty="0" err="1"/>
              <a:t>Канефер</a:t>
            </a:r>
            <a:r>
              <a:rPr lang="en-US" altLang="uk-UA" sz="1600" b="1" i="0" dirty="0"/>
              <a:t> </a:t>
            </a:r>
            <a:r>
              <a:rPr lang="ru-RU" altLang="uk-UA" sz="1600" b="1" dirty="0" smtClean="0"/>
              <a:t>з дружиною</a:t>
            </a:r>
            <a:r>
              <a:rPr lang="ru-RU" altLang="uk-UA" sz="1600" b="1" i="0" dirty="0" smtClean="0"/>
              <a:t> і </a:t>
            </a:r>
            <a:r>
              <a:rPr lang="ru-RU" altLang="uk-UA" sz="1600" b="1" i="0" dirty="0" err="1" smtClean="0"/>
              <a:t>сином</a:t>
            </a:r>
            <a:endParaRPr lang="ru-RU" altLang="uk-UA" sz="1600" b="1" i="0" dirty="0"/>
          </a:p>
        </p:txBody>
      </p:sp>
    </p:spTree>
    <p:extLst>
      <p:ext uri="{BB962C8B-B14F-4D97-AF65-F5344CB8AC3E}">
        <p14:creationId xmlns:p14="http://schemas.microsoft.com/office/powerpoint/2010/main" val="33583712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  <p:bldP spid="12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395025" y="188640"/>
            <a:ext cx="833119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800" b="1" cap="none" spc="0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Золотий</a:t>
            </a:r>
            <a:r>
              <a:rPr lang="ru-RU" sz="28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 </a:t>
            </a:r>
            <a:r>
              <a:rPr lang="ru-RU" sz="2800" b="1" cap="none" spc="0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переріз</a:t>
            </a:r>
            <a:r>
              <a:rPr lang="ru-RU" sz="28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 у </a:t>
            </a:r>
            <a:r>
              <a:rPr lang="ru-RU" sz="2800" b="1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скульптур</a:t>
            </a:r>
            <a:r>
              <a:rPr lang="ru-RU" sz="2800" b="1" cap="none" spc="0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і</a:t>
            </a:r>
            <a:r>
              <a:rPr lang="ru-RU" sz="28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 </a:t>
            </a:r>
            <a:r>
              <a:rPr lang="ru-RU" sz="2800" b="1" cap="none" spc="0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Древньої</a:t>
            </a:r>
            <a:r>
              <a:rPr lang="ru-RU" sz="28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 </a:t>
            </a:r>
            <a:r>
              <a:rPr lang="ru-RU" sz="2800" b="1" cap="none" spc="0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Греції</a:t>
            </a:r>
            <a:endParaRPr lang="ru-RU" sz="2800" b="1" cap="none" spc="0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268760"/>
            <a:ext cx="1656184" cy="381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 Box 11"/>
          <p:cNvSpPr txBox="1">
            <a:spLocks noChangeArrowheads="1"/>
          </p:cNvSpPr>
          <p:nvPr/>
        </p:nvSpPr>
        <p:spPr bwMode="auto">
          <a:xfrm>
            <a:off x="733921" y="5199089"/>
            <a:ext cx="1368425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altLang="uk-UA" sz="1600" b="1" i="0" dirty="0" err="1" smtClean="0"/>
              <a:t>Афіна</a:t>
            </a:r>
            <a:endParaRPr lang="ru-RU" altLang="uk-UA" sz="1600" b="1" i="0" dirty="0"/>
          </a:p>
        </p:txBody>
      </p:sp>
      <p:pic>
        <p:nvPicPr>
          <p:cNvPr id="9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1467498"/>
            <a:ext cx="2236283" cy="36388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Text Box 14"/>
          <p:cNvSpPr txBox="1">
            <a:spLocks noChangeArrowheads="1"/>
          </p:cNvSpPr>
          <p:nvPr/>
        </p:nvSpPr>
        <p:spPr bwMode="auto">
          <a:xfrm>
            <a:off x="7065865" y="5230619"/>
            <a:ext cx="1368425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altLang="uk-UA" sz="1600" b="1" i="0" dirty="0"/>
              <a:t>Дискобол</a:t>
            </a:r>
          </a:p>
        </p:txBody>
      </p:sp>
      <p:pic>
        <p:nvPicPr>
          <p:cNvPr id="13" name="Picture 4" descr="6721_16m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1530818"/>
            <a:ext cx="2374900" cy="3602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 Box 15"/>
          <p:cNvSpPr txBox="1">
            <a:spLocks noChangeArrowheads="1"/>
          </p:cNvSpPr>
          <p:nvPr/>
        </p:nvSpPr>
        <p:spPr bwMode="auto">
          <a:xfrm>
            <a:off x="3383235" y="5220619"/>
            <a:ext cx="2016125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altLang="uk-UA" sz="1600" b="1" i="0" dirty="0"/>
              <a:t>Зевс </a:t>
            </a:r>
            <a:r>
              <a:rPr lang="ru-RU" altLang="uk-UA" sz="1600" b="1" i="0" dirty="0" err="1" smtClean="0"/>
              <a:t>Олімпійский</a:t>
            </a:r>
            <a:endParaRPr lang="ru-RU" altLang="uk-UA" sz="1600" b="1" i="0" dirty="0"/>
          </a:p>
        </p:txBody>
      </p:sp>
    </p:spTree>
    <p:extLst>
      <p:ext uri="{BB962C8B-B14F-4D97-AF65-F5344CB8AC3E}">
        <p14:creationId xmlns:p14="http://schemas.microsoft.com/office/powerpoint/2010/main" val="9466876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  <p:bldP spid="14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2" descr="it0111-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1641" y="1196752"/>
            <a:ext cx="2796041" cy="39825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17" descr="ARTEMIS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3351" y="1196752"/>
            <a:ext cx="2055813" cy="39825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 Box 13"/>
          <p:cNvSpPr txBox="1">
            <a:spLocks noChangeArrowheads="1"/>
          </p:cNvSpPr>
          <p:nvPr/>
        </p:nvSpPr>
        <p:spPr bwMode="auto">
          <a:xfrm>
            <a:off x="1599839" y="5445125"/>
            <a:ext cx="1944688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altLang="uk-UA" b="1" i="0" dirty="0"/>
              <a:t>Аполлон</a:t>
            </a:r>
          </a:p>
        </p:txBody>
      </p:sp>
      <p:sp>
        <p:nvSpPr>
          <p:cNvPr id="9" name="Text Box 18"/>
          <p:cNvSpPr txBox="1">
            <a:spLocks noChangeArrowheads="1"/>
          </p:cNvSpPr>
          <p:nvPr/>
        </p:nvSpPr>
        <p:spPr bwMode="auto">
          <a:xfrm>
            <a:off x="7308850" y="5445125"/>
            <a:ext cx="1512888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altLang="uk-UA" b="1" i="0" dirty="0" err="1" smtClean="0"/>
              <a:t>Артеміда</a:t>
            </a:r>
            <a:endParaRPr lang="ru-RU" altLang="uk-UA" b="1" i="0" dirty="0"/>
          </a:p>
        </p:txBody>
      </p:sp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1340769"/>
            <a:ext cx="1843906" cy="3737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Text Box 12"/>
          <p:cNvSpPr txBox="1">
            <a:spLocks noChangeArrowheads="1"/>
          </p:cNvSpPr>
          <p:nvPr/>
        </p:nvSpPr>
        <p:spPr bwMode="auto">
          <a:xfrm>
            <a:off x="5028665" y="5179318"/>
            <a:ext cx="1368425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altLang="uk-UA" sz="1600" b="1" i="0" dirty="0"/>
              <a:t>Венера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509381" y="188640"/>
            <a:ext cx="812523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800" b="1" cap="none" spc="0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Золтий</a:t>
            </a:r>
            <a:r>
              <a:rPr lang="ru-RU" sz="28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 </a:t>
            </a:r>
            <a:r>
              <a:rPr lang="ru-RU" sz="2800" b="1" cap="none" spc="0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переріз</a:t>
            </a:r>
            <a:r>
              <a:rPr lang="ru-RU" sz="28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 у </a:t>
            </a:r>
            <a:r>
              <a:rPr lang="ru-RU" sz="2800" b="1" cap="none" spc="0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скульптурі</a:t>
            </a:r>
            <a:r>
              <a:rPr lang="ru-RU" sz="28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 </a:t>
            </a:r>
            <a:r>
              <a:rPr lang="ru-RU" sz="2800" b="1" cap="none" spc="0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Древньої</a:t>
            </a:r>
            <a:r>
              <a:rPr lang="ru-RU" sz="28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 </a:t>
            </a:r>
            <a:r>
              <a:rPr lang="ru-RU" sz="2800" b="1" cap="none" spc="0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Греції</a:t>
            </a:r>
            <a:endParaRPr lang="uk-UA" sz="28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7668344" y="6237312"/>
            <a:ext cx="1080120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hlinkClick r:id="rId5" action="ppaction://hlinksldjump"/>
              </a:rPr>
              <a:t>Зміст 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4873107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1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116632"/>
            <a:ext cx="8229600" cy="1143000"/>
          </a:xfrm>
        </p:spPr>
        <p:txBody>
          <a:bodyPr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uk-UA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Домашнє завдання</a:t>
            </a:r>
            <a:endParaRPr lang="uk-UA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71600" y="1844823"/>
            <a:ext cx="7128792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/>
              <a:t>Повторити тему : «Відношення і пропорція».</a:t>
            </a:r>
          </a:p>
          <a:p>
            <a:endParaRPr lang="uk-UA" sz="2400" b="1" dirty="0" smtClean="0"/>
          </a:p>
          <a:p>
            <a:r>
              <a:rPr lang="uk-UA" sz="2400" b="1" dirty="0"/>
              <a:t>В</a:t>
            </a:r>
            <a:r>
              <a:rPr lang="uk-UA" sz="2400" b="1" dirty="0" smtClean="0"/>
              <a:t>изначити </a:t>
            </a:r>
            <a:r>
              <a:rPr lang="uk-UA" sz="2400" b="1" dirty="0"/>
              <a:t>пропорційність свого зросту (скласти задачу і записати в зошит</a:t>
            </a:r>
            <a:r>
              <a:rPr lang="uk-UA" sz="2400" b="1" dirty="0" smtClean="0"/>
              <a:t>).</a:t>
            </a:r>
            <a:endParaRPr lang="uk-UA" sz="2400" b="1" dirty="0"/>
          </a:p>
          <a:p>
            <a:endParaRPr lang="uk-UA" dirty="0"/>
          </a:p>
        </p:txBody>
      </p:sp>
      <p:pic>
        <p:nvPicPr>
          <p:cNvPr id="6" name="Picture 9" descr="Картинка 3 из 222756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lum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6142" y="3501007"/>
            <a:ext cx="3327704" cy="2803699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7668344" y="6237312"/>
            <a:ext cx="1080120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hlinkClick r:id="rId4" action="ppaction://hlinksldjump"/>
              </a:rPr>
              <a:t>Зміст </a:t>
            </a:r>
            <a:endParaRPr lang="uk-UA" dirty="0"/>
          </a:p>
        </p:txBody>
      </p:sp>
      <p:sp>
        <p:nvSpPr>
          <p:cNvPr id="8" name="Управляющая кнопка: возврат 7">
            <a:hlinkClick r:id="" action="ppaction://hlinkshowjump?jump=firstslide" highlightClick="1"/>
          </p:cNvPr>
          <p:cNvSpPr/>
          <p:nvPr/>
        </p:nvSpPr>
        <p:spPr>
          <a:xfrm>
            <a:off x="1547664" y="6304706"/>
            <a:ext cx="936104" cy="364654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076818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404664"/>
            <a:ext cx="8229600" cy="1143000"/>
          </a:xfrm>
        </p:spPr>
        <p:txBody>
          <a:bodyPr/>
          <a:lstStyle/>
          <a:p>
            <a:r>
              <a:rPr lang="uk-UA" sz="6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Дякую за увагу</a:t>
            </a:r>
            <a:endParaRPr lang="uk-UA" sz="66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6" name="Содержимое 5" descr="0_b433_ded0b2b_XL.gif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1475656" y="1628800"/>
            <a:ext cx="6089104" cy="4464496"/>
          </a:xfrm>
        </p:spPr>
      </p:pic>
    </p:spTree>
    <p:extLst>
      <p:ext uri="{BB962C8B-B14F-4D97-AF65-F5344CB8AC3E}">
        <p14:creationId xmlns:p14="http://schemas.microsoft.com/office/powerpoint/2010/main" val="3233318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математика - 1!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математика - 1!</Template>
  <TotalTime>888</TotalTime>
  <Words>556</Words>
  <Application>Microsoft Office PowerPoint</Application>
  <PresentationFormat>Экран (4:3)</PresentationFormat>
  <Paragraphs>152</Paragraphs>
  <Slides>30</Slides>
  <Notes>1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2</vt:i4>
      </vt:variant>
      <vt:variant>
        <vt:lpstr>Заголовки слайдов</vt:lpstr>
      </vt:variant>
      <vt:variant>
        <vt:i4>30</vt:i4>
      </vt:variant>
    </vt:vector>
  </HeadingPairs>
  <TitlesOfParts>
    <vt:vector size="33" baseType="lpstr">
      <vt:lpstr>математика - 1!</vt:lpstr>
      <vt:lpstr>Формула</vt:lpstr>
      <vt:lpstr>Документ</vt:lpstr>
      <vt:lpstr>ВІДНОШЕННЯ І ПРОПОРЦІЇ</vt:lpstr>
      <vt:lpstr>Презентация PowerPoint</vt:lpstr>
      <vt:lpstr>Зміст </vt:lpstr>
      <vt:lpstr>ВІДНОШЕННЯ.ВЛАСТИВОСТІ ВІДНОШЕНЬ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Скласти пропорцію з чисел 12    10    5   6</vt:lpstr>
      <vt:lpstr>Знайдіть невідомий член пропорції</vt:lpstr>
      <vt:lpstr>Золота пропорція</vt:lpstr>
      <vt:lpstr>Презентация PowerPoint</vt:lpstr>
      <vt:lpstr>Презентация PowerPoint</vt:lpstr>
      <vt:lpstr>Презентация PowerPoint</vt:lpstr>
      <vt:lpstr>Золотий переріз у живописі</vt:lpstr>
      <vt:lpstr>Золотий переріз у живописі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Домашнє завдання</vt:lpstr>
      <vt:lpstr>Дякую за увагу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ВІДНОШЕННЯ І ПРОПОРЦІЇ</dc:title>
  <dc:creator>вч. математики Сорока І.М.</dc:creator>
  <dc:description/>
  <cp:lastModifiedBy>User</cp:lastModifiedBy>
  <cp:revision>49</cp:revision>
  <dcterms:created xsi:type="dcterms:W3CDTF">2014-12-06T10:12:48Z</dcterms:created>
  <dcterms:modified xsi:type="dcterms:W3CDTF">2025-11-01T10:07:51Z</dcterms:modified>
</cp:coreProperties>
</file>