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Barlow Condensed Bold" panose="020B0604020202020204" charset="0"/>
      <p:regular r:id="rId19"/>
    </p:embeddedFont>
    <p:embeddedFont>
      <p:font typeface="Garet" panose="020B0604020202020204" charset="-52"/>
      <p:regular r:id="rId20"/>
    </p:embeddedFont>
    <p:embeddedFont>
      <p:font typeface="Garet Bold" panose="020B0604020202020204" charset="-52"/>
      <p:regular r:id="rId21"/>
    </p:embeddedFont>
    <p:embeddedFont>
      <p:font typeface="Open Sauce" panose="020B0604020202020204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5" d="100"/>
          <a:sy n="55" d="100"/>
        </p:scale>
        <p:origin x="658" y="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3.png"/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12" Type="http://schemas.openxmlformats.org/officeDocument/2006/relationships/image" Target="../media/image2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1.png"/><Relationship Id="rId5" Type="http://schemas.openxmlformats.org/officeDocument/2006/relationships/image" Target="../media/image14.png"/><Relationship Id="rId10" Type="http://schemas.openxmlformats.org/officeDocument/2006/relationships/image" Target="../media/image20.png"/><Relationship Id="rId4" Type="http://schemas.openxmlformats.org/officeDocument/2006/relationships/image" Target="../media/image13.png"/><Relationship Id="rId9" Type="http://schemas.openxmlformats.org/officeDocument/2006/relationships/image" Target="../media/image18.svg"/><Relationship Id="rId1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026357" y="5871857"/>
            <a:ext cx="214408" cy="245037"/>
            <a:chOff x="0" y="0"/>
            <a:chExt cx="7112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11200" cy="812800"/>
            </a:xfrm>
            <a:custGeom>
              <a:avLst/>
              <a:gdLst/>
              <a:ahLst/>
              <a:cxnLst/>
              <a:rect l="l" t="t" r="r" b="b"/>
              <a:pathLst>
                <a:path w="711200" h="812800">
                  <a:moveTo>
                    <a:pt x="355600" y="0"/>
                  </a:moveTo>
                  <a:lnTo>
                    <a:pt x="499725" y="159329"/>
                  </a:lnTo>
                  <a:lnTo>
                    <a:pt x="711200" y="203200"/>
                  </a:lnTo>
                  <a:lnTo>
                    <a:pt x="643849" y="406400"/>
                  </a:lnTo>
                  <a:lnTo>
                    <a:pt x="711200" y="609600"/>
                  </a:lnTo>
                  <a:lnTo>
                    <a:pt x="499725" y="653471"/>
                  </a:lnTo>
                  <a:lnTo>
                    <a:pt x="355600" y="812800"/>
                  </a:lnTo>
                  <a:lnTo>
                    <a:pt x="211475" y="653471"/>
                  </a:lnTo>
                  <a:lnTo>
                    <a:pt x="0" y="609600"/>
                  </a:lnTo>
                  <a:lnTo>
                    <a:pt x="67351" y="406400"/>
                  </a:lnTo>
                  <a:lnTo>
                    <a:pt x="0" y="203200"/>
                  </a:lnTo>
                  <a:lnTo>
                    <a:pt x="211475" y="159329"/>
                  </a:lnTo>
                  <a:lnTo>
                    <a:pt x="355600" y="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88900" y="136525"/>
              <a:ext cx="533400" cy="511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-1849060">
            <a:off x="14559936" y="544189"/>
            <a:ext cx="180103" cy="180103"/>
            <a:chOff x="0" y="0"/>
            <a:chExt cx="682753" cy="68275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82753" cy="682753"/>
            </a:xfrm>
            <a:custGeom>
              <a:avLst/>
              <a:gdLst/>
              <a:ahLst/>
              <a:cxnLst/>
              <a:rect l="l" t="t" r="r" b="b"/>
              <a:pathLst>
                <a:path w="682753" h="682753">
                  <a:moveTo>
                    <a:pt x="0" y="0"/>
                  </a:moveTo>
                  <a:lnTo>
                    <a:pt x="682753" y="0"/>
                  </a:lnTo>
                  <a:lnTo>
                    <a:pt x="682753" y="682753"/>
                  </a:lnTo>
                  <a:lnTo>
                    <a:pt x="0" y="682753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682753" cy="7113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462385" y="-620410"/>
            <a:ext cx="3529812" cy="3522986"/>
            <a:chOff x="0" y="0"/>
            <a:chExt cx="929662" cy="92786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FFFFFF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3459561" y="-620410"/>
            <a:ext cx="3529812" cy="3522986"/>
            <a:chOff x="0" y="0"/>
            <a:chExt cx="929662" cy="92786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91DFD0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3459561" y="7070847"/>
            <a:ext cx="3529812" cy="3522986"/>
            <a:chOff x="0" y="0"/>
            <a:chExt cx="929662" cy="92786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91DFD0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7379898" y="-620410"/>
            <a:ext cx="3529812" cy="3522986"/>
            <a:chOff x="0" y="0"/>
            <a:chExt cx="929662" cy="92786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82D67E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7379898" y="7070847"/>
            <a:ext cx="3529812" cy="3522986"/>
            <a:chOff x="0" y="0"/>
            <a:chExt cx="929662" cy="92786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FA96CF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1300235" y="-620410"/>
            <a:ext cx="3529812" cy="3522986"/>
            <a:chOff x="0" y="0"/>
            <a:chExt cx="929662" cy="927865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FA96CF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1300235" y="7070847"/>
            <a:ext cx="3529812" cy="3522986"/>
            <a:chOff x="0" y="0"/>
            <a:chExt cx="929662" cy="927865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FFFFFF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28" name="TextBox 28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5220572" y="-620410"/>
            <a:ext cx="3529812" cy="3522986"/>
            <a:chOff x="0" y="0"/>
            <a:chExt cx="929662" cy="927865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91DFD0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31" name="TextBox 31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-462385" y="3224011"/>
            <a:ext cx="3529812" cy="3522986"/>
            <a:chOff x="0" y="0"/>
            <a:chExt cx="929662" cy="927865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82D67E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34" name="TextBox 34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5220572" y="3224011"/>
            <a:ext cx="3529812" cy="3522986"/>
            <a:chOff x="0" y="0"/>
            <a:chExt cx="929662" cy="927865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FF843A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37" name="TextBox 37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16347556" y="5123974"/>
            <a:ext cx="222065" cy="222065"/>
            <a:chOff x="0" y="0"/>
            <a:chExt cx="812800" cy="81280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0" name="TextBox 4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12954109" y="8134823"/>
            <a:ext cx="222065" cy="222065"/>
            <a:chOff x="0" y="0"/>
            <a:chExt cx="812800" cy="812800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3" name="TextBox 4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12671835" y="1367805"/>
            <a:ext cx="222065" cy="222065"/>
            <a:chOff x="0" y="0"/>
            <a:chExt cx="812800" cy="812800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6" name="TextBox 4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47" name="Group 47"/>
          <p:cNvGrpSpPr/>
          <p:nvPr/>
        </p:nvGrpSpPr>
        <p:grpSpPr>
          <a:xfrm rot="-485830">
            <a:off x="16748514" y="4912929"/>
            <a:ext cx="224263" cy="196230"/>
            <a:chOff x="0" y="0"/>
            <a:chExt cx="812800" cy="711200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812800" cy="711200"/>
            </a:xfrm>
            <a:custGeom>
              <a:avLst/>
              <a:gdLst/>
              <a:ahLst/>
              <a:cxnLst/>
              <a:rect l="l" t="t" r="r" b="b"/>
              <a:pathLst>
                <a:path w="812800" h="7112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9" name="TextBox 49"/>
            <p:cNvSpPr txBox="1"/>
            <p:nvPr/>
          </p:nvSpPr>
          <p:spPr>
            <a:xfrm>
              <a:off x="127000" y="301625"/>
              <a:ext cx="558800" cy="358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50" name="Group 50"/>
          <p:cNvGrpSpPr/>
          <p:nvPr/>
        </p:nvGrpSpPr>
        <p:grpSpPr>
          <a:xfrm rot="-485830">
            <a:off x="12327667" y="9483593"/>
            <a:ext cx="224263" cy="196230"/>
            <a:chOff x="0" y="0"/>
            <a:chExt cx="812800" cy="711200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812800" cy="711200"/>
            </a:xfrm>
            <a:custGeom>
              <a:avLst/>
              <a:gdLst/>
              <a:ahLst/>
              <a:cxnLst/>
              <a:rect l="l" t="t" r="r" b="b"/>
              <a:pathLst>
                <a:path w="812800" h="7112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52" name="TextBox 52"/>
            <p:cNvSpPr txBox="1"/>
            <p:nvPr/>
          </p:nvSpPr>
          <p:spPr>
            <a:xfrm>
              <a:off x="127000" y="301625"/>
              <a:ext cx="558800" cy="358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53" name="Group 53"/>
          <p:cNvGrpSpPr/>
          <p:nvPr/>
        </p:nvGrpSpPr>
        <p:grpSpPr>
          <a:xfrm rot="-485830">
            <a:off x="4742702" y="7503260"/>
            <a:ext cx="224263" cy="196230"/>
            <a:chOff x="0" y="0"/>
            <a:chExt cx="812800" cy="711200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812800" cy="711200"/>
            </a:xfrm>
            <a:custGeom>
              <a:avLst/>
              <a:gdLst/>
              <a:ahLst/>
              <a:cxnLst/>
              <a:rect l="l" t="t" r="r" b="b"/>
              <a:pathLst>
                <a:path w="812800" h="7112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55" name="TextBox 55"/>
            <p:cNvSpPr txBox="1"/>
            <p:nvPr/>
          </p:nvSpPr>
          <p:spPr>
            <a:xfrm>
              <a:off x="127000" y="301625"/>
              <a:ext cx="558800" cy="358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-462385" y="7070847"/>
            <a:ext cx="3529812" cy="3522986"/>
            <a:chOff x="0" y="0"/>
            <a:chExt cx="929662" cy="927865"/>
          </a:xfrm>
        </p:grpSpPr>
        <p:sp>
          <p:nvSpPr>
            <p:cNvPr id="57" name="Freeform 57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FF843A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58" name="TextBox 58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59" name="Group 59"/>
          <p:cNvGrpSpPr/>
          <p:nvPr/>
        </p:nvGrpSpPr>
        <p:grpSpPr>
          <a:xfrm>
            <a:off x="15220572" y="7070847"/>
            <a:ext cx="3529812" cy="3522986"/>
            <a:chOff x="0" y="0"/>
            <a:chExt cx="929662" cy="927865"/>
          </a:xfrm>
        </p:grpSpPr>
        <p:sp>
          <p:nvSpPr>
            <p:cNvPr id="60" name="Freeform 60"/>
            <p:cNvSpPr/>
            <p:nvPr/>
          </p:nvSpPr>
          <p:spPr>
            <a:xfrm>
              <a:off x="0" y="0"/>
              <a:ext cx="929662" cy="927865"/>
            </a:xfrm>
            <a:custGeom>
              <a:avLst/>
              <a:gdLst/>
              <a:ahLst/>
              <a:cxnLst/>
              <a:rect l="l" t="t" r="r" b="b"/>
              <a:pathLst>
                <a:path w="929662" h="927865">
                  <a:moveTo>
                    <a:pt x="54832" y="0"/>
                  </a:moveTo>
                  <a:lnTo>
                    <a:pt x="874830" y="0"/>
                  </a:lnTo>
                  <a:cubicBezTo>
                    <a:pt x="889373" y="0"/>
                    <a:pt x="903319" y="5777"/>
                    <a:pt x="913602" y="16060"/>
                  </a:cubicBezTo>
                  <a:cubicBezTo>
                    <a:pt x="923885" y="26343"/>
                    <a:pt x="929662" y="40290"/>
                    <a:pt x="929662" y="54832"/>
                  </a:cubicBezTo>
                  <a:lnTo>
                    <a:pt x="929662" y="873032"/>
                  </a:lnTo>
                  <a:cubicBezTo>
                    <a:pt x="929662" y="887575"/>
                    <a:pt x="923885" y="901522"/>
                    <a:pt x="913602" y="911805"/>
                  </a:cubicBezTo>
                  <a:cubicBezTo>
                    <a:pt x="903319" y="922088"/>
                    <a:pt x="889373" y="927865"/>
                    <a:pt x="874830" y="927865"/>
                  </a:cubicBezTo>
                  <a:lnTo>
                    <a:pt x="54832" y="927865"/>
                  </a:lnTo>
                  <a:cubicBezTo>
                    <a:pt x="40290" y="927865"/>
                    <a:pt x="26343" y="922088"/>
                    <a:pt x="16060" y="911805"/>
                  </a:cubicBezTo>
                  <a:cubicBezTo>
                    <a:pt x="5777" y="901522"/>
                    <a:pt x="0" y="887575"/>
                    <a:pt x="0" y="873032"/>
                  </a:cubicBezTo>
                  <a:lnTo>
                    <a:pt x="0" y="54832"/>
                  </a:lnTo>
                  <a:cubicBezTo>
                    <a:pt x="0" y="40290"/>
                    <a:pt x="5777" y="26343"/>
                    <a:pt x="16060" y="16060"/>
                  </a:cubicBezTo>
                  <a:cubicBezTo>
                    <a:pt x="26343" y="5777"/>
                    <a:pt x="40290" y="0"/>
                    <a:pt x="54832" y="0"/>
                  </a:cubicBezTo>
                  <a:close/>
                </a:path>
              </a:pathLst>
            </a:custGeom>
            <a:solidFill>
              <a:srgbClr val="82D67E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61" name="TextBox 61"/>
            <p:cNvSpPr txBox="1"/>
            <p:nvPr/>
          </p:nvSpPr>
          <p:spPr>
            <a:xfrm>
              <a:off x="0" y="-28575"/>
              <a:ext cx="929662" cy="956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62" name="Group 62"/>
          <p:cNvGrpSpPr/>
          <p:nvPr/>
        </p:nvGrpSpPr>
        <p:grpSpPr>
          <a:xfrm>
            <a:off x="5210127" y="634240"/>
            <a:ext cx="222065" cy="222065"/>
            <a:chOff x="0" y="0"/>
            <a:chExt cx="812800" cy="812800"/>
          </a:xfrm>
        </p:grpSpPr>
        <p:sp>
          <p:nvSpPr>
            <p:cNvPr id="63" name="Freeform 6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4" name="TextBox 6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65" name="Group 65"/>
          <p:cNvGrpSpPr/>
          <p:nvPr/>
        </p:nvGrpSpPr>
        <p:grpSpPr>
          <a:xfrm>
            <a:off x="5224467" y="8832340"/>
            <a:ext cx="222065" cy="222065"/>
            <a:chOff x="0" y="0"/>
            <a:chExt cx="812800" cy="812800"/>
          </a:xfrm>
        </p:grpSpPr>
        <p:sp>
          <p:nvSpPr>
            <p:cNvPr id="66" name="Freeform 6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7" name="TextBox 6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68" name="Group 68"/>
          <p:cNvGrpSpPr/>
          <p:nvPr/>
        </p:nvGrpSpPr>
        <p:grpSpPr>
          <a:xfrm>
            <a:off x="631370" y="5032467"/>
            <a:ext cx="222065" cy="222065"/>
            <a:chOff x="0" y="0"/>
            <a:chExt cx="812800" cy="812800"/>
          </a:xfrm>
        </p:grpSpPr>
        <p:sp>
          <p:nvSpPr>
            <p:cNvPr id="69" name="Freeform 6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0" name="TextBox 7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71" name="Group 71"/>
          <p:cNvGrpSpPr/>
          <p:nvPr/>
        </p:nvGrpSpPr>
        <p:grpSpPr>
          <a:xfrm rot="10219239">
            <a:off x="5693613" y="1490324"/>
            <a:ext cx="222065" cy="141866"/>
            <a:chOff x="0" y="0"/>
            <a:chExt cx="660400" cy="421895"/>
          </a:xfrm>
        </p:grpSpPr>
        <p:sp>
          <p:nvSpPr>
            <p:cNvPr id="72" name="Freeform 72"/>
            <p:cNvSpPr/>
            <p:nvPr/>
          </p:nvSpPr>
          <p:spPr>
            <a:xfrm>
              <a:off x="0" y="0"/>
              <a:ext cx="660400" cy="421895"/>
            </a:xfrm>
            <a:custGeom>
              <a:avLst/>
              <a:gdLst/>
              <a:ahLst/>
              <a:cxnLst/>
              <a:rect l="l" t="t" r="r" b="b"/>
              <a:pathLst>
                <a:path w="660400" h="421895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19819"/>
                  </a:cubicBezTo>
                  <a:lnTo>
                    <a:pt x="660400" y="421895"/>
                  </a:lnTo>
                  <a:lnTo>
                    <a:pt x="0" y="421895"/>
                  </a:lnTo>
                  <a:lnTo>
                    <a:pt x="0" y="319895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3" name="TextBox 73"/>
            <p:cNvSpPr txBox="1"/>
            <p:nvPr/>
          </p:nvSpPr>
          <p:spPr>
            <a:xfrm>
              <a:off x="0" y="98425"/>
              <a:ext cx="660400" cy="3234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74" name="Group 74"/>
          <p:cNvGrpSpPr/>
          <p:nvPr/>
        </p:nvGrpSpPr>
        <p:grpSpPr>
          <a:xfrm rot="10219239">
            <a:off x="6457854" y="9599367"/>
            <a:ext cx="222065" cy="141866"/>
            <a:chOff x="0" y="0"/>
            <a:chExt cx="660400" cy="421895"/>
          </a:xfrm>
        </p:grpSpPr>
        <p:sp>
          <p:nvSpPr>
            <p:cNvPr id="75" name="Freeform 75"/>
            <p:cNvSpPr/>
            <p:nvPr/>
          </p:nvSpPr>
          <p:spPr>
            <a:xfrm>
              <a:off x="0" y="0"/>
              <a:ext cx="660400" cy="421895"/>
            </a:xfrm>
            <a:custGeom>
              <a:avLst/>
              <a:gdLst/>
              <a:ahLst/>
              <a:cxnLst/>
              <a:rect l="l" t="t" r="r" b="b"/>
              <a:pathLst>
                <a:path w="660400" h="421895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19819"/>
                  </a:cubicBezTo>
                  <a:lnTo>
                    <a:pt x="660400" y="421895"/>
                  </a:lnTo>
                  <a:lnTo>
                    <a:pt x="0" y="421895"/>
                  </a:lnTo>
                  <a:lnTo>
                    <a:pt x="0" y="319895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6" name="TextBox 76"/>
            <p:cNvSpPr txBox="1"/>
            <p:nvPr/>
          </p:nvSpPr>
          <p:spPr>
            <a:xfrm>
              <a:off x="0" y="98425"/>
              <a:ext cx="660400" cy="3234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77" name="Group 77"/>
          <p:cNvGrpSpPr/>
          <p:nvPr/>
        </p:nvGrpSpPr>
        <p:grpSpPr>
          <a:xfrm rot="10219239">
            <a:off x="2342656" y="6012034"/>
            <a:ext cx="222065" cy="141866"/>
            <a:chOff x="0" y="0"/>
            <a:chExt cx="660400" cy="421895"/>
          </a:xfrm>
        </p:grpSpPr>
        <p:sp>
          <p:nvSpPr>
            <p:cNvPr id="78" name="Freeform 78"/>
            <p:cNvSpPr/>
            <p:nvPr/>
          </p:nvSpPr>
          <p:spPr>
            <a:xfrm>
              <a:off x="0" y="0"/>
              <a:ext cx="660400" cy="421895"/>
            </a:xfrm>
            <a:custGeom>
              <a:avLst/>
              <a:gdLst/>
              <a:ahLst/>
              <a:cxnLst/>
              <a:rect l="l" t="t" r="r" b="b"/>
              <a:pathLst>
                <a:path w="660400" h="421895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19819"/>
                  </a:cubicBezTo>
                  <a:lnTo>
                    <a:pt x="660400" y="421895"/>
                  </a:lnTo>
                  <a:lnTo>
                    <a:pt x="0" y="421895"/>
                  </a:lnTo>
                  <a:lnTo>
                    <a:pt x="0" y="319895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9" name="TextBox 79"/>
            <p:cNvSpPr txBox="1"/>
            <p:nvPr/>
          </p:nvSpPr>
          <p:spPr>
            <a:xfrm>
              <a:off x="0" y="98425"/>
              <a:ext cx="660400" cy="3234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80" name="Group 80"/>
          <p:cNvGrpSpPr/>
          <p:nvPr/>
        </p:nvGrpSpPr>
        <p:grpSpPr>
          <a:xfrm rot="-485830">
            <a:off x="1444267" y="4491812"/>
            <a:ext cx="249883" cy="249883"/>
            <a:chOff x="0" y="0"/>
            <a:chExt cx="812800" cy="812800"/>
          </a:xfrm>
        </p:grpSpPr>
        <p:sp>
          <p:nvSpPr>
            <p:cNvPr id="81" name="Freeform 8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82" name="TextBox 82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83" name="Group 83"/>
          <p:cNvGrpSpPr/>
          <p:nvPr/>
        </p:nvGrpSpPr>
        <p:grpSpPr>
          <a:xfrm rot="-485830">
            <a:off x="13081494" y="1666201"/>
            <a:ext cx="249883" cy="249883"/>
            <a:chOff x="0" y="0"/>
            <a:chExt cx="812800" cy="812800"/>
          </a:xfrm>
        </p:grpSpPr>
        <p:sp>
          <p:nvSpPr>
            <p:cNvPr id="84" name="Freeform 8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85" name="TextBox 85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86" name="Group 86"/>
          <p:cNvGrpSpPr/>
          <p:nvPr/>
        </p:nvGrpSpPr>
        <p:grpSpPr>
          <a:xfrm>
            <a:off x="4770771" y="1245287"/>
            <a:ext cx="214408" cy="245037"/>
            <a:chOff x="0" y="0"/>
            <a:chExt cx="711200" cy="812800"/>
          </a:xfrm>
        </p:grpSpPr>
        <p:sp>
          <p:nvSpPr>
            <p:cNvPr id="87" name="Freeform 87"/>
            <p:cNvSpPr/>
            <p:nvPr/>
          </p:nvSpPr>
          <p:spPr>
            <a:xfrm>
              <a:off x="0" y="0"/>
              <a:ext cx="711200" cy="812800"/>
            </a:xfrm>
            <a:custGeom>
              <a:avLst/>
              <a:gdLst/>
              <a:ahLst/>
              <a:cxnLst/>
              <a:rect l="l" t="t" r="r" b="b"/>
              <a:pathLst>
                <a:path w="711200" h="812800">
                  <a:moveTo>
                    <a:pt x="355600" y="0"/>
                  </a:moveTo>
                  <a:lnTo>
                    <a:pt x="499725" y="159329"/>
                  </a:lnTo>
                  <a:lnTo>
                    <a:pt x="711200" y="203200"/>
                  </a:lnTo>
                  <a:lnTo>
                    <a:pt x="643849" y="406400"/>
                  </a:lnTo>
                  <a:lnTo>
                    <a:pt x="711200" y="609600"/>
                  </a:lnTo>
                  <a:lnTo>
                    <a:pt x="499725" y="653471"/>
                  </a:lnTo>
                  <a:lnTo>
                    <a:pt x="355600" y="812800"/>
                  </a:lnTo>
                  <a:lnTo>
                    <a:pt x="211475" y="653471"/>
                  </a:lnTo>
                  <a:lnTo>
                    <a:pt x="0" y="609600"/>
                  </a:lnTo>
                  <a:lnTo>
                    <a:pt x="67351" y="406400"/>
                  </a:lnTo>
                  <a:lnTo>
                    <a:pt x="0" y="203200"/>
                  </a:lnTo>
                  <a:lnTo>
                    <a:pt x="211475" y="159329"/>
                  </a:lnTo>
                  <a:lnTo>
                    <a:pt x="355600" y="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88" name="TextBox 88"/>
            <p:cNvSpPr txBox="1"/>
            <p:nvPr/>
          </p:nvSpPr>
          <p:spPr>
            <a:xfrm>
              <a:off x="88900" y="136525"/>
              <a:ext cx="533400" cy="511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89" name="Group 89"/>
          <p:cNvGrpSpPr/>
          <p:nvPr/>
        </p:nvGrpSpPr>
        <p:grpSpPr>
          <a:xfrm>
            <a:off x="12457428" y="7769663"/>
            <a:ext cx="214408" cy="245037"/>
            <a:chOff x="0" y="0"/>
            <a:chExt cx="711200" cy="812800"/>
          </a:xfrm>
        </p:grpSpPr>
        <p:sp>
          <p:nvSpPr>
            <p:cNvPr id="90" name="Freeform 90"/>
            <p:cNvSpPr/>
            <p:nvPr/>
          </p:nvSpPr>
          <p:spPr>
            <a:xfrm>
              <a:off x="0" y="0"/>
              <a:ext cx="711200" cy="812800"/>
            </a:xfrm>
            <a:custGeom>
              <a:avLst/>
              <a:gdLst/>
              <a:ahLst/>
              <a:cxnLst/>
              <a:rect l="l" t="t" r="r" b="b"/>
              <a:pathLst>
                <a:path w="711200" h="812800">
                  <a:moveTo>
                    <a:pt x="355600" y="0"/>
                  </a:moveTo>
                  <a:lnTo>
                    <a:pt x="499725" y="159329"/>
                  </a:lnTo>
                  <a:lnTo>
                    <a:pt x="711200" y="203200"/>
                  </a:lnTo>
                  <a:lnTo>
                    <a:pt x="643849" y="406400"/>
                  </a:lnTo>
                  <a:lnTo>
                    <a:pt x="711200" y="609600"/>
                  </a:lnTo>
                  <a:lnTo>
                    <a:pt x="499725" y="653471"/>
                  </a:lnTo>
                  <a:lnTo>
                    <a:pt x="355600" y="812800"/>
                  </a:lnTo>
                  <a:lnTo>
                    <a:pt x="211475" y="653471"/>
                  </a:lnTo>
                  <a:lnTo>
                    <a:pt x="0" y="609600"/>
                  </a:lnTo>
                  <a:lnTo>
                    <a:pt x="67351" y="406400"/>
                  </a:lnTo>
                  <a:lnTo>
                    <a:pt x="0" y="203200"/>
                  </a:lnTo>
                  <a:lnTo>
                    <a:pt x="211475" y="159329"/>
                  </a:lnTo>
                  <a:lnTo>
                    <a:pt x="355600" y="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1" name="TextBox 91"/>
            <p:cNvSpPr txBox="1"/>
            <p:nvPr/>
          </p:nvSpPr>
          <p:spPr>
            <a:xfrm>
              <a:off x="88900" y="136525"/>
              <a:ext cx="533400" cy="511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92" name="Group 92"/>
          <p:cNvGrpSpPr/>
          <p:nvPr/>
        </p:nvGrpSpPr>
        <p:grpSpPr>
          <a:xfrm>
            <a:off x="17904301" y="5528952"/>
            <a:ext cx="214408" cy="245037"/>
            <a:chOff x="0" y="0"/>
            <a:chExt cx="711200" cy="812800"/>
          </a:xfrm>
        </p:grpSpPr>
        <p:sp>
          <p:nvSpPr>
            <p:cNvPr id="93" name="Freeform 93"/>
            <p:cNvSpPr/>
            <p:nvPr/>
          </p:nvSpPr>
          <p:spPr>
            <a:xfrm>
              <a:off x="0" y="0"/>
              <a:ext cx="711200" cy="812800"/>
            </a:xfrm>
            <a:custGeom>
              <a:avLst/>
              <a:gdLst/>
              <a:ahLst/>
              <a:cxnLst/>
              <a:rect l="l" t="t" r="r" b="b"/>
              <a:pathLst>
                <a:path w="711200" h="812800">
                  <a:moveTo>
                    <a:pt x="355600" y="0"/>
                  </a:moveTo>
                  <a:lnTo>
                    <a:pt x="499725" y="159329"/>
                  </a:lnTo>
                  <a:lnTo>
                    <a:pt x="711200" y="203200"/>
                  </a:lnTo>
                  <a:lnTo>
                    <a:pt x="643849" y="406400"/>
                  </a:lnTo>
                  <a:lnTo>
                    <a:pt x="711200" y="609600"/>
                  </a:lnTo>
                  <a:lnTo>
                    <a:pt x="499725" y="653471"/>
                  </a:lnTo>
                  <a:lnTo>
                    <a:pt x="355600" y="812800"/>
                  </a:lnTo>
                  <a:lnTo>
                    <a:pt x="211475" y="653471"/>
                  </a:lnTo>
                  <a:lnTo>
                    <a:pt x="0" y="609600"/>
                  </a:lnTo>
                  <a:lnTo>
                    <a:pt x="67351" y="406400"/>
                  </a:lnTo>
                  <a:lnTo>
                    <a:pt x="0" y="203200"/>
                  </a:lnTo>
                  <a:lnTo>
                    <a:pt x="211475" y="159329"/>
                  </a:lnTo>
                  <a:lnTo>
                    <a:pt x="355600" y="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4" name="TextBox 94"/>
            <p:cNvSpPr txBox="1"/>
            <p:nvPr/>
          </p:nvSpPr>
          <p:spPr>
            <a:xfrm>
              <a:off x="88900" y="136525"/>
              <a:ext cx="533400" cy="511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95" name="Group 95"/>
          <p:cNvGrpSpPr/>
          <p:nvPr/>
        </p:nvGrpSpPr>
        <p:grpSpPr>
          <a:xfrm>
            <a:off x="14203045" y="388251"/>
            <a:ext cx="214408" cy="245037"/>
            <a:chOff x="0" y="0"/>
            <a:chExt cx="711200" cy="812800"/>
          </a:xfrm>
        </p:grpSpPr>
        <p:sp>
          <p:nvSpPr>
            <p:cNvPr id="96" name="Freeform 96"/>
            <p:cNvSpPr/>
            <p:nvPr/>
          </p:nvSpPr>
          <p:spPr>
            <a:xfrm>
              <a:off x="0" y="0"/>
              <a:ext cx="711200" cy="812800"/>
            </a:xfrm>
            <a:custGeom>
              <a:avLst/>
              <a:gdLst/>
              <a:ahLst/>
              <a:cxnLst/>
              <a:rect l="l" t="t" r="r" b="b"/>
              <a:pathLst>
                <a:path w="711200" h="812800">
                  <a:moveTo>
                    <a:pt x="355600" y="0"/>
                  </a:moveTo>
                  <a:lnTo>
                    <a:pt x="499725" y="159329"/>
                  </a:lnTo>
                  <a:lnTo>
                    <a:pt x="711200" y="203200"/>
                  </a:lnTo>
                  <a:lnTo>
                    <a:pt x="643849" y="406400"/>
                  </a:lnTo>
                  <a:lnTo>
                    <a:pt x="711200" y="609600"/>
                  </a:lnTo>
                  <a:lnTo>
                    <a:pt x="499725" y="653471"/>
                  </a:lnTo>
                  <a:lnTo>
                    <a:pt x="355600" y="812800"/>
                  </a:lnTo>
                  <a:lnTo>
                    <a:pt x="211475" y="653471"/>
                  </a:lnTo>
                  <a:lnTo>
                    <a:pt x="0" y="609600"/>
                  </a:lnTo>
                  <a:lnTo>
                    <a:pt x="67351" y="406400"/>
                  </a:lnTo>
                  <a:lnTo>
                    <a:pt x="0" y="203200"/>
                  </a:lnTo>
                  <a:lnTo>
                    <a:pt x="211475" y="159329"/>
                  </a:lnTo>
                  <a:lnTo>
                    <a:pt x="355600" y="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7" name="TextBox 97"/>
            <p:cNvSpPr txBox="1"/>
            <p:nvPr/>
          </p:nvSpPr>
          <p:spPr>
            <a:xfrm>
              <a:off x="88900" y="136525"/>
              <a:ext cx="533400" cy="511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sp>
        <p:nvSpPr>
          <p:cNvPr id="98" name="Freeform 98"/>
          <p:cNvSpPr/>
          <p:nvPr/>
        </p:nvSpPr>
        <p:spPr>
          <a:xfrm rot="-1540100">
            <a:off x="8253794" y="351025"/>
            <a:ext cx="1782020" cy="1788524"/>
          </a:xfrm>
          <a:custGeom>
            <a:avLst/>
            <a:gdLst/>
            <a:ahLst/>
            <a:cxnLst/>
            <a:rect l="l" t="t" r="r" b="b"/>
            <a:pathLst>
              <a:path w="1782020" h="1788524">
                <a:moveTo>
                  <a:pt x="0" y="0"/>
                </a:moveTo>
                <a:lnTo>
                  <a:pt x="1782020" y="0"/>
                </a:lnTo>
                <a:lnTo>
                  <a:pt x="1782020" y="1788524"/>
                </a:lnTo>
                <a:lnTo>
                  <a:pt x="0" y="17885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9" name="Freeform 99"/>
          <p:cNvSpPr/>
          <p:nvPr/>
        </p:nvSpPr>
        <p:spPr>
          <a:xfrm>
            <a:off x="8216396" y="7769663"/>
            <a:ext cx="1831837" cy="1812045"/>
          </a:xfrm>
          <a:custGeom>
            <a:avLst/>
            <a:gdLst/>
            <a:ahLst/>
            <a:cxnLst/>
            <a:rect l="l" t="t" r="r" b="b"/>
            <a:pathLst>
              <a:path w="1831837" h="1812045">
                <a:moveTo>
                  <a:pt x="0" y="0"/>
                </a:moveTo>
                <a:lnTo>
                  <a:pt x="1831837" y="0"/>
                </a:lnTo>
                <a:lnTo>
                  <a:pt x="1831837" y="1812045"/>
                </a:lnTo>
                <a:lnTo>
                  <a:pt x="0" y="181204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0" name="Freeform 100"/>
          <p:cNvSpPr/>
          <p:nvPr/>
        </p:nvSpPr>
        <p:spPr>
          <a:xfrm>
            <a:off x="215892" y="135108"/>
            <a:ext cx="1896799" cy="1889902"/>
          </a:xfrm>
          <a:custGeom>
            <a:avLst/>
            <a:gdLst/>
            <a:ahLst/>
            <a:cxnLst/>
            <a:rect l="l" t="t" r="r" b="b"/>
            <a:pathLst>
              <a:path w="1896799" h="1889902">
                <a:moveTo>
                  <a:pt x="0" y="0"/>
                </a:moveTo>
                <a:lnTo>
                  <a:pt x="1896799" y="0"/>
                </a:lnTo>
                <a:lnTo>
                  <a:pt x="1896799" y="1889902"/>
                </a:lnTo>
                <a:lnTo>
                  <a:pt x="0" y="18899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1" name="Freeform 101"/>
          <p:cNvSpPr/>
          <p:nvPr/>
        </p:nvSpPr>
        <p:spPr>
          <a:xfrm>
            <a:off x="233772" y="7411104"/>
            <a:ext cx="2225664" cy="2529163"/>
          </a:xfrm>
          <a:custGeom>
            <a:avLst/>
            <a:gdLst/>
            <a:ahLst/>
            <a:cxnLst/>
            <a:rect l="l" t="t" r="r" b="b"/>
            <a:pathLst>
              <a:path w="2225664" h="2529163">
                <a:moveTo>
                  <a:pt x="0" y="0"/>
                </a:moveTo>
                <a:lnTo>
                  <a:pt x="2225664" y="0"/>
                </a:lnTo>
                <a:lnTo>
                  <a:pt x="2225664" y="2529163"/>
                </a:lnTo>
                <a:lnTo>
                  <a:pt x="0" y="252916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2" name="Freeform 102"/>
          <p:cNvSpPr/>
          <p:nvPr/>
        </p:nvSpPr>
        <p:spPr>
          <a:xfrm rot="1243339">
            <a:off x="15583336" y="204299"/>
            <a:ext cx="2143991" cy="1951032"/>
          </a:xfrm>
          <a:custGeom>
            <a:avLst/>
            <a:gdLst/>
            <a:ahLst/>
            <a:cxnLst/>
            <a:rect l="l" t="t" r="r" b="b"/>
            <a:pathLst>
              <a:path w="2143991" h="1951032">
                <a:moveTo>
                  <a:pt x="0" y="0"/>
                </a:moveTo>
                <a:lnTo>
                  <a:pt x="2143992" y="0"/>
                </a:lnTo>
                <a:lnTo>
                  <a:pt x="2143992" y="1951033"/>
                </a:lnTo>
                <a:lnTo>
                  <a:pt x="0" y="195103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3" name="TextBox 103"/>
          <p:cNvSpPr txBox="1"/>
          <p:nvPr/>
        </p:nvSpPr>
        <p:spPr>
          <a:xfrm>
            <a:off x="4979666" y="4184936"/>
            <a:ext cx="8907406" cy="2000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7919"/>
              </a:lnSpc>
            </a:pPr>
            <a:r>
              <a:rPr lang="en-US" sz="6599" b="1">
                <a:solidFill>
                  <a:srgbClr val="2E2C2B"/>
                </a:solidFill>
                <a:latin typeface="Garet Bold"/>
                <a:ea typeface="Garet Bold"/>
                <a:cs typeface="Garet Bold"/>
                <a:sym typeface="Garet Bold"/>
              </a:rPr>
              <a:t>ПРАВИЛЬНІ МНОГОГРАННИКИ</a:t>
            </a:r>
          </a:p>
        </p:txBody>
      </p:sp>
      <p:sp>
        <p:nvSpPr>
          <p:cNvPr id="104" name="Freeform 104"/>
          <p:cNvSpPr/>
          <p:nvPr/>
        </p:nvSpPr>
        <p:spPr>
          <a:xfrm rot="1300009">
            <a:off x="15912246" y="7691806"/>
            <a:ext cx="1896799" cy="1889902"/>
          </a:xfrm>
          <a:custGeom>
            <a:avLst/>
            <a:gdLst/>
            <a:ahLst/>
            <a:cxnLst/>
            <a:rect l="l" t="t" r="r" b="b"/>
            <a:pathLst>
              <a:path w="1896799" h="1889902">
                <a:moveTo>
                  <a:pt x="0" y="0"/>
                </a:moveTo>
                <a:lnTo>
                  <a:pt x="1896799" y="0"/>
                </a:lnTo>
                <a:lnTo>
                  <a:pt x="1896799" y="1889902"/>
                </a:lnTo>
                <a:lnTo>
                  <a:pt x="0" y="18899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4268" y="4595412"/>
            <a:ext cx="3087261" cy="3089692"/>
            <a:chOff x="0" y="0"/>
            <a:chExt cx="813106" cy="81374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3106" cy="813746"/>
            </a:xfrm>
            <a:custGeom>
              <a:avLst/>
              <a:gdLst/>
              <a:ahLst/>
              <a:cxnLst/>
              <a:rect l="l" t="t" r="r" b="b"/>
              <a:pathLst>
                <a:path w="813106" h="813746">
                  <a:moveTo>
                    <a:pt x="50154" y="0"/>
                  </a:moveTo>
                  <a:lnTo>
                    <a:pt x="762952" y="0"/>
                  </a:lnTo>
                  <a:cubicBezTo>
                    <a:pt x="776253" y="0"/>
                    <a:pt x="789010" y="5284"/>
                    <a:pt x="798416" y="14690"/>
                  </a:cubicBezTo>
                  <a:cubicBezTo>
                    <a:pt x="807822" y="24095"/>
                    <a:pt x="813106" y="36852"/>
                    <a:pt x="813106" y="50154"/>
                  </a:cubicBezTo>
                  <a:lnTo>
                    <a:pt x="813106" y="763592"/>
                  </a:lnTo>
                  <a:cubicBezTo>
                    <a:pt x="813106" y="776894"/>
                    <a:pt x="807822" y="789650"/>
                    <a:pt x="798416" y="799056"/>
                  </a:cubicBezTo>
                  <a:cubicBezTo>
                    <a:pt x="789010" y="808462"/>
                    <a:pt x="776253" y="813746"/>
                    <a:pt x="762952" y="813746"/>
                  </a:cubicBezTo>
                  <a:lnTo>
                    <a:pt x="50154" y="813746"/>
                  </a:lnTo>
                  <a:cubicBezTo>
                    <a:pt x="22455" y="813746"/>
                    <a:pt x="0" y="791291"/>
                    <a:pt x="0" y="763592"/>
                  </a:cubicBezTo>
                  <a:lnTo>
                    <a:pt x="0" y="50154"/>
                  </a:lnTo>
                  <a:cubicBezTo>
                    <a:pt x="0" y="22455"/>
                    <a:pt x="22455" y="0"/>
                    <a:pt x="50154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813106" cy="8423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4268" y="7861703"/>
            <a:ext cx="3087261" cy="696301"/>
            <a:chOff x="0" y="0"/>
            <a:chExt cx="813106" cy="18338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3106" cy="183388"/>
            </a:xfrm>
            <a:custGeom>
              <a:avLst/>
              <a:gdLst/>
              <a:ahLst/>
              <a:cxnLst/>
              <a:rect l="l" t="t" r="r" b="b"/>
              <a:pathLst>
                <a:path w="813106" h="183388">
                  <a:moveTo>
                    <a:pt x="50154" y="0"/>
                  </a:moveTo>
                  <a:lnTo>
                    <a:pt x="762952" y="0"/>
                  </a:lnTo>
                  <a:cubicBezTo>
                    <a:pt x="776253" y="0"/>
                    <a:pt x="789010" y="5284"/>
                    <a:pt x="798416" y="14690"/>
                  </a:cubicBezTo>
                  <a:cubicBezTo>
                    <a:pt x="807822" y="24095"/>
                    <a:pt x="813106" y="36852"/>
                    <a:pt x="813106" y="50154"/>
                  </a:cubicBezTo>
                  <a:lnTo>
                    <a:pt x="813106" y="133234"/>
                  </a:lnTo>
                  <a:cubicBezTo>
                    <a:pt x="813106" y="146536"/>
                    <a:pt x="807822" y="159292"/>
                    <a:pt x="798416" y="168698"/>
                  </a:cubicBezTo>
                  <a:cubicBezTo>
                    <a:pt x="789010" y="178104"/>
                    <a:pt x="776253" y="183388"/>
                    <a:pt x="762952" y="183388"/>
                  </a:cubicBezTo>
                  <a:lnTo>
                    <a:pt x="50154" y="183388"/>
                  </a:lnTo>
                  <a:cubicBezTo>
                    <a:pt x="22455" y="183388"/>
                    <a:pt x="0" y="160933"/>
                    <a:pt x="0" y="133234"/>
                  </a:cubicBezTo>
                  <a:lnTo>
                    <a:pt x="0" y="50154"/>
                  </a:lnTo>
                  <a:cubicBezTo>
                    <a:pt x="0" y="22455"/>
                    <a:pt x="22455" y="0"/>
                    <a:pt x="50154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813106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Тетраедр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598153" y="7861703"/>
            <a:ext cx="3087261" cy="696301"/>
            <a:chOff x="0" y="0"/>
            <a:chExt cx="813106" cy="18338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3106" cy="183388"/>
            </a:xfrm>
            <a:custGeom>
              <a:avLst/>
              <a:gdLst/>
              <a:ahLst/>
              <a:cxnLst/>
              <a:rect l="l" t="t" r="r" b="b"/>
              <a:pathLst>
                <a:path w="813106" h="183388">
                  <a:moveTo>
                    <a:pt x="50154" y="0"/>
                  </a:moveTo>
                  <a:lnTo>
                    <a:pt x="762952" y="0"/>
                  </a:lnTo>
                  <a:cubicBezTo>
                    <a:pt x="776253" y="0"/>
                    <a:pt x="789010" y="5284"/>
                    <a:pt x="798416" y="14690"/>
                  </a:cubicBezTo>
                  <a:cubicBezTo>
                    <a:pt x="807822" y="24095"/>
                    <a:pt x="813106" y="36852"/>
                    <a:pt x="813106" y="50154"/>
                  </a:cubicBezTo>
                  <a:lnTo>
                    <a:pt x="813106" y="133234"/>
                  </a:lnTo>
                  <a:cubicBezTo>
                    <a:pt x="813106" y="146536"/>
                    <a:pt x="807822" y="159292"/>
                    <a:pt x="798416" y="168698"/>
                  </a:cubicBezTo>
                  <a:cubicBezTo>
                    <a:pt x="789010" y="178104"/>
                    <a:pt x="776253" y="183388"/>
                    <a:pt x="762952" y="183388"/>
                  </a:cubicBezTo>
                  <a:lnTo>
                    <a:pt x="50154" y="183388"/>
                  </a:lnTo>
                  <a:cubicBezTo>
                    <a:pt x="22455" y="183388"/>
                    <a:pt x="0" y="160933"/>
                    <a:pt x="0" y="133234"/>
                  </a:cubicBezTo>
                  <a:lnTo>
                    <a:pt x="0" y="50154"/>
                  </a:lnTo>
                  <a:cubicBezTo>
                    <a:pt x="0" y="22455"/>
                    <a:pt x="22455" y="0"/>
                    <a:pt x="50154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813106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Октаедр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311210" y="7861703"/>
            <a:ext cx="3087261" cy="696301"/>
            <a:chOff x="0" y="0"/>
            <a:chExt cx="813106" cy="183388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3106" cy="183388"/>
            </a:xfrm>
            <a:custGeom>
              <a:avLst/>
              <a:gdLst/>
              <a:ahLst/>
              <a:cxnLst/>
              <a:rect l="l" t="t" r="r" b="b"/>
              <a:pathLst>
                <a:path w="813106" h="183388">
                  <a:moveTo>
                    <a:pt x="50154" y="0"/>
                  </a:moveTo>
                  <a:lnTo>
                    <a:pt x="762952" y="0"/>
                  </a:lnTo>
                  <a:cubicBezTo>
                    <a:pt x="776253" y="0"/>
                    <a:pt x="789010" y="5284"/>
                    <a:pt x="798416" y="14690"/>
                  </a:cubicBezTo>
                  <a:cubicBezTo>
                    <a:pt x="807822" y="24095"/>
                    <a:pt x="813106" y="36852"/>
                    <a:pt x="813106" y="50154"/>
                  </a:cubicBezTo>
                  <a:lnTo>
                    <a:pt x="813106" y="133234"/>
                  </a:lnTo>
                  <a:cubicBezTo>
                    <a:pt x="813106" y="146536"/>
                    <a:pt x="807822" y="159292"/>
                    <a:pt x="798416" y="168698"/>
                  </a:cubicBezTo>
                  <a:cubicBezTo>
                    <a:pt x="789010" y="178104"/>
                    <a:pt x="776253" y="183388"/>
                    <a:pt x="762952" y="183388"/>
                  </a:cubicBezTo>
                  <a:lnTo>
                    <a:pt x="50154" y="183388"/>
                  </a:lnTo>
                  <a:cubicBezTo>
                    <a:pt x="22455" y="183388"/>
                    <a:pt x="0" y="160933"/>
                    <a:pt x="0" y="133234"/>
                  </a:cubicBezTo>
                  <a:lnTo>
                    <a:pt x="0" y="50154"/>
                  </a:lnTo>
                  <a:cubicBezTo>
                    <a:pt x="0" y="22455"/>
                    <a:pt x="22455" y="0"/>
                    <a:pt x="50154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813106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Гексаедр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885096" y="7861703"/>
            <a:ext cx="3087261" cy="696301"/>
            <a:chOff x="0" y="0"/>
            <a:chExt cx="813106" cy="18338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3106" cy="183388"/>
            </a:xfrm>
            <a:custGeom>
              <a:avLst/>
              <a:gdLst/>
              <a:ahLst/>
              <a:cxnLst/>
              <a:rect l="l" t="t" r="r" b="b"/>
              <a:pathLst>
                <a:path w="813106" h="183388">
                  <a:moveTo>
                    <a:pt x="50154" y="0"/>
                  </a:moveTo>
                  <a:lnTo>
                    <a:pt x="762952" y="0"/>
                  </a:lnTo>
                  <a:cubicBezTo>
                    <a:pt x="776253" y="0"/>
                    <a:pt x="789010" y="5284"/>
                    <a:pt x="798416" y="14690"/>
                  </a:cubicBezTo>
                  <a:cubicBezTo>
                    <a:pt x="807822" y="24095"/>
                    <a:pt x="813106" y="36852"/>
                    <a:pt x="813106" y="50154"/>
                  </a:cubicBezTo>
                  <a:lnTo>
                    <a:pt x="813106" y="133234"/>
                  </a:lnTo>
                  <a:cubicBezTo>
                    <a:pt x="813106" y="146536"/>
                    <a:pt x="807822" y="159292"/>
                    <a:pt x="798416" y="168698"/>
                  </a:cubicBezTo>
                  <a:cubicBezTo>
                    <a:pt x="789010" y="178104"/>
                    <a:pt x="776253" y="183388"/>
                    <a:pt x="762952" y="183388"/>
                  </a:cubicBezTo>
                  <a:lnTo>
                    <a:pt x="50154" y="183388"/>
                  </a:lnTo>
                  <a:cubicBezTo>
                    <a:pt x="22455" y="183388"/>
                    <a:pt x="0" y="160933"/>
                    <a:pt x="0" y="133234"/>
                  </a:cubicBezTo>
                  <a:lnTo>
                    <a:pt x="0" y="50154"/>
                  </a:lnTo>
                  <a:cubicBezTo>
                    <a:pt x="0" y="22455"/>
                    <a:pt x="22455" y="0"/>
                    <a:pt x="50154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813106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Ікосаедр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4172039" y="7861703"/>
            <a:ext cx="3087261" cy="696301"/>
            <a:chOff x="0" y="0"/>
            <a:chExt cx="813106" cy="183388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3106" cy="183388"/>
            </a:xfrm>
            <a:custGeom>
              <a:avLst/>
              <a:gdLst/>
              <a:ahLst/>
              <a:cxnLst/>
              <a:rect l="l" t="t" r="r" b="b"/>
              <a:pathLst>
                <a:path w="813106" h="183388">
                  <a:moveTo>
                    <a:pt x="50154" y="0"/>
                  </a:moveTo>
                  <a:lnTo>
                    <a:pt x="762952" y="0"/>
                  </a:lnTo>
                  <a:cubicBezTo>
                    <a:pt x="776253" y="0"/>
                    <a:pt x="789010" y="5284"/>
                    <a:pt x="798416" y="14690"/>
                  </a:cubicBezTo>
                  <a:cubicBezTo>
                    <a:pt x="807822" y="24095"/>
                    <a:pt x="813106" y="36852"/>
                    <a:pt x="813106" y="50154"/>
                  </a:cubicBezTo>
                  <a:lnTo>
                    <a:pt x="813106" y="133234"/>
                  </a:lnTo>
                  <a:cubicBezTo>
                    <a:pt x="813106" y="146536"/>
                    <a:pt x="807822" y="159292"/>
                    <a:pt x="798416" y="168698"/>
                  </a:cubicBezTo>
                  <a:cubicBezTo>
                    <a:pt x="789010" y="178104"/>
                    <a:pt x="776253" y="183388"/>
                    <a:pt x="762952" y="183388"/>
                  </a:cubicBezTo>
                  <a:lnTo>
                    <a:pt x="50154" y="183388"/>
                  </a:lnTo>
                  <a:cubicBezTo>
                    <a:pt x="22455" y="183388"/>
                    <a:pt x="0" y="160933"/>
                    <a:pt x="0" y="133234"/>
                  </a:cubicBezTo>
                  <a:lnTo>
                    <a:pt x="0" y="50154"/>
                  </a:lnTo>
                  <a:cubicBezTo>
                    <a:pt x="0" y="22455"/>
                    <a:pt x="22455" y="0"/>
                    <a:pt x="50154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813106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Додекаедр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7593562" y="4595412"/>
            <a:ext cx="3087261" cy="3089692"/>
            <a:chOff x="0" y="0"/>
            <a:chExt cx="813106" cy="813746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3106" cy="813746"/>
            </a:xfrm>
            <a:custGeom>
              <a:avLst/>
              <a:gdLst/>
              <a:ahLst/>
              <a:cxnLst/>
              <a:rect l="l" t="t" r="r" b="b"/>
              <a:pathLst>
                <a:path w="813106" h="813746">
                  <a:moveTo>
                    <a:pt x="50154" y="0"/>
                  </a:moveTo>
                  <a:lnTo>
                    <a:pt x="762952" y="0"/>
                  </a:lnTo>
                  <a:cubicBezTo>
                    <a:pt x="776253" y="0"/>
                    <a:pt x="789010" y="5284"/>
                    <a:pt x="798416" y="14690"/>
                  </a:cubicBezTo>
                  <a:cubicBezTo>
                    <a:pt x="807822" y="24095"/>
                    <a:pt x="813106" y="36852"/>
                    <a:pt x="813106" y="50154"/>
                  </a:cubicBezTo>
                  <a:lnTo>
                    <a:pt x="813106" y="763592"/>
                  </a:lnTo>
                  <a:cubicBezTo>
                    <a:pt x="813106" y="776894"/>
                    <a:pt x="807822" y="789650"/>
                    <a:pt x="798416" y="799056"/>
                  </a:cubicBezTo>
                  <a:cubicBezTo>
                    <a:pt x="789010" y="808462"/>
                    <a:pt x="776253" y="813746"/>
                    <a:pt x="762952" y="813746"/>
                  </a:cubicBezTo>
                  <a:lnTo>
                    <a:pt x="50154" y="813746"/>
                  </a:lnTo>
                  <a:cubicBezTo>
                    <a:pt x="22455" y="813746"/>
                    <a:pt x="0" y="791291"/>
                    <a:pt x="0" y="763592"/>
                  </a:cubicBezTo>
                  <a:lnTo>
                    <a:pt x="0" y="50154"/>
                  </a:lnTo>
                  <a:cubicBezTo>
                    <a:pt x="0" y="22455"/>
                    <a:pt x="22455" y="0"/>
                    <a:pt x="50154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28575"/>
              <a:ext cx="813106" cy="8423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4308915" y="4595412"/>
            <a:ext cx="3087261" cy="3089692"/>
            <a:chOff x="0" y="0"/>
            <a:chExt cx="813106" cy="813746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3106" cy="813746"/>
            </a:xfrm>
            <a:custGeom>
              <a:avLst/>
              <a:gdLst/>
              <a:ahLst/>
              <a:cxnLst/>
              <a:rect l="l" t="t" r="r" b="b"/>
              <a:pathLst>
                <a:path w="813106" h="813746">
                  <a:moveTo>
                    <a:pt x="50154" y="0"/>
                  </a:moveTo>
                  <a:lnTo>
                    <a:pt x="762952" y="0"/>
                  </a:lnTo>
                  <a:cubicBezTo>
                    <a:pt x="776253" y="0"/>
                    <a:pt x="789010" y="5284"/>
                    <a:pt x="798416" y="14690"/>
                  </a:cubicBezTo>
                  <a:cubicBezTo>
                    <a:pt x="807822" y="24095"/>
                    <a:pt x="813106" y="36852"/>
                    <a:pt x="813106" y="50154"/>
                  </a:cubicBezTo>
                  <a:lnTo>
                    <a:pt x="813106" y="763592"/>
                  </a:lnTo>
                  <a:cubicBezTo>
                    <a:pt x="813106" y="776894"/>
                    <a:pt x="807822" y="789650"/>
                    <a:pt x="798416" y="799056"/>
                  </a:cubicBezTo>
                  <a:cubicBezTo>
                    <a:pt x="789010" y="808462"/>
                    <a:pt x="776253" y="813746"/>
                    <a:pt x="762952" y="813746"/>
                  </a:cubicBezTo>
                  <a:lnTo>
                    <a:pt x="50154" y="813746"/>
                  </a:lnTo>
                  <a:cubicBezTo>
                    <a:pt x="22455" y="813746"/>
                    <a:pt x="0" y="791291"/>
                    <a:pt x="0" y="763592"/>
                  </a:cubicBezTo>
                  <a:lnTo>
                    <a:pt x="0" y="50154"/>
                  </a:lnTo>
                  <a:cubicBezTo>
                    <a:pt x="0" y="22455"/>
                    <a:pt x="22455" y="0"/>
                    <a:pt x="50154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28575"/>
              <a:ext cx="813106" cy="8423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0878210" y="4595412"/>
            <a:ext cx="3087261" cy="3089692"/>
            <a:chOff x="0" y="0"/>
            <a:chExt cx="813106" cy="813746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13106" cy="813746"/>
            </a:xfrm>
            <a:custGeom>
              <a:avLst/>
              <a:gdLst/>
              <a:ahLst/>
              <a:cxnLst/>
              <a:rect l="l" t="t" r="r" b="b"/>
              <a:pathLst>
                <a:path w="813106" h="813746">
                  <a:moveTo>
                    <a:pt x="50154" y="0"/>
                  </a:moveTo>
                  <a:lnTo>
                    <a:pt x="762952" y="0"/>
                  </a:lnTo>
                  <a:cubicBezTo>
                    <a:pt x="776253" y="0"/>
                    <a:pt x="789010" y="5284"/>
                    <a:pt x="798416" y="14690"/>
                  </a:cubicBezTo>
                  <a:cubicBezTo>
                    <a:pt x="807822" y="24095"/>
                    <a:pt x="813106" y="36852"/>
                    <a:pt x="813106" y="50154"/>
                  </a:cubicBezTo>
                  <a:lnTo>
                    <a:pt x="813106" y="763592"/>
                  </a:lnTo>
                  <a:cubicBezTo>
                    <a:pt x="813106" y="776894"/>
                    <a:pt x="807822" y="789650"/>
                    <a:pt x="798416" y="799056"/>
                  </a:cubicBezTo>
                  <a:cubicBezTo>
                    <a:pt x="789010" y="808462"/>
                    <a:pt x="776253" y="813746"/>
                    <a:pt x="762952" y="813746"/>
                  </a:cubicBezTo>
                  <a:lnTo>
                    <a:pt x="50154" y="813746"/>
                  </a:lnTo>
                  <a:cubicBezTo>
                    <a:pt x="22455" y="813746"/>
                    <a:pt x="0" y="791291"/>
                    <a:pt x="0" y="763592"/>
                  </a:cubicBezTo>
                  <a:lnTo>
                    <a:pt x="0" y="50154"/>
                  </a:lnTo>
                  <a:cubicBezTo>
                    <a:pt x="0" y="22455"/>
                    <a:pt x="22455" y="0"/>
                    <a:pt x="50154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8" name="TextBox 28"/>
            <p:cNvSpPr txBox="1"/>
            <p:nvPr/>
          </p:nvSpPr>
          <p:spPr>
            <a:xfrm>
              <a:off x="0" y="-28575"/>
              <a:ext cx="813106" cy="8423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4162857" y="4595412"/>
            <a:ext cx="3087261" cy="3089692"/>
            <a:chOff x="0" y="0"/>
            <a:chExt cx="813106" cy="813746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13106" cy="813746"/>
            </a:xfrm>
            <a:custGeom>
              <a:avLst/>
              <a:gdLst/>
              <a:ahLst/>
              <a:cxnLst/>
              <a:rect l="l" t="t" r="r" b="b"/>
              <a:pathLst>
                <a:path w="813106" h="813746">
                  <a:moveTo>
                    <a:pt x="50154" y="0"/>
                  </a:moveTo>
                  <a:lnTo>
                    <a:pt x="762952" y="0"/>
                  </a:lnTo>
                  <a:cubicBezTo>
                    <a:pt x="776253" y="0"/>
                    <a:pt x="789010" y="5284"/>
                    <a:pt x="798416" y="14690"/>
                  </a:cubicBezTo>
                  <a:cubicBezTo>
                    <a:pt x="807822" y="24095"/>
                    <a:pt x="813106" y="36852"/>
                    <a:pt x="813106" y="50154"/>
                  </a:cubicBezTo>
                  <a:lnTo>
                    <a:pt x="813106" y="763592"/>
                  </a:lnTo>
                  <a:cubicBezTo>
                    <a:pt x="813106" y="776894"/>
                    <a:pt x="807822" y="789650"/>
                    <a:pt x="798416" y="799056"/>
                  </a:cubicBezTo>
                  <a:cubicBezTo>
                    <a:pt x="789010" y="808462"/>
                    <a:pt x="776253" y="813746"/>
                    <a:pt x="762952" y="813746"/>
                  </a:cubicBezTo>
                  <a:lnTo>
                    <a:pt x="50154" y="813746"/>
                  </a:lnTo>
                  <a:cubicBezTo>
                    <a:pt x="22455" y="813746"/>
                    <a:pt x="0" y="791291"/>
                    <a:pt x="0" y="763592"/>
                  </a:cubicBezTo>
                  <a:lnTo>
                    <a:pt x="0" y="50154"/>
                  </a:lnTo>
                  <a:cubicBezTo>
                    <a:pt x="0" y="22455"/>
                    <a:pt x="22455" y="0"/>
                    <a:pt x="50154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31" name="TextBox 31"/>
            <p:cNvSpPr txBox="1"/>
            <p:nvPr/>
          </p:nvSpPr>
          <p:spPr>
            <a:xfrm>
              <a:off x="0" y="-28575"/>
              <a:ext cx="813106" cy="8423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>
            <a:off x="14542233" y="4982956"/>
            <a:ext cx="2346873" cy="2314603"/>
          </a:xfrm>
          <a:custGeom>
            <a:avLst/>
            <a:gdLst/>
            <a:ahLst/>
            <a:cxnLst/>
            <a:rect l="l" t="t" r="r" b="b"/>
            <a:pathLst>
              <a:path w="2346873" h="2314603">
                <a:moveTo>
                  <a:pt x="0" y="0"/>
                </a:moveTo>
                <a:lnTo>
                  <a:pt x="2346873" y="0"/>
                </a:lnTo>
                <a:lnTo>
                  <a:pt x="2346873" y="2314604"/>
                </a:lnTo>
                <a:lnTo>
                  <a:pt x="0" y="2314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1055198" y="5094797"/>
            <a:ext cx="2601318" cy="2204617"/>
          </a:xfrm>
          <a:custGeom>
            <a:avLst/>
            <a:gdLst/>
            <a:ahLst/>
            <a:cxnLst/>
            <a:rect l="l" t="t" r="r" b="b"/>
            <a:pathLst>
              <a:path w="2601318" h="2204617">
                <a:moveTo>
                  <a:pt x="0" y="0"/>
                </a:moveTo>
                <a:lnTo>
                  <a:pt x="2601318" y="0"/>
                </a:lnTo>
                <a:lnTo>
                  <a:pt x="2601318" y="2204617"/>
                </a:lnTo>
                <a:lnTo>
                  <a:pt x="0" y="22046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7780351" y="4863926"/>
            <a:ext cx="2593034" cy="2666359"/>
          </a:xfrm>
          <a:custGeom>
            <a:avLst/>
            <a:gdLst/>
            <a:ahLst/>
            <a:cxnLst/>
            <a:rect l="l" t="t" r="r" b="b"/>
            <a:pathLst>
              <a:path w="2593034" h="2666359">
                <a:moveTo>
                  <a:pt x="0" y="0"/>
                </a:moveTo>
                <a:lnTo>
                  <a:pt x="2593034" y="0"/>
                </a:lnTo>
                <a:lnTo>
                  <a:pt x="2593034" y="2666359"/>
                </a:lnTo>
                <a:lnTo>
                  <a:pt x="0" y="266635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4745635" y="4789184"/>
            <a:ext cx="2266902" cy="2702148"/>
          </a:xfrm>
          <a:custGeom>
            <a:avLst/>
            <a:gdLst/>
            <a:ahLst/>
            <a:cxnLst/>
            <a:rect l="l" t="t" r="r" b="b"/>
            <a:pathLst>
              <a:path w="2266902" h="2702148">
                <a:moveTo>
                  <a:pt x="0" y="0"/>
                </a:moveTo>
                <a:lnTo>
                  <a:pt x="2266902" y="0"/>
                </a:lnTo>
                <a:lnTo>
                  <a:pt x="2266902" y="2702148"/>
                </a:lnTo>
                <a:lnTo>
                  <a:pt x="0" y="27021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1383829" y="4868215"/>
            <a:ext cx="2544086" cy="2544086"/>
          </a:xfrm>
          <a:custGeom>
            <a:avLst/>
            <a:gdLst/>
            <a:ahLst/>
            <a:cxnLst/>
            <a:rect l="l" t="t" r="r" b="b"/>
            <a:pathLst>
              <a:path w="2544086" h="2544086">
                <a:moveTo>
                  <a:pt x="0" y="0"/>
                </a:moveTo>
                <a:lnTo>
                  <a:pt x="2544086" y="0"/>
                </a:lnTo>
                <a:lnTo>
                  <a:pt x="2544086" y="2544086"/>
                </a:lnTo>
                <a:lnTo>
                  <a:pt x="0" y="254408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7" name="TextBox 37"/>
          <p:cNvSpPr txBox="1"/>
          <p:nvPr/>
        </p:nvSpPr>
        <p:spPr>
          <a:xfrm>
            <a:off x="2936404" y="921340"/>
            <a:ext cx="12936771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6000" b="1" spc="-60">
                <a:solidFill>
                  <a:srgbClr val="00000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ПРАВИЛЬНИЙ МНОГОГРАННИК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467947" y="2075820"/>
            <a:ext cx="15193602" cy="2055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520"/>
              </a:lnSpc>
            </a:pP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це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опуклий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многогранник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грані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якого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є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правильними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многокутниками</a:t>
            </a:r>
            <a:endParaRPr lang="en-US" sz="3000" dirty="0">
              <a:solidFill>
                <a:srgbClr val="000000"/>
              </a:solidFill>
              <a:latin typeface="Garet"/>
              <a:ea typeface="Garet"/>
              <a:cs typeface="Garet"/>
              <a:sym typeface="Garet"/>
            </a:endParaRPr>
          </a:p>
          <a:p>
            <a:pPr algn="just">
              <a:lnSpc>
                <a:spcPts val="5520"/>
              </a:lnSpc>
            </a:pP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з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однаковою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кількістю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сторін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і в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кожній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вершині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якого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сходиться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однакова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кількість</a:t>
            </a:r>
            <a:r>
              <a:rPr lang="en-US" sz="30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ребер</a:t>
            </a:r>
            <a:endParaRPr lang="en-US" sz="3000" dirty="0">
              <a:solidFill>
                <a:srgbClr val="000000"/>
              </a:solidFill>
              <a:latin typeface="Garet"/>
              <a:ea typeface="Garet"/>
              <a:cs typeface="Garet"/>
              <a:sym typeface="Gare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4268" y="4793964"/>
            <a:ext cx="8634082" cy="4464336"/>
            <a:chOff x="0" y="0"/>
            <a:chExt cx="2273997" cy="11757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273997" cy="1175792"/>
            </a:xfrm>
            <a:custGeom>
              <a:avLst/>
              <a:gdLst/>
              <a:ahLst/>
              <a:cxnLst/>
              <a:rect l="l" t="t" r="r" b="b"/>
              <a:pathLst>
                <a:path w="2273997" h="1175792">
                  <a:moveTo>
                    <a:pt x="17933" y="0"/>
                  </a:moveTo>
                  <a:lnTo>
                    <a:pt x="2256064" y="0"/>
                  </a:lnTo>
                  <a:cubicBezTo>
                    <a:pt x="2265968" y="0"/>
                    <a:pt x="2273997" y="8029"/>
                    <a:pt x="2273997" y="17933"/>
                  </a:cubicBezTo>
                  <a:lnTo>
                    <a:pt x="2273997" y="1157859"/>
                  </a:lnTo>
                  <a:cubicBezTo>
                    <a:pt x="2273997" y="1162615"/>
                    <a:pt x="2272108" y="1167176"/>
                    <a:pt x="2268744" y="1170540"/>
                  </a:cubicBezTo>
                  <a:cubicBezTo>
                    <a:pt x="2265381" y="1173903"/>
                    <a:pt x="2260820" y="1175792"/>
                    <a:pt x="2256064" y="1175792"/>
                  </a:cubicBezTo>
                  <a:lnTo>
                    <a:pt x="17933" y="1175792"/>
                  </a:lnTo>
                  <a:cubicBezTo>
                    <a:pt x="8029" y="1175792"/>
                    <a:pt x="0" y="1167763"/>
                    <a:pt x="0" y="1157859"/>
                  </a:cubicBezTo>
                  <a:lnTo>
                    <a:pt x="0" y="17933"/>
                  </a:lnTo>
                  <a:cubicBezTo>
                    <a:pt x="0" y="8029"/>
                    <a:pt x="8029" y="0"/>
                    <a:pt x="17933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273997" cy="1194842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687050" y="4793964"/>
            <a:ext cx="6572250" cy="4464336"/>
            <a:chOff x="0" y="0"/>
            <a:chExt cx="1730963" cy="117579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730963" cy="1175792"/>
            </a:xfrm>
            <a:custGeom>
              <a:avLst/>
              <a:gdLst/>
              <a:ahLst/>
              <a:cxnLst/>
              <a:rect l="l" t="t" r="r" b="b"/>
              <a:pathLst>
                <a:path w="1730963" h="1175792">
                  <a:moveTo>
                    <a:pt x="23559" y="0"/>
                  </a:moveTo>
                  <a:lnTo>
                    <a:pt x="1707404" y="0"/>
                  </a:lnTo>
                  <a:cubicBezTo>
                    <a:pt x="1713652" y="0"/>
                    <a:pt x="1719644" y="2482"/>
                    <a:pt x="1724063" y="6900"/>
                  </a:cubicBezTo>
                  <a:cubicBezTo>
                    <a:pt x="1728481" y="11319"/>
                    <a:pt x="1730963" y="17311"/>
                    <a:pt x="1730963" y="23559"/>
                  </a:cubicBezTo>
                  <a:lnTo>
                    <a:pt x="1730963" y="1152233"/>
                  </a:lnTo>
                  <a:cubicBezTo>
                    <a:pt x="1730963" y="1158481"/>
                    <a:pt x="1728481" y="1164473"/>
                    <a:pt x="1724063" y="1168892"/>
                  </a:cubicBezTo>
                  <a:cubicBezTo>
                    <a:pt x="1719644" y="1173310"/>
                    <a:pt x="1713652" y="1175792"/>
                    <a:pt x="1707404" y="1175792"/>
                  </a:cubicBezTo>
                  <a:lnTo>
                    <a:pt x="23559" y="1175792"/>
                  </a:lnTo>
                  <a:cubicBezTo>
                    <a:pt x="17311" y="1175792"/>
                    <a:pt x="11319" y="1173310"/>
                    <a:pt x="6900" y="1168892"/>
                  </a:cubicBezTo>
                  <a:cubicBezTo>
                    <a:pt x="2482" y="1164473"/>
                    <a:pt x="0" y="1158481"/>
                    <a:pt x="0" y="1152233"/>
                  </a:cubicBezTo>
                  <a:lnTo>
                    <a:pt x="0" y="23559"/>
                  </a:lnTo>
                  <a:cubicBezTo>
                    <a:pt x="0" y="17311"/>
                    <a:pt x="2482" y="11319"/>
                    <a:pt x="6900" y="6900"/>
                  </a:cubicBezTo>
                  <a:cubicBezTo>
                    <a:pt x="11319" y="2482"/>
                    <a:pt x="17311" y="0"/>
                    <a:pt x="23559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1730963" cy="1194842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4268" y="3879847"/>
            <a:ext cx="8634082" cy="696301"/>
            <a:chOff x="0" y="0"/>
            <a:chExt cx="2273997" cy="18338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273997" cy="183388"/>
            </a:xfrm>
            <a:custGeom>
              <a:avLst/>
              <a:gdLst/>
              <a:ahLst/>
              <a:cxnLst/>
              <a:rect l="l" t="t" r="r" b="b"/>
              <a:pathLst>
                <a:path w="2273997" h="183388">
                  <a:moveTo>
                    <a:pt x="17933" y="0"/>
                  </a:moveTo>
                  <a:lnTo>
                    <a:pt x="2256064" y="0"/>
                  </a:lnTo>
                  <a:cubicBezTo>
                    <a:pt x="2265968" y="0"/>
                    <a:pt x="2273997" y="8029"/>
                    <a:pt x="2273997" y="17933"/>
                  </a:cubicBezTo>
                  <a:lnTo>
                    <a:pt x="2273997" y="165455"/>
                  </a:lnTo>
                  <a:cubicBezTo>
                    <a:pt x="2273997" y="170211"/>
                    <a:pt x="2272108" y="174772"/>
                    <a:pt x="2268744" y="178135"/>
                  </a:cubicBezTo>
                  <a:cubicBezTo>
                    <a:pt x="2265381" y="181499"/>
                    <a:pt x="2260820" y="183388"/>
                    <a:pt x="2256064" y="183388"/>
                  </a:cubicBezTo>
                  <a:lnTo>
                    <a:pt x="17933" y="183388"/>
                  </a:lnTo>
                  <a:cubicBezTo>
                    <a:pt x="8029" y="183388"/>
                    <a:pt x="0" y="175359"/>
                    <a:pt x="0" y="165455"/>
                  </a:cubicBezTo>
                  <a:lnTo>
                    <a:pt x="0" y="17933"/>
                  </a:lnTo>
                  <a:cubicBezTo>
                    <a:pt x="0" y="8029"/>
                    <a:pt x="8029" y="0"/>
                    <a:pt x="17933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273997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dirty="0">
                  <a:solidFill>
                    <a:srgbClr val="000000"/>
                  </a:solidFill>
                  <a:latin typeface="Garet Bold" panose="020B0604020202020204" charset="-52"/>
                  <a:ea typeface="Garet"/>
                  <a:cs typeface="Garet"/>
                  <a:sym typeface="Garet"/>
                </a:rPr>
                <a:t>І</a:t>
              </a:r>
              <a:r>
                <a:rPr lang="en-US" sz="2400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2400" dirty="0">
                  <a:solidFill>
                    <a:srgbClr val="000000"/>
                  </a:solidFill>
                  <a:latin typeface="Garet Bold" panose="020B0604020202020204" charset="-52"/>
                  <a:ea typeface="Garet"/>
                  <a:cs typeface="Garet"/>
                  <a:sym typeface="Garet"/>
                </a:rPr>
                <a:t>ЧАСТИНА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687050" y="3879847"/>
            <a:ext cx="6572250" cy="696301"/>
            <a:chOff x="0" y="0"/>
            <a:chExt cx="1730963" cy="183388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730963" cy="183388"/>
            </a:xfrm>
            <a:custGeom>
              <a:avLst/>
              <a:gdLst/>
              <a:ahLst/>
              <a:cxnLst/>
              <a:rect l="l" t="t" r="r" b="b"/>
              <a:pathLst>
                <a:path w="1730963" h="183388">
                  <a:moveTo>
                    <a:pt x="23559" y="0"/>
                  </a:moveTo>
                  <a:lnTo>
                    <a:pt x="1707404" y="0"/>
                  </a:lnTo>
                  <a:cubicBezTo>
                    <a:pt x="1713652" y="0"/>
                    <a:pt x="1719644" y="2482"/>
                    <a:pt x="1724063" y="6900"/>
                  </a:cubicBezTo>
                  <a:cubicBezTo>
                    <a:pt x="1728481" y="11319"/>
                    <a:pt x="1730963" y="17311"/>
                    <a:pt x="1730963" y="23559"/>
                  </a:cubicBezTo>
                  <a:lnTo>
                    <a:pt x="1730963" y="159829"/>
                  </a:lnTo>
                  <a:cubicBezTo>
                    <a:pt x="1730963" y="166077"/>
                    <a:pt x="1728481" y="172069"/>
                    <a:pt x="1724063" y="176488"/>
                  </a:cubicBezTo>
                  <a:cubicBezTo>
                    <a:pt x="1719644" y="180906"/>
                    <a:pt x="1713652" y="183388"/>
                    <a:pt x="1707404" y="183388"/>
                  </a:cubicBezTo>
                  <a:lnTo>
                    <a:pt x="23559" y="183388"/>
                  </a:lnTo>
                  <a:cubicBezTo>
                    <a:pt x="17311" y="183388"/>
                    <a:pt x="11319" y="180906"/>
                    <a:pt x="6900" y="176488"/>
                  </a:cubicBezTo>
                  <a:cubicBezTo>
                    <a:pt x="2482" y="172069"/>
                    <a:pt x="0" y="166077"/>
                    <a:pt x="0" y="159829"/>
                  </a:cubicBezTo>
                  <a:lnTo>
                    <a:pt x="0" y="23559"/>
                  </a:lnTo>
                  <a:cubicBezTo>
                    <a:pt x="0" y="17311"/>
                    <a:pt x="2482" y="11319"/>
                    <a:pt x="6900" y="6900"/>
                  </a:cubicBezTo>
                  <a:cubicBezTo>
                    <a:pt x="11319" y="2482"/>
                    <a:pt x="17311" y="0"/>
                    <a:pt x="23559" y="0"/>
                  </a:cubicBezTo>
                  <a:close/>
                </a:path>
              </a:pathLst>
            </a:custGeom>
            <a:solidFill>
              <a:srgbClr val="FA96C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1730963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ІІ ЧАСТИНА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024268" y="2046157"/>
            <a:ext cx="10708607" cy="485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Походить від давньогрецьких слів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28700" y="769867"/>
            <a:ext cx="12498170" cy="883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7200" b="1" spc="-72">
                <a:solidFill>
                  <a:srgbClr val="00000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НАЗВА МНОГОГРАННИКА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24268" y="4966673"/>
            <a:ext cx="8634082" cy="4578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89"/>
              </a:lnSpc>
            </a:pPr>
            <a:r>
              <a:rPr lang="en-US" sz="33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Тетра - 4</a:t>
            </a:r>
          </a:p>
          <a:p>
            <a:pPr algn="ctr">
              <a:lnSpc>
                <a:spcPts val="6289"/>
              </a:lnSpc>
            </a:pPr>
            <a:r>
              <a:rPr lang="en-US" sz="33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Гекса - 6</a:t>
            </a:r>
          </a:p>
          <a:p>
            <a:pPr algn="ctr">
              <a:lnSpc>
                <a:spcPts val="6289"/>
              </a:lnSpc>
            </a:pPr>
            <a:r>
              <a:rPr lang="en-US" sz="33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Окта - 8</a:t>
            </a:r>
          </a:p>
          <a:p>
            <a:pPr algn="ctr">
              <a:lnSpc>
                <a:spcPts val="6289"/>
              </a:lnSpc>
            </a:pPr>
            <a:r>
              <a:rPr lang="en-US" sz="33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Додека - 12</a:t>
            </a:r>
          </a:p>
          <a:p>
            <a:pPr algn="ctr">
              <a:lnSpc>
                <a:spcPts val="6289"/>
              </a:lnSpc>
            </a:pPr>
            <a:r>
              <a:rPr lang="en-US" sz="33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Ікоса - 20</a:t>
            </a:r>
          </a:p>
          <a:p>
            <a:pPr algn="ctr">
              <a:lnSpc>
                <a:spcPts val="4759"/>
              </a:lnSpc>
            </a:pPr>
            <a:endParaRPr lang="en-US" sz="3399">
              <a:solidFill>
                <a:srgbClr val="000000"/>
              </a:solidFill>
              <a:latin typeface="Garet"/>
              <a:ea typeface="Garet"/>
              <a:cs typeface="Garet"/>
              <a:sym typeface="Garet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1732875" y="6306677"/>
            <a:ext cx="4480600" cy="719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89"/>
              </a:lnSpc>
            </a:pPr>
            <a:r>
              <a:rPr lang="en-US" sz="33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Едра - грань</a:t>
            </a:r>
          </a:p>
        </p:txBody>
      </p:sp>
      <p:sp>
        <p:nvSpPr>
          <p:cNvPr id="18" name="Freeform 18"/>
          <p:cNvSpPr/>
          <p:nvPr/>
        </p:nvSpPr>
        <p:spPr>
          <a:xfrm rot="-1540100">
            <a:off x="14020244" y="581569"/>
            <a:ext cx="891010" cy="894262"/>
          </a:xfrm>
          <a:custGeom>
            <a:avLst/>
            <a:gdLst/>
            <a:ahLst/>
            <a:cxnLst/>
            <a:rect l="l" t="t" r="r" b="b"/>
            <a:pathLst>
              <a:path w="891010" h="894262">
                <a:moveTo>
                  <a:pt x="0" y="0"/>
                </a:moveTo>
                <a:lnTo>
                  <a:pt x="891010" y="0"/>
                </a:lnTo>
                <a:lnTo>
                  <a:pt x="891010" y="894262"/>
                </a:lnTo>
                <a:lnTo>
                  <a:pt x="0" y="8942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4465749" y="1880519"/>
            <a:ext cx="1317056" cy="1302826"/>
          </a:xfrm>
          <a:custGeom>
            <a:avLst/>
            <a:gdLst/>
            <a:ahLst/>
            <a:cxnLst/>
            <a:rect l="l" t="t" r="r" b="b"/>
            <a:pathLst>
              <a:path w="1317056" h="1302826">
                <a:moveTo>
                  <a:pt x="0" y="0"/>
                </a:moveTo>
                <a:lnTo>
                  <a:pt x="1317056" y="0"/>
                </a:lnTo>
                <a:lnTo>
                  <a:pt x="1317056" y="1302826"/>
                </a:lnTo>
                <a:lnTo>
                  <a:pt x="0" y="13028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1243339">
            <a:off x="16064055" y="533913"/>
            <a:ext cx="1059004" cy="963694"/>
          </a:xfrm>
          <a:custGeom>
            <a:avLst/>
            <a:gdLst/>
            <a:ahLst/>
            <a:cxnLst/>
            <a:rect l="l" t="t" r="r" b="b"/>
            <a:pathLst>
              <a:path w="1059004" h="963694">
                <a:moveTo>
                  <a:pt x="0" y="0"/>
                </a:moveTo>
                <a:lnTo>
                  <a:pt x="1059004" y="0"/>
                </a:lnTo>
                <a:lnTo>
                  <a:pt x="1059004" y="963694"/>
                </a:lnTo>
                <a:lnTo>
                  <a:pt x="0" y="963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12871" y="518034"/>
            <a:ext cx="12086052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6000" b="1" spc="-60">
                <a:solidFill>
                  <a:srgbClr val="00000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ЕЛЕМЕНТИ МНОГОГРАННИКІВ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1483082" y="2498590"/>
            <a:ext cx="3849585" cy="947887"/>
            <a:chOff x="0" y="0"/>
            <a:chExt cx="1013882" cy="24964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13882" cy="249649"/>
            </a:xfrm>
            <a:custGeom>
              <a:avLst/>
              <a:gdLst/>
              <a:ahLst/>
              <a:cxnLst/>
              <a:rect l="l" t="t" r="r" b="b"/>
              <a:pathLst>
                <a:path w="1013882" h="249649">
                  <a:moveTo>
                    <a:pt x="40222" y="0"/>
                  </a:moveTo>
                  <a:lnTo>
                    <a:pt x="973660" y="0"/>
                  </a:lnTo>
                  <a:cubicBezTo>
                    <a:pt x="995874" y="0"/>
                    <a:pt x="1013882" y="18008"/>
                    <a:pt x="1013882" y="40222"/>
                  </a:cubicBezTo>
                  <a:lnTo>
                    <a:pt x="1013882" y="209427"/>
                  </a:lnTo>
                  <a:cubicBezTo>
                    <a:pt x="1013882" y="220095"/>
                    <a:pt x="1009645" y="230325"/>
                    <a:pt x="1002102" y="237868"/>
                  </a:cubicBezTo>
                  <a:cubicBezTo>
                    <a:pt x="994558" y="245412"/>
                    <a:pt x="984328" y="249649"/>
                    <a:pt x="973660" y="249649"/>
                  </a:cubicBezTo>
                  <a:lnTo>
                    <a:pt x="40222" y="249649"/>
                  </a:lnTo>
                  <a:cubicBezTo>
                    <a:pt x="18008" y="249649"/>
                    <a:pt x="0" y="231641"/>
                    <a:pt x="0" y="209427"/>
                  </a:cubicBezTo>
                  <a:lnTo>
                    <a:pt x="0" y="40222"/>
                  </a:lnTo>
                  <a:cubicBezTo>
                    <a:pt x="0" y="18008"/>
                    <a:pt x="18008" y="0"/>
                    <a:pt x="40222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1013882" cy="2686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Многогранник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5804035" y="2512446"/>
            <a:ext cx="3188269" cy="947887"/>
            <a:chOff x="0" y="0"/>
            <a:chExt cx="839709" cy="24964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39709" cy="249649"/>
            </a:xfrm>
            <a:custGeom>
              <a:avLst/>
              <a:gdLst/>
              <a:ahLst/>
              <a:cxnLst/>
              <a:rect l="l" t="t" r="r" b="b"/>
              <a:pathLst>
                <a:path w="839709" h="249649">
                  <a:moveTo>
                    <a:pt x="48565" y="0"/>
                  </a:moveTo>
                  <a:lnTo>
                    <a:pt x="791144" y="0"/>
                  </a:lnTo>
                  <a:cubicBezTo>
                    <a:pt x="817965" y="0"/>
                    <a:pt x="839709" y="21743"/>
                    <a:pt x="839709" y="48565"/>
                  </a:cubicBezTo>
                  <a:lnTo>
                    <a:pt x="839709" y="201084"/>
                  </a:lnTo>
                  <a:cubicBezTo>
                    <a:pt x="839709" y="227906"/>
                    <a:pt x="817965" y="249649"/>
                    <a:pt x="791144" y="249649"/>
                  </a:cubicBezTo>
                  <a:lnTo>
                    <a:pt x="48565" y="249649"/>
                  </a:lnTo>
                  <a:cubicBezTo>
                    <a:pt x="21743" y="249649"/>
                    <a:pt x="0" y="227906"/>
                    <a:pt x="0" y="201084"/>
                  </a:cubicBezTo>
                  <a:lnTo>
                    <a:pt x="0" y="48565"/>
                  </a:lnTo>
                  <a:cubicBezTo>
                    <a:pt x="0" y="21743"/>
                    <a:pt x="21743" y="0"/>
                    <a:pt x="48565" y="0"/>
                  </a:cubicBezTo>
                  <a:close/>
                </a:path>
              </a:pathLst>
            </a:custGeom>
            <a:solidFill>
              <a:srgbClr val="FA96C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839709" cy="2686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Кількість граней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494511" y="2498590"/>
            <a:ext cx="3198493" cy="947887"/>
            <a:chOff x="0" y="0"/>
            <a:chExt cx="842401" cy="24964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42401" cy="249649"/>
            </a:xfrm>
            <a:custGeom>
              <a:avLst/>
              <a:gdLst/>
              <a:ahLst/>
              <a:cxnLst/>
              <a:rect l="l" t="t" r="r" b="b"/>
              <a:pathLst>
                <a:path w="842401" h="249649">
                  <a:moveTo>
                    <a:pt x="48410" y="0"/>
                  </a:moveTo>
                  <a:lnTo>
                    <a:pt x="793992" y="0"/>
                  </a:lnTo>
                  <a:cubicBezTo>
                    <a:pt x="806831" y="0"/>
                    <a:pt x="819144" y="5100"/>
                    <a:pt x="828222" y="14179"/>
                  </a:cubicBezTo>
                  <a:cubicBezTo>
                    <a:pt x="837301" y="23258"/>
                    <a:pt x="842401" y="35571"/>
                    <a:pt x="842401" y="48410"/>
                  </a:cubicBezTo>
                  <a:lnTo>
                    <a:pt x="842401" y="201239"/>
                  </a:lnTo>
                  <a:cubicBezTo>
                    <a:pt x="842401" y="227975"/>
                    <a:pt x="820728" y="249649"/>
                    <a:pt x="793992" y="249649"/>
                  </a:cubicBezTo>
                  <a:lnTo>
                    <a:pt x="48410" y="249649"/>
                  </a:lnTo>
                  <a:cubicBezTo>
                    <a:pt x="35571" y="249649"/>
                    <a:pt x="23258" y="244549"/>
                    <a:pt x="14179" y="235470"/>
                  </a:cubicBezTo>
                  <a:cubicBezTo>
                    <a:pt x="5100" y="226392"/>
                    <a:pt x="0" y="214079"/>
                    <a:pt x="0" y="201239"/>
                  </a:cubicBezTo>
                  <a:lnTo>
                    <a:pt x="0" y="48410"/>
                  </a:lnTo>
                  <a:cubicBezTo>
                    <a:pt x="0" y="35571"/>
                    <a:pt x="5100" y="23258"/>
                    <a:pt x="14179" y="14179"/>
                  </a:cubicBezTo>
                  <a:cubicBezTo>
                    <a:pt x="23258" y="5100"/>
                    <a:pt x="35571" y="0"/>
                    <a:pt x="48410" y="0"/>
                  </a:cubicBezTo>
                  <a:close/>
                </a:path>
              </a:pathLst>
            </a:custGeom>
            <a:solidFill>
              <a:srgbClr val="82D67E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842401" cy="2686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Кількість вершин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83082" y="3831808"/>
            <a:ext cx="3849244" cy="916271"/>
            <a:chOff x="0" y="0"/>
            <a:chExt cx="1013882" cy="24134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013882" cy="241344"/>
            </a:xfrm>
            <a:custGeom>
              <a:avLst/>
              <a:gdLst/>
              <a:ahLst/>
              <a:cxnLst/>
              <a:rect l="l" t="t" r="r" b="b"/>
              <a:pathLst>
                <a:path w="1013882" h="241344">
                  <a:moveTo>
                    <a:pt x="40226" y="0"/>
                  </a:moveTo>
                  <a:lnTo>
                    <a:pt x="973657" y="0"/>
                  </a:lnTo>
                  <a:cubicBezTo>
                    <a:pt x="995873" y="0"/>
                    <a:pt x="1013882" y="18010"/>
                    <a:pt x="1013882" y="40226"/>
                  </a:cubicBezTo>
                  <a:lnTo>
                    <a:pt x="1013882" y="201118"/>
                  </a:lnTo>
                  <a:cubicBezTo>
                    <a:pt x="1013882" y="211786"/>
                    <a:pt x="1009644" y="222018"/>
                    <a:pt x="1002100" y="229562"/>
                  </a:cubicBezTo>
                  <a:cubicBezTo>
                    <a:pt x="994557" y="237106"/>
                    <a:pt x="984325" y="241344"/>
                    <a:pt x="973657" y="241344"/>
                  </a:cubicBezTo>
                  <a:lnTo>
                    <a:pt x="40226" y="241344"/>
                  </a:lnTo>
                  <a:cubicBezTo>
                    <a:pt x="29557" y="241344"/>
                    <a:pt x="19326" y="237106"/>
                    <a:pt x="11782" y="229562"/>
                  </a:cubicBezTo>
                  <a:cubicBezTo>
                    <a:pt x="4238" y="222018"/>
                    <a:pt x="0" y="211786"/>
                    <a:pt x="0" y="201118"/>
                  </a:cubicBezTo>
                  <a:lnTo>
                    <a:pt x="0" y="40226"/>
                  </a:lnTo>
                  <a:cubicBezTo>
                    <a:pt x="0" y="29557"/>
                    <a:pt x="4238" y="19326"/>
                    <a:pt x="11782" y="11782"/>
                  </a:cubicBezTo>
                  <a:cubicBezTo>
                    <a:pt x="19326" y="4238"/>
                    <a:pt x="29557" y="0"/>
                    <a:pt x="40226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19050"/>
              <a:ext cx="1013882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Тетраедр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5197862" y="1280034"/>
            <a:ext cx="222065" cy="222065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2D67E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 rot="-485830">
            <a:off x="13515276" y="697893"/>
            <a:ext cx="249883" cy="249883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4410401" y="1335993"/>
            <a:ext cx="214408" cy="245037"/>
            <a:chOff x="0" y="0"/>
            <a:chExt cx="7112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711200" cy="812800"/>
            </a:xfrm>
            <a:custGeom>
              <a:avLst/>
              <a:gdLst/>
              <a:ahLst/>
              <a:cxnLst/>
              <a:rect l="l" t="t" r="r" b="b"/>
              <a:pathLst>
                <a:path w="711200" h="812800">
                  <a:moveTo>
                    <a:pt x="355600" y="0"/>
                  </a:moveTo>
                  <a:lnTo>
                    <a:pt x="499725" y="159329"/>
                  </a:lnTo>
                  <a:lnTo>
                    <a:pt x="711200" y="203200"/>
                  </a:lnTo>
                  <a:lnTo>
                    <a:pt x="643849" y="406400"/>
                  </a:lnTo>
                  <a:lnTo>
                    <a:pt x="711200" y="609600"/>
                  </a:lnTo>
                  <a:lnTo>
                    <a:pt x="499725" y="653471"/>
                  </a:lnTo>
                  <a:lnTo>
                    <a:pt x="355600" y="812800"/>
                  </a:lnTo>
                  <a:lnTo>
                    <a:pt x="211475" y="653471"/>
                  </a:lnTo>
                  <a:lnTo>
                    <a:pt x="0" y="609600"/>
                  </a:lnTo>
                  <a:lnTo>
                    <a:pt x="67351" y="406400"/>
                  </a:lnTo>
                  <a:lnTo>
                    <a:pt x="0" y="203200"/>
                  </a:lnTo>
                  <a:lnTo>
                    <a:pt x="211475" y="159329"/>
                  </a:lnTo>
                  <a:lnTo>
                    <a:pt x="355600" y="0"/>
                  </a:lnTo>
                  <a:close/>
                </a:path>
              </a:pathLst>
            </a:custGeom>
            <a:solidFill>
              <a:srgbClr val="FA96C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88900" y="136525"/>
              <a:ext cx="533400" cy="511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5637260" y="1691578"/>
            <a:ext cx="214408" cy="245037"/>
            <a:chOff x="0" y="0"/>
            <a:chExt cx="7112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711200" cy="812800"/>
            </a:xfrm>
            <a:custGeom>
              <a:avLst/>
              <a:gdLst/>
              <a:ahLst/>
              <a:cxnLst/>
              <a:rect l="l" t="t" r="r" b="b"/>
              <a:pathLst>
                <a:path w="711200" h="812800">
                  <a:moveTo>
                    <a:pt x="355600" y="0"/>
                  </a:moveTo>
                  <a:lnTo>
                    <a:pt x="499725" y="159329"/>
                  </a:lnTo>
                  <a:lnTo>
                    <a:pt x="711200" y="203200"/>
                  </a:lnTo>
                  <a:lnTo>
                    <a:pt x="643849" y="406400"/>
                  </a:lnTo>
                  <a:lnTo>
                    <a:pt x="711200" y="609600"/>
                  </a:lnTo>
                  <a:lnTo>
                    <a:pt x="499725" y="653471"/>
                  </a:lnTo>
                  <a:lnTo>
                    <a:pt x="355600" y="812800"/>
                  </a:lnTo>
                  <a:lnTo>
                    <a:pt x="211475" y="653471"/>
                  </a:lnTo>
                  <a:lnTo>
                    <a:pt x="0" y="609600"/>
                  </a:lnTo>
                  <a:lnTo>
                    <a:pt x="67351" y="406400"/>
                  </a:lnTo>
                  <a:lnTo>
                    <a:pt x="0" y="203200"/>
                  </a:lnTo>
                  <a:lnTo>
                    <a:pt x="211475" y="159329"/>
                  </a:lnTo>
                  <a:lnTo>
                    <a:pt x="355600" y="0"/>
                  </a:lnTo>
                  <a:close/>
                </a:path>
              </a:pathLst>
            </a:custGeom>
            <a:solidFill>
              <a:srgbClr val="FF843A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88900" y="136525"/>
              <a:ext cx="533400" cy="511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3195210" y="2498590"/>
            <a:ext cx="3198493" cy="947887"/>
            <a:chOff x="0" y="0"/>
            <a:chExt cx="842401" cy="249649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42401" cy="249649"/>
            </a:xfrm>
            <a:custGeom>
              <a:avLst/>
              <a:gdLst/>
              <a:ahLst/>
              <a:cxnLst/>
              <a:rect l="l" t="t" r="r" b="b"/>
              <a:pathLst>
                <a:path w="842401" h="249649">
                  <a:moveTo>
                    <a:pt x="48410" y="0"/>
                  </a:moveTo>
                  <a:lnTo>
                    <a:pt x="793992" y="0"/>
                  </a:lnTo>
                  <a:cubicBezTo>
                    <a:pt x="806831" y="0"/>
                    <a:pt x="819144" y="5100"/>
                    <a:pt x="828222" y="14179"/>
                  </a:cubicBezTo>
                  <a:cubicBezTo>
                    <a:pt x="837301" y="23258"/>
                    <a:pt x="842401" y="35571"/>
                    <a:pt x="842401" y="48410"/>
                  </a:cubicBezTo>
                  <a:lnTo>
                    <a:pt x="842401" y="201239"/>
                  </a:lnTo>
                  <a:cubicBezTo>
                    <a:pt x="842401" y="227975"/>
                    <a:pt x="820728" y="249649"/>
                    <a:pt x="793992" y="249649"/>
                  </a:cubicBezTo>
                  <a:lnTo>
                    <a:pt x="48410" y="249649"/>
                  </a:lnTo>
                  <a:cubicBezTo>
                    <a:pt x="35571" y="249649"/>
                    <a:pt x="23258" y="244549"/>
                    <a:pt x="14179" y="235470"/>
                  </a:cubicBezTo>
                  <a:cubicBezTo>
                    <a:pt x="5100" y="226392"/>
                    <a:pt x="0" y="214079"/>
                    <a:pt x="0" y="201239"/>
                  </a:cubicBezTo>
                  <a:lnTo>
                    <a:pt x="0" y="48410"/>
                  </a:lnTo>
                  <a:cubicBezTo>
                    <a:pt x="0" y="35571"/>
                    <a:pt x="5100" y="23258"/>
                    <a:pt x="14179" y="14179"/>
                  </a:cubicBezTo>
                  <a:cubicBezTo>
                    <a:pt x="23258" y="5100"/>
                    <a:pt x="35571" y="0"/>
                    <a:pt x="48410" y="0"/>
                  </a:cubicBezTo>
                  <a:close/>
                </a:path>
              </a:pathLst>
            </a:custGeom>
            <a:solidFill>
              <a:srgbClr val="FFDDA6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0" y="-19050"/>
              <a:ext cx="842401" cy="2686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Кількість ребер</a:t>
              </a:r>
            </a:p>
          </p:txBody>
        </p:sp>
      </p:grpSp>
      <p:sp>
        <p:nvSpPr>
          <p:cNvPr id="30" name="TextBox 30"/>
          <p:cNvSpPr txBox="1"/>
          <p:nvPr/>
        </p:nvSpPr>
        <p:spPr>
          <a:xfrm>
            <a:off x="12980655" y="7027891"/>
            <a:ext cx="2871013" cy="352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79"/>
              </a:lnSpc>
            </a:pPr>
            <a:endParaRPr/>
          </a:p>
        </p:txBody>
      </p:sp>
      <p:grpSp>
        <p:nvGrpSpPr>
          <p:cNvPr id="31" name="Group 31"/>
          <p:cNvGrpSpPr/>
          <p:nvPr/>
        </p:nvGrpSpPr>
        <p:grpSpPr>
          <a:xfrm>
            <a:off x="5724651" y="3831808"/>
            <a:ext cx="3267653" cy="916271"/>
            <a:chOff x="0" y="0"/>
            <a:chExt cx="860693" cy="241344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33" name="TextBox 33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4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9459931" y="3831808"/>
            <a:ext cx="3267653" cy="916271"/>
            <a:chOff x="0" y="0"/>
            <a:chExt cx="860693" cy="241344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36" name="TextBox 36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4</a:t>
              </a:r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13160630" y="3831808"/>
            <a:ext cx="3267653" cy="916271"/>
            <a:chOff x="0" y="0"/>
            <a:chExt cx="860693" cy="241344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39" name="TextBox 39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6</a:t>
              </a:r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1483082" y="5119554"/>
            <a:ext cx="3849244" cy="916271"/>
            <a:chOff x="0" y="0"/>
            <a:chExt cx="1013882" cy="241344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1013882" cy="241344"/>
            </a:xfrm>
            <a:custGeom>
              <a:avLst/>
              <a:gdLst/>
              <a:ahLst/>
              <a:cxnLst/>
              <a:rect l="l" t="t" r="r" b="b"/>
              <a:pathLst>
                <a:path w="1013882" h="241344">
                  <a:moveTo>
                    <a:pt x="40226" y="0"/>
                  </a:moveTo>
                  <a:lnTo>
                    <a:pt x="973657" y="0"/>
                  </a:lnTo>
                  <a:cubicBezTo>
                    <a:pt x="995873" y="0"/>
                    <a:pt x="1013882" y="18010"/>
                    <a:pt x="1013882" y="40226"/>
                  </a:cubicBezTo>
                  <a:lnTo>
                    <a:pt x="1013882" y="201118"/>
                  </a:lnTo>
                  <a:cubicBezTo>
                    <a:pt x="1013882" y="211786"/>
                    <a:pt x="1009644" y="222018"/>
                    <a:pt x="1002100" y="229562"/>
                  </a:cubicBezTo>
                  <a:cubicBezTo>
                    <a:pt x="994557" y="237106"/>
                    <a:pt x="984325" y="241344"/>
                    <a:pt x="973657" y="241344"/>
                  </a:cubicBezTo>
                  <a:lnTo>
                    <a:pt x="40226" y="241344"/>
                  </a:lnTo>
                  <a:cubicBezTo>
                    <a:pt x="29557" y="241344"/>
                    <a:pt x="19326" y="237106"/>
                    <a:pt x="11782" y="229562"/>
                  </a:cubicBezTo>
                  <a:cubicBezTo>
                    <a:pt x="4238" y="222018"/>
                    <a:pt x="0" y="211786"/>
                    <a:pt x="0" y="201118"/>
                  </a:cubicBezTo>
                  <a:lnTo>
                    <a:pt x="0" y="40226"/>
                  </a:lnTo>
                  <a:cubicBezTo>
                    <a:pt x="0" y="29557"/>
                    <a:pt x="4238" y="19326"/>
                    <a:pt x="11782" y="11782"/>
                  </a:cubicBezTo>
                  <a:cubicBezTo>
                    <a:pt x="19326" y="4238"/>
                    <a:pt x="29557" y="0"/>
                    <a:pt x="40226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2" name="TextBox 42"/>
            <p:cNvSpPr txBox="1"/>
            <p:nvPr/>
          </p:nvSpPr>
          <p:spPr>
            <a:xfrm>
              <a:off x="0" y="-19050"/>
              <a:ext cx="1013882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Куб</a:t>
              </a:r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5724651" y="5119554"/>
            <a:ext cx="3267653" cy="916271"/>
            <a:chOff x="0" y="0"/>
            <a:chExt cx="860693" cy="241344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5" name="TextBox 45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6</a:t>
              </a:r>
            </a:p>
          </p:txBody>
        </p:sp>
      </p:grpSp>
      <p:grpSp>
        <p:nvGrpSpPr>
          <p:cNvPr id="46" name="Group 46"/>
          <p:cNvGrpSpPr/>
          <p:nvPr/>
        </p:nvGrpSpPr>
        <p:grpSpPr>
          <a:xfrm>
            <a:off x="9459931" y="5119554"/>
            <a:ext cx="3267653" cy="916271"/>
            <a:chOff x="0" y="0"/>
            <a:chExt cx="860693" cy="241344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8" name="TextBox 48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8</a:t>
              </a:r>
            </a:p>
          </p:txBody>
        </p:sp>
      </p:grpSp>
      <p:grpSp>
        <p:nvGrpSpPr>
          <p:cNvPr id="49" name="Group 49"/>
          <p:cNvGrpSpPr/>
          <p:nvPr/>
        </p:nvGrpSpPr>
        <p:grpSpPr>
          <a:xfrm>
            <a:off x="13160630" y="5119554"/>
            <a:ext cx="3267653" cy="916271"/>
            <a:chOff x="0" y="0"/>
            <a:chExt cx="860693" cy="241344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51" name="TextBox 51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12</a:t>
              </a:r>
            </a:p>
          </p:txBody>
        </p:sp>
      </p:grpSp>
      <p:grpSp>
        <p:nvGrpSpPr>
          <p:cNvPr id="52" name="Group 52"/>
          <p:cNvGrpSpPr/>
          <p:nvPr/>
        </p:nvGrpSpPr>
        <p:grpSpPr>
          <a:xfrm>
            <a:off x="1519704" y="6407299"/>
            <a:ext cx="3849244" cy="916271"/>
            <a:chOff x="0" y="0"/>
            <a:chExt cx="1013882" cy="241344"/>
          </a:xfrm>
        </p:grpSpPr>
        <p:sp>
          <p:nvSpPr>
            <p:cNvPr id="53" name="Freeform 53"/>
            <p:cNvSpPr/>
            <p:nvPr/>
          </p:nvSpPr>
          <p:spPr>
            <a:xfrm>
              <a:off x="0" y="0"/>
              <a:ext cx="1013882" cy="241344"/>
            </a:xfrm>
            <a:custGeom>
              <a:avLst/>
              <a:gdLst/>
              <a:ahLst/>
              <a:cxnLst/>
              <a:rect l="l" t="t" r="r" b="b"/>
              <a:pathLst>
                <a:path w="1013882" h="241344">
                  <a:moveTo>
                    <a:pt x="40226" y="0"/>
                  </a:moveTo>
                  <a:lnTo>
                    <a:pt x="973657" y="0"/>
                  </a:lnTo>
                  <a:cubicBezTo>
                    <a:pt x="995873" y="0"/>
                    <a:pt x="1013882" y="18010"/>
                    <a:pt x="1013882" y="40226"/>
                  </a:cubicBezTo>
                  <a:lnTo>
                    <a:pt x="1013882" y="201118"/>
                  </a:lnTo>
                  <a:cubicBezTo>
                    <a:pt x="1013882" y="211786"/>
                    <a:pt x="1009644" y="222018"/>
                    <a:pt x="1002100" y="229562"/>
                  </a:cubicBezTo>
                  <a:cubicBezTo>
                    <a:pt x="994557" y="237106"/>
                    <a:pt x="984325" y="241344"/>
                    <a:pt x="973657" y="241344"/>
                  </a:cubicBezTo>
                  <a:lnTo>
                    <a:pt x="40226" y="241344"/>
                  </a:lnTo>
                  <a:cubicBezTo>
                    <a:pt x="29557" y="241344"/>
                    <a:pt x="19326" y="237106"/>
                    <a:pt x="11782" y="229562"/>
                  </a:cubicBezTo>
                  <a:cubicBezTo>
                    <a:pt x="4238" y="222018"/>
                    <a:pt x="0" y="211786"/>
                    <a:pt x="0" y="201118"/>
                  </a:cubicBezTo>
                  <a:lnTo>
                    <a:pt x="0" y="40226"/>
                  </a:lnTo>
                  <a:cubicBezTo>
                    <a:pt x="0" y="29557"/>
                    <a:pt x="4238" y="19326"/>
                    <a:pt x="11782" y="11782"/>
                  </a:cubicBezTo>
                  <a:cubicBezTo>
                    <a:pt x="19326" y="4238"/>
                    <a:pt x="29557" y="0"/>
                    <a:pt x="40226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54" name="TextBox 54"/>
            <p:cNvSpPr txBox="1"/>
            <p:nvPr/>
          </p:nvSpPr>
          <p:spPr>
            <a:xfrm>
              <a:off x="0" y="-19050"/>
              <a:ext cx="1013882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Октаедр</a:t>
              </a:r>
            </a:p>
          </p:txBody>
        </p:sp>
      </p:grpSp>
      <p:grpSp>
        <p:nvGrpSpPr>
          <p:cNvPr id="55" name="Group 55"/>
          <p:cNvGrpSpPr/>
          <p:nvPr/>
        </p:nvGrpSpPr>
        <p:grpSpPr>
          <a:xfrm>
            <a:off x="5761272" y="6407299"/>
            <a:ext cx="3267653" cy="916271"/>
            <a:chOff x="0" y="0"/>
            <a:chExt cx="860693" cy="241344"/>
          </a:xfrm>
        </p:grpSpPr>
        <p:sp>
          <p:nvSpPr>
            <p:cNvPr id="56" name="Freeform 56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57" name="TextBox 57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8</a:t>
              </a:r>
            </a:p>
          </p:txBody>
        </p:sp>
      </p:grpSp>
      <p:grpSp>
        <p:nvGrpSpPr>
          <p:cNvPr id="58" name="Group 58"/>
          <p:cNvGrpSpPr/>
          <p:nvPr/>
        </p:nvGrpSpPr>
        <p:grpSpPr>
          <a:xfrm>
            <a:off x="9496552" y="6407299"/>
            <a:ext cx="3267653" cy="916271"/>
            <a:chOff x="0" y="0"/>
            <a:chExt cx="860693" cy="241344"/>
          </a:xfrm>
        </p:grpSpPr>
        <p:sp>
          <p:nvSpPr>
            <p:cNvPr id="59" name="Freeform 59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0" name="TextBox 60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6</a:t>
              </a:r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13197251" y="6407299"/>
            <a:ext cx="3267653" cy="916271"/>
            <a:chOff x="0" y="0"/>
            <a:chExt cx="860693" cy="241344"/>
          </a:xfrm>
        </p:grpSpPr>
        <p:sp>
          <p:nvSpPr>
            <p:cNvPr id="62" name="Freeform 62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3" name="TextBox 63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12</a:t>
              </a:r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1519704" y="7751791"/>
            <a:ext cx="3849244" cy="916271"/>
            <a:chOff x="0" y="0"/>
            <a:chExt cx="1013882" cy="241344"/>
          </a:xfrm>
        </p:grpSpPr>
        <p:sp>
          <p:nvSpPr>
            <p:cNvPr id="65" name="Freeform 65"/>
            <p:cNvSpPr/>
            <p:nvPr/>
          </p:nvSpPr>
          <p:spPr>
            <a:xfrm>
              <a:off x="0" y="0"/>
              <a:ext cx="1013882" cy="241344"/>
            </a:xfrm>
            <a:custGeom>
              <a:avLst/>
              <a:gdLst/>
              <a:ahLst/>
              <a:cxnLst/>
              <a:rect l="l" t="t" r="r" b="b"/>
              <a:pathLst>
                <a:path w="1013882" h="241344">
                  <a:moveTo>
                    <a:pt x="40226" y="0"/>
                  </a:moveTo>
                  <a:lnTo>
                    <a:pt x="973657" y="0"/>
                  </a:lnTo>
                  <a:cubicBezTo>
                    <a:pt x="995873" y="0"/>
                    <a:pt x="1013882" y="18010"/>
                    <a:pt x="1013882" y="40226"/>
                  </a:cubicBezTo>
                  <a:lnTo>
                    <a:pt x="1013882" y="201118"/>
                  </a:lnTo>
                  <a:cubicBezTo>
                    <a:pt x="1013882" y="211786"/>
                    <a:pt x="1009644" y="222018"/>
                    <a:pt x="1002100" y="229562"/>
                  </a:cubicBezTo>
                  <a:cubicBezTo>
                    <a:pt x="994557" y="237106"/>
                    <a:pt x="984325" y="241344"/>
                    <a:pt x="973657" y="241344"/>
                  </a:cubicBezTo>
                  <a:lnTo>
                    <a:pt x="40226" y="241344"/>
                  </a:lnTo>
                  <a:cubicBezTo>
                    <a:pt x="29557" y="241344"/>
                    <a:pt x="19326" y="237106"/>
                    <a:pt x="11782" y="229562"/>
                  </a:cubicBezTo>
                  <a:cubicBezTo>
                    <a:pt x="4238" y="222018"/>
                    <a:pt x="0" y="211786"/>
                    <a:pt x="0" y="201118"/>
                  </a:cubicBezTo>
                  <a:lnTo>
                    <a:pt x="0" y="40226"/>
                  </a:lnTo>
                  <a:cubicBezTo>
                    <a:pt x="0" y="29557"/>
                    <a:pt x="4238" y="19326"/>
                    <a:pt x="11782" y="11782"/>
                  </a:cubicBezTo>
                  <a:cubicBezTo>
                    <a:pt x="19326" y="4238"/>
                    <a:pt x="29557" y="0"/>
                    <a:pt x="40226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6" name="TextBox 66"/>
            <p:cNvSpPr txBox="1"/>
            <p:nvPr/>
          </p:nvSpPr>
          <p:spPr>
            <a:xfrm>
              <a:off x="0" y="-19050"/>
              <a:ext cx="1013882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Додекаедр</a:t>
              </a:r>
            </a:p>
          </p:txBody>
        </p:sp>
      </p:grpSp>
      <p:grpSp>
        <p:nvGrpSpPr>
          <p:cNvPr id="67" name="Group 67"/>
          <p:cNvGrpSpPr/>
          <p:nvPr/>
        </p:nvGrpSpPr>
        <p:grpSpPr>
          <a:xfrm>
            <a:off x="5761272" y="7751791"/>
            <a:ext cx="3267653" cy="916271"/>
            <a:chOff x="0" y="0"/>
            <a:chExt cx="860693" cy="241344"/>
          </a:xfrm>
        </p:grpSpPr>
        <p:sp>
          <p:nvSpPr>
            <p:cNvPr id="68" name="Freeform 68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9" name="TextBox 69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12</a:t>
              </a:r>
            </a:p>
          </p:txBody>
        </p:sp>
      </p:grpSp>
      <p:grpSp>
        <p:nvGrpSpPr>
          <p:cNvPr id="70" name="Group 70"/>
          <p:cNvGrpSpPr/>
          <p:nvPr/>
        </p:nvGrpSpPr>
        <p:grpSpPr>
          <a:xfrm>
            <a:off x="9496552" y="7751791"/>
            <a:ext cx="3267653" cy="916271"/>
            <a:chOff x="0" y="0"/>
            <a:chExt cx="860693" cy="241344"/>
          </a:xfrm>
        </p:grpSpPr>
        <p:sp>
          <p:nvSpPr>
            <p:cNvPr id="71" name="Freeform 71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2" name="TextBox 72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20</a:t>
              </a:r>
            </a:p>
          </p:txBody>
        </p:sp>
      </p:grpSp>
      <p:grpSp>
        <p:nvGrpSpPr>
          <p:cNvPr id="73" name="Group 73"/>
          <p:cNvGrpSpPr/>
          <p:nvPr/>
        </p:nvGrpSpPr>
        <p:grpSpPr>
          <a:xfrm>
            <a:off x="13197251" y="7751791"/>
            <a:ext cx="3267653" cy="916271"/>
            <a:chOff x="0" y="0"/>
            <a:chExt cx="860693" cy="241344"/>
          </a:xfrm>
        </p:grpSpPr>
        <p:sp>
          <p:nvSpPr>
            <p:cNvPr id="74" name="Freeform 74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5" name="TextBox 75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30</a:t>
              </a:r>
            </a:p>
          </p:txBody>
        </p:sp>
      </p:grpSp>
      <p:grpSp>
        <p:nvGrpSpPr>
          <p:cNvPr id="76" name="Group 76"/>
          <p:cNvGrpSpPr/>
          <p:nvPr/>
        </p:nvGrpSpPr>
        <p:grpSpPr>
          <a:xfrm>
            <a:off x="1556325" y="9039537"/>
            <a:ext cx="3849244" cy="916271"/>
            <a:chOff x="0" y="0"/>
            <a:chExt cx="1013882" cy="241344"/>
          </a:xfrm>
        </p:grpSpPr>
        <p:sp>
          <p:nvSpPr>
            <p:cNvPr id="77" name="Freeform 77"/>
            <p:cNvSpPr/>
            <p:nvPr/>
          </p:nvSpPr>
          <p:spPr>
            <a:xfrm>
              <a:off x="0" y="0"/>
              <a:ext cx="1013882" cy="241344"/>
            </a:xfrm>
            <a:custGeom>
              <a:avLst/>
              <a:gdLst/>
              <a:ahLst/>
              <a:cxnLst/>
              <a:rect l="l" t="t" r="r" b="b"/>
              <a:pathLst>
                <a:path w="1013882" h="241344">
                  <a:moveTo>
                    <a:pt x="40226" y="0"/>
                  </a:moveTo>
                  <a:lnTo>
                    <a:pt x="973657" y="0"/>
                  </a:lnTo>
                  <a:cubicBezTo>
                    <a:pt x="995873" y="0"/>
                    <a:pt x="1013882" y="18010"/>
                    <a:pt x="1013882" y="40226"/>
                  </a:cubicBezTo>
                  <a:lnTo>
                    <a:pt x="1013882" y="201118"/>
                  </a:lnTo>
                  <a:cubicBezTo>
                    <a:pt x="1013882" y="211786"/>
                    <a:pt x="1009644" y="222018"/>
                    <a:pt x="1002100" y="229562"/>
                  </a:cubicBezTo>
                  <a:cubicBezTo>
                    <a:pt x="994557" y="237106"/>
                    <a:pt x="984325" y="241344"/>
                    <a:pt x="973657" y="241344"/>
                  </a:cubicBezTo>
                  <a:lnTo>
                    <a:pt x="40226" y="241344"/>
                  </a:lnTo>
                  <a:cubicBezTo>
                    <a:pt x="29557" y="241344"/>
                    <a:pt x="19326" y="237106"/>
                    <a:pt x="11782" y="229562"/>
                  </a:cubicBezTo>
                  <a:cubicBezTo>
                    <a:pt x="4238" y="222018"/>
                    <a:pt x="0" y="211786"/>
                    <a:pt x="0" y="201118"/>
                  </a:cubicBezTo>
                  <a:lnTo>
                    <a:pt x="0" y="40226"/>
                  </a:lnTo>
                  <a:cubicBezTo>
                    <a:pt x="0" y="29557"/>
                    <a:pt x="4238" y="19326"/>
                    <a:pt x="11782" y="11782"/>
                  </a:cubicBezTo>
                  <a:cubicBezTo>
                    <a:pt x="19326" y="4238"/>
                    <a:pt x="29557" y="0"/>
                    <a:pt x="40226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8" name="TextBox 78"/>
            <p:cNvSpPr txBox="1"/>
            <p:nvPr/>
          </p:nvSpPr>
          <p:spPr>
            <a:xfrm>
              <a:off x="0" y="-19050"/>
              <a:ext cx="1013882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Ікосаедр</a:t>
              </a:r>
            </a:p>
          </p:txBody>
        </p:sp>
      </p:grpSp>
      <p:grpSp>
        <p:nvGrpSpPr>
          <p:cNvPr id="79" name="Group 79"/>
          <p:cNvGrpSpPr/>
          <p:nvPr/>
        </p:nvGrpSpPr>
        <p:grpSpPr>
          <a:xfrm>
            <a:off x="5797893" y="9039537"/>
            <a:ext cx="3267653" cy="916271"/>
            <a:chOff x="0" y="0"/>
            <a:chExt cx="860693" cy="241344"/>
          </a:xfrm>
        </p:grpSpPr>
        <p:sp>
          <p:nvSpPr>
            <p:cNvPr id="80" name="Freeform 80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81" name="TextBox 81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20</a:t>
              </a:r>
            </a:p>
          </p:txBody>
        </p:sp>
      </p:grpSp>
      <p:grpSp>
        <p:nvGrpSpPr>
          <p:cNvPr id="82" name="Group 82"/>
          <p:cNvGrpSpPr/>
          <p:nvPr/>
        </p:nvGrpSpPr>
        <p:grpSpPr>
          <a:xfrm>
            <a:off x="9533173" y="9039537"/>
            <a:ext cx="3267653" cy="916271"/>
            <a:chOff x="0" y="0"/>
            <a:chExt cx="860693" cy="241344"/>
          </a:xfrm>
        </p:grpSpPr>
        <p:sp>
          <p:nvSpPr>
            <p:cNvPr id="83" name="Freeform 83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84" name="TextBox 84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12</a:t>
              </a:r>
            </a:p>
          </p:txBody>
        </p:sp>
      </p:grpSp>
      <p:grpSp>
        <p:nvGrpSpPr>
          <p:cNvPr id="85" name="Group 85"/>
          <p:cNvGrpSpPr/>
          <p:nvPr/>
        </p:nvGrpSpPr>
        <p:grpSpPr>
          <a:xfrm>
            <a:off x="13233872" y="9039537"/>
            <a:ext cx="3267653" cy="916271"/>
            <a:chOff x="0" y="0"/>
            <a:chExt cx="860693" cy="241344"/>
          </a:xfrm>
        </p:grpSpPr>
        <p:sp>
          <p:nvSpPr>
            <p:cNvPr id="86" name="Freeform 86"/>
            <p:cNvSpPr/>
            <p:nvPr/>
          </p:nvSpPr>
          <p:spPr>
            <a:xfrm>
              <a:off x="0" y="0"/>
              <a:ext cx="860693" cy="241344"/>
            </a:xfrm>
            <a:custGeom>
              <a:avLst/>
              <a:gdLst/>
              <a:ahLst/>
              <a:cxnLst/>
              <a:rect l="l" t="t" r="r" b="b"/>
              <a:pathLst>
                <a:path w="860693" h="241344">
                  <a:moveTo>
                    <a:pt x="47385" y="0"/>
                  </a:moveTo>
                  <a:lnTo>
                    <a:pt x="813307" y="0"/>
                  </a:lnTo>
                  <a:cubicBezTo>
                    <a:pt x="839477" y="0"/>
                    <a:pt x="860693" y="21215"/>
                    <a:pt x="860693" y="47385"/>
                  </a:cubicBezTo>
                  <a:lnTo>
                    <a:pt x="860693" y="193958"/>
                  </a:lnTo>
                  <a:cubicBezTo>
                    <a:pt x="860693" y="220129"/>
                    <a:pt x="839477" y="241344"/>
                    <a:pt x="813307" y="241344"/>
                  </a:cubicBezTo>
                  <a:lnTo>
                    <a:pt x="47385" y="241344"/>
                  </a:lnTo>
                  <a:cubicBezTo>
                    <a:pt x="34818" y="241344"/>
                    <a:pt x="22765" y="236351"/>
                    <a:pt x="13879" y="227465"/>
                  </a:cubicBezTo>
                  <a:cubicBezTo>
                    <a:pt x="4992" y="218578"/>
                    <a:pt x="0" y="206526"/>
                    <a:pt x="0" y="193958"/>
                  </a:cubicBezTo>
                  <a:lnTo>
                    <a:pt x="0" y="47385"/>
                  </a:lnTo>
                  <a:cubicBezTo>
                    <a:pt x="0" y="21215"/>
                    <a:pt x="21215" y="0"/>
                    <a:pt x="473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87" name="TextBox 87"/>
            <p:cNvSpPr txBox="1"/>
            <p:nvPr/>
          </p:nvSpPr>
          <p:spPr>
            <a:xfrm>
              <a:off x="0" y="-19050"/>
              <a:ext cx="860693" cy="260394"/>
            </a:xfrm>
            <a:prstGeom prst="rect">
              <a:avLst/>
            </a:prstGeom>
          </p:spPr>
          <p:txBody>
            <a:bodyPr lIns="253978" tIns="253978" rIns="253978" bIns="253978" rtlCol="0" anchor="ctr"/>
            <a:lstStyle/>
            <a:p>
              <a:pPr algn="ctr">
                <a:lnSpc>
                  <a:spcPts val="3119"/>
                </a:lnSpc>
              </a:pPr>
              <a:r>
                <a:rPr lang="en-US" sz="23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30</a:t>
              </a:r>
            </a:p>
          </p:txBody>
        </p:sp>
      </p:grpSp>
      <p:sp>
        <p:nvSpPr>
          <p:cNvPr id="88" name="TextBox 88"/>
          <p:cNvSpPr txBox="1"/>
          <p:nvPr/>
        </p:nvSpPr>
        <p:spPr>
          <a:xfrm>
            <a:off x="1412871" y="1679440"/>
            <a:ext cx="10708607" cy="485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Знайдіть закономірність!</a:t>
            </a:r>
          </a:p>
        </p:txBody>
      </p:sp>
      <p:pic>
        <p:nvPicPr>
          <p:cNvPr id="90" name="Рисунок 89">
            <a:extLst>
              <a:ext uri="{FF2B5EF4-FFF2-40B4-BE49-F238E27FC236}">
                <a16:creationId xmlns:a16="http://schemas.microsoft.com/office/drawing/2014/main" id="{468FFDFA-D395-CF71-60A1-43B9A3B9EE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4097695"/>
            <a:ext cx="1156120" cy="578060"/>
          </a:xfrm>
          <a:prstGeom prst="rect">
            <a:avLst/>
          </a:prstGeom>
        </p:spPr>
      </p:pic>
      <p:pic>
        <p:nvPicPr>
          <p:cNvPr id="92" name="Рисунок 91">
            <a:extLst>
              <a:ext uri="{FF2B5EF4-FFF2-40B4-BE49-F238E27FC236}">
                <a16:creationId xmlns:a16="http://schemas.microsoft.com/office/drawing/2014/main" id="{B6F5D110-2634-839A-A195-8847199FC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97" y="4000913"/>
            <a:ext cx="1156120" cy="578060"/>
          </a:xfrm>
          <a:prstGeom prst="rect">
            <a:avLst/>
          </a:prstGeom>
        </p:spPr>
      </p:pic>
      <p:pic>
        <p:nvPicPr>
          <p:cNvPr id="93" name="Рисунок 92">
            <a:extLst>
              <a:ext uri="{FF2B5EF4-FFF2-40B4-BE49-F238E27FC236}">
                <a16:creationId xmlns:a16="http://schemas.microsoft.com/office/drawing/2014/main" id="{0CAD52C7-06A5-73A2-E067-77C33A0F3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0401" y="3942168"/>
            <a:ext cx="1156120" cy="578060"/>
          </a:xfrm>
          <a:prstGeom prst="rect">
            <a:avLst/>
          </a:prstGeom>
        </p:spPr>
      </p:pic>
      <p:pic>
        <p:nvPicPr>
          <p:cNvPr id="94" name="Рисунок 93">
            <a:extLst>
              <a:ext uri="{FF2B5EF4-FFF2-40B4-BE49-F238E27FC236}">
                <a16:creationId xmlns:a16="http://schemas.microsoft.com/office/drawing/2014/main" id="{DD87ACE5-0593-0923-3391-02FF7F8BF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5354472"/>
            <a:ext cx="1156120" cy="578060"/>
          </a:xfrm>
          <a:prstGeom prst="rect">
            <a:avLst/>
          </a:prstGeom>
        </p:spPr>
      </p:pic>
      <p:pic>
        <p:nvPicPr>
          <p:cNvPr id="95" name="Рисунок 94">
            <a:extLst>
              <a:ext uri="{FF2B5EF4-FFF2-40B4-BE49-F238E27FC236}">
                <a16:creationId xmlns:a16="http://schemas.microsoft.com/office/drawing/2014/main" id="{8F696D46-B179-454C-85AC-D4354F9B4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6396" y="5277184"/>
            <a:ext cx="1156120" cy="578060"/>
          </a:xfrm>
          <a:prstGeom prst="rect">
            <a:avLst/>
          </a:prstGeom>
        </p:spPr>
      </p:pic>
      <p:pic>
        <p:nvPicPr>
          <p:cNvPr id="96" name="Рисунок 95">
            <a:extLst>
              <a:ext uri="{FF2B5EF4-FFF2-40B4-BE49-F238E27FC236}">
                <a16:creationId xmlns:a16="http://schemas.microsoft.com/office/drawing/2014/main" id="{FB424B81-A4F2-4953-2893-F1080FA2E8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8827" y="5318310"/>
            <a:ext cx="1156120" cy="578060"/>
          </a:xfrm>
          <a:prstGeom prst="rect">
            <a:avLst/>
          </a:prstGeom>
        </p:spPr>
      </p:pic>
      <p:pic>
        <p:nvPicPr>
          <p:cNvPr id="97" name="Рисунок 96">
            <a:extLst>
              <a:ext uri="{FF2B5EF4-FFF2-40B4-BE49-F238E27FC236}">
                <a16:creationId xmlns:a16="http://schemas.microsoft.com/office/drawing/2014/main" id="{503FDE1D-DF66-B0D3-DE6C-35D05FE520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174" y="6634429"/>
            <a:ext cx="1156120" cy="578060"/>
          </a:xfrm>
          <a:prstGeom prst="rect">
            <a:avLst/>
          </a:prstGeom>
        </p:spPr>
      </p:pic>
      <p:pic>
        <p:nvPicPr>
          <p:cNvPr id="98" name="Рисунок 97">
            <a:extLst>
              <a:ext uri="{FF2B5EF4-FFF2-40B4-BE49-F238E27FC236}">
                <a16:creationId xmlns:a16="http://schemas.microsoft.com/office/drawing/2014/main" id="{BC9AED40-D2EC-3491-68B6-02B9B6007E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730" y="6606056"/>
            <a:ext cx="1156120" cy="578060"/>
          </a:xfrm>
          <a:prstGeom prst="rect">
            <a:avLst/>
          </a:prstGeom>
        </p:spPr>
      </p:pic>
      <p:pic>
        <p:nvPicPr>
          <p:cNvPr id="99" name="Рисунок 98">
            <a:extLst>
              <a:ext uri="{FF2B5EF4-FFF2-40B4-BE49-F238E27FC236}">
                <a16:creationId xmlns:a16="http://schemas.microsoft.com/office/drawing/2014/main" id="{0BC784A6-F5E2-0CD5-DB28-48B18AED8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6396" y="6540242"/>
            <a:ext cx="1156120" cy="57806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426967"/>
            <a:ext cx="16216985" cy="3346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399"/>
              </a:lnSpc>
            </a:pPr>
            <a:r>
              <a:rPr lang="en-US" sz="9999" b="1" spc="-99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ФОРМУЛА </a:t>
            </a:r>
          </a:p>
          <a:p>
            <a:pPr algn="l">
              <a:lnSpc>
                <a:spcPts val="13399"/>
              </a:lnSpc>
            </a:pPr>
            <a:r>
              <a:rPr lang="en-US" sz="9999" b="1" spc="-99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ЕЙЛЕРА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4308230"/>
            <a:ext cx="13829200" cy="981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Для многогранників існує ще один спосіб дізнатися кількість ребер, вершин або граней - за допомогою формули Ейлера.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1028700" y="6029610"/>
            <a:ext cx="7594143" cy="3228690"/>
            <a:chOff x="0" y="0"/>
            <a:chExt cx="2000103" cy="85035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000103" cy="850355"/>
            </a:xfrm>
            <a:custGeom>
              <a:avLst/>
              <a:gdLst/>
              <a:ahLst/>
              <a:cxnLst/>
              <a:rect l="l" t="t" r="r" b="b"/>
              <a:pathLst>
                <a:path w="2000103" h="850355">
                  <a:moveTo>
                    <a:pt x="20389" y="0"/>
                  </a:moveTo>
                  <a:lnTo>
                    <a:pt x="1979714" y="0"/>
                  </a:lnTo>
                  <a:cubicBezTo>
                    <a:pt x="1985122" y="0"/>
                    <a:pt x="1990308" y="2148"/>
                    <a:pt x="1994132" y="5972"/>
                  </a:cubicBezTo>
                  <a:cubicBezTo>
                    <a:pt x="1997955" y="9796"/>
                    <a:pt x="2000103" y="14982"/>
                    <a:pt x="2000103" y="20389"/>
                  </a:cubicBezTo>
                  <a:lnTo>
                    <a:pt x="2000103" y="829965"/>
                  </a:lnTo>
                  <a:cubicBezTo>
                    <a:pt x="2000103" y="835373"/>
                    <a:pt x="1997955" y="840559"/>
                    <a:pt x="1994132" y="844383"/>
                  </a:cubicBezTo>
                  <a:cubicBezTo>
                    <a:pt x="1990308" y="848206"/>
                    <a:pt x="1985122" y="850355"/>
                    <a:pt x="1979714" y="850355"/>
                  </a:cubicBezTo>
                  <a:lnTo>
                    <a:pt x="20389" y="850355"/>
                  </a:lnTo>
                  <a:cubicBezTo>
                    <a:pt x="14982" y="850355"/>
                    <a:pt x="9796" y="848206"/>
                    <a:pt x="5972" y="844383"/>
                  </a:cubicBezTo>
                  <a:cubicBezTo>
                    <a:pt x="2148" y="840559"/>
                    <a:pt x="0" y="835373"/>
                    <a:pt x="0" y="829965"/>
                  </a:cubicBezTo>
                  <a:lnTo>
                    <a:pt x="0" y="20389"/>
                  </a:lnTo>
                  <a:cubicBezTo>
                    <a:pt x="0" y="14982"/>
                    <a:pt x="2148" y="9796"/>
                    <a:pt x="5972" y="5972"/>
                  </a:cubicBezTo>
                  <a:cubicBezTo>
                    <a:pt x="9796" y="2148"/>
                    <a:pt x="14982" y="0"/>
                    <a:pt x="20389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000103" cy="86940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9651543" y="6029610"/>
            <a:ext cx="7594143" cy="3228690"/>
            <a:chOff x="0" y="0"/>
            <a:chExt cx="2000103" cy="85035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00103" cy="850355"/>
            </a:xfrm>
            <a:custGeom>
              <a:avLst/>
              <a:gdLst/>
              <a:ahLst/>
              <a:cxnLst/>
              <a:rect l="l" t="t" r="r" b="b"/>
              <a:pathLst>
                <a:path w="2000103" h="850355">
                  <a:moveTo>
                    <a:pt x="20389" y="0"/>
                  </a:moveTo>
                  <a:lnTo>
                    <a:pt x="1979714" y="0"/>
                  </a:lnTo>
                  <a:cubicBezTo>
                    <a:pt x="1985122" y="0"/>
                    <a:pt x="1990308" y="2148"/>
                    <a:pt x="1994132" y="5972"/>
                  </a:cubicBezTo>
                  <a:cubicBezTo>
                    <a:pt x="1997955" y="9796"/>
                    <a:pt x="2000103" y="14982"/>
                    <a:pt x="2000103" y="20389"/>
                  </a:cubicBezTo>
                  <a:lnTo>
                    <a:pt x="2000103" y="829965"/>
                  </a:lnTo>
                  <a:cubicBezTo>
                    <a:pt x="2000103" y="835373"/>
                    <a:pt x="1997955" y="840559"/>
                    <a:pt x="1994132" y="844383"/>
                  </a:cubicBezTo>
                  <a:cubicBezTo>
                    <a:pt x="1990308" y="848206"/>
                    <a:pt x="1985122" y="850355"/>
                    <a:pt x="1979714" y="850355"/>
                  </a:cubicBezTo>
                  <a:lnTo>
                    <a:pt x="20389" y="850355"/>
                  </a:lnTo>
                  <a:cubicBezTo>
                    <a:pt x="14982" y="850355"/>
                    <a:pt x="9796" y="848206"/>
                    <a:pt x="5972" y="844383"/>
                  </a:cubicBezTo>
                  <a:cubicBezTo>
                    <a:pt x="2148" y="840559"/>
                    <a:pt x="0" y="835373"/>
                    <a:pt x="0" y="829965"/>
                  </a:cubicBezTo>
                  <a:lnTo>
                    <a:pt x="0" y="20389"/>
                  </a:lnTo>
                  <a:cubicBezTo>
                    <a:pt x="0" y="14982"/>
                    <a:pt x="2148" y="9796"/>
                    <a:pt x="5972" y="5972"/>
                  </a:cubicBezTo>
                  <a:cubicBezTo>
                    <a:pt x="9796" y="2148"/>
                    <a:pt x="14982" y="0"/>
                    <a:pt x="20389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19050"/>
              <a:ext cx="2000103" cy="86940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137649" y="6501023"/>
            <a:ext cx="6621930" cy="2286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в цій формулі:</a:t>
            </a:r>
          </a:p>
          <a:p>
            <a:pPr algn="l">
              <a:lnSpc>
                <a:spcPts val="3600"/>
              </a:lnSpc>
            </a:pPr>
            <a:endParaRPr lang="en-US" sz="3000">
              <a:solidFill>
                <a:srgbClr val="000000"/>
              </a:solidFill>
              <a:latin typeface="Garet"/>
              <a:ea typeface="Garet"/>
              <a:cs typeface="Garet"/>
              <a:sym typeface="Garet"/>
            </a:endParaRPr>
          </a:p>
          <a:p>
            <a:pPr marL="647703" lvl="1" indent="-323852" algn="l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В - кількість вершин</a:t>
            </a:r>
          </a:p>
          <a:p>
            <a:pPr marL="647703" lvl="1" indent="-323852" algn="l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Г - кількість граней</a:t>
            </a:r>
          </a:p>
          <a:p>
            <a:pPr marL="647703" lvl="1" indent="-323852" algn="l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Р - кількість ребер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11926481" y="2261453"/>
            <a:ext cx="222065" cy="222065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2D67E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-485830">
            <a:off x="10298687" y="1972912"/>
            <a:ext cx="249883" cy="249883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482831" y="1711522"/>
            <a:ext cx="214408" cy="245037"/>
            <a:chOff x="0" y="0"/>
            <a:chExt cx="7112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711200" cy="812800"/>
            </a:xfrm>
            <a:custGeom>
              <a:avLst/>
              <a:gdLst/>
              <a:ahLst/>
              <a:cxnLst/>
              <a:rect l="l" t="t" r="r" b="b"/>
              <a:pathLst>
                <a:path w="711200" h="812800">
                  <a:moveTo>
                    <a:pt x="355600" y="0"/>
                  </a:moveTo>
                  <a:lnTo>
                    <a:pt x="499725" y="159329"/>
                  </a:lnTo>
                  <a:lnTo>
                    <a:pt x="711200" y="203200"/>
                  </a:lnTo>
                  <a:lnTo>
                    <a:pt x="643849" y="406400"/>
                  </a:lnTo>
                  <a:lnTo>
                    <a:pt x="711200" y="609600"/>
                  </a:lnTo>
                  <a:lnTo>
                    <a:pt x="499725" y="653471"/>
                  </a:lnTo>
                  <a:lnTo>
                    <a:pt x="355600" y="812800"/>
                  </a:lnTo>
                  <a:lnTo>
                    <a:pt x="211475" y="653471"/>
                  </a:lnTo>
                  <a:lnTo>
                    <a:pt x="0" y="609600"/>
                  </a:lnTo>
                  <a:lnTo>
                    <a:pt x="67351" y="406400"/>
                  </a:lnTo>
                  <a:lnTo>
                    <a:pt x="0" y="203200"/>
                  </a:lnTo>
                  <a:lnTo>
                    <a:pt x="211475" y="159329"/>
                  </a:lnTo>
                  <a:lnTo>
                    <a:pt x="355600" y="0"/>
                  </a:lnTo>
                  <a:close/>
                </a:path>
              </a:pathLst>
            </a:custGeom>
            <a:solidFill>
              <a:srgbClr val="FA96C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88900" y="136525"/>
              <a:ext cx="533400" cy="511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1564647" y="2728070"/>
            <a:ext cx="214408" cy="245037"/>
            <a:chOff x="0" y="0"/>
            <a:chExt cx="7112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711200" cy="812800"/>
            </a:xfrm>
            <a:custGeom>
              <a:avLst/>
              <a:gdLst/>
              <a:ahLst/>
              <a:cxnLst/>
              <a:rect l="l" t="t" r="r" b="b"/>
              <a:pathLst>
                <a:path w="711200" h="812800">
                  <a:moveTo>
                    <a:pt x="355600" y="0"/>
                  </a:moveTo>
                  <a:lnTo>
                    <a:pt x="499725" y="159329"/>
                  </a:lnTo>
                  <a:lnTo>
                    <a:pt x="711200" y="203200"/>
                  </a:lnTo>
                  <a:lnTo>
                    <a:pt x="643849" y="406400"/>
                  </a:lnTo>
                  <a:lnTo>
                    <a:pt x="711200" y="609600"/>
                  </a:lnTo>
                  <a:lnTo>
                    <a:pt x="499725" y="653471"/>
                  </a:lnTo>
                  <a:lnTo>
                    <a:pt x="355600" y="812800"/>
                  </a:lnTo>
                  <a:lnTo>
                    <a:pt x="211475" y="653471"/>
                  </a:lnTo>
                  <a:lnTo>
                    <a:pt x="0" y="609600"/>
                  </a:lnTo>
                  <a:lnTo>
                    <a:pt x="67351" y="406400"/>
                  </a:lnTo>
                  <a:lnTo>
                    <a:pt x="0" y="203200"/>
                  </a:lnTo>
                  <a:lnTo>
                    <a:pt x="211475" y="159329"/>
                  </a:lnTo>
                  <a:lnTo>
                    <a:pt x="355600" y="0"/>
                  </a:lnTo>
                  <a:close/>
                </a:path>
              </a:pathLst>
            </a:custGeom>
            <a:solidFill>
              <a:srgbClr val="FF843A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88900" y="136525"/>
              <a:ext cx="533400" cy="511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869645" y="6974412"/>
            <a:ext cx="5912253" cy="1272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48"/>
              </a:lnSpc>
              <a:spcBef>
                <a:spcPct val="0"/>
              </a:spcBef>
            </a:pPr>
            <a:r>
              <a:rPr lang="en-US" sz="8037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В + Г – Р = 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4268" y="4414911"/>
            <a:ext cx="2821483" cy="696301"/>
            <a:chOff x="0" y="0"/>
            <a:chExt cx="743107" cy="18338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43107" cy="183388"/>
            </a:xfrm>
            <a:custGeom>
              <a:avLst/>
              <a:gdLst/>
              <a:ahLst/>
              <a:cxnLst/>
              <a:rect l="l" t="t" r="r" b="b"/>
              <a:pathLst>
                <a:path w="743107" h="183388">
                  <a:moveTo>
                    <a:pt x="54878" y="0"/>
                  </a:moveTo>
                  <a:lnTo>
                    <a:pt x="688228" y="0"/>
                  </a:lnTo>
                  <a:cubicBezTo>
                    <a:pt x="702783" y="0"/>
                    <a:pt x="716741" y="5782"/>
                    <a:pt x="727033" y="16074"/>
                  </a:cubicBezTo>
                  <a:cubicBezTo>
                    <a:pt x="737325" y="26365"/>
                    <a:pt x="743107" y="40324"/>
                    <a:pt x="743107" y="54878"/>
                  </a:cubicBezTo>
                  <a:lnTo>
                    <a:pt x="743107" y="128510"/>
                  </a:lnTo>
                  <a:cubicBezTo>
                    <a:pt x="743107" y="158818"/>
                    <a:pt x="718537" y="183388"/>
                    <a:pt x="688228" y="183388"/>
                  </a:cubicBezTo>
                  <a:lnTo>
                    <a:pt x="54878" y="183388"/>
                  </a:lnTo>
                  <a:cubicBezTo>
                    <a:pt x="24570" y="183388"/>
                    <a:pt x="0" y="158818"/>
                    <a:pt x="0" y="128510"/>
                  </a:cubicBezTo>
                  <a:lnTo>
                    <a:pt x="0" y="54878"/>
                  </a:lnTo>
                  <a:cubicBezTo>
                    <a:pt x="0" y="24570"/>
                    <a:pt x="24570" y="0"/>
                    <a:pt x="54878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743107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Тетраедр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744132" y="4414911"/>
            <a:ext cx="2821483" cy="696301"/>
            <a:chOff x="0" y="0"/>
            <a:chExt cx="743107" cy="18338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3107" cy="183388"/>
            </a:xfrm>
            <a:custGeom>
              <a:avLst/>
              <a:gdLst/>
              <a:ahLst/>
              <a:cxnLst/>
              <a:rect l="l" t="t" r="r" b="b"/>
              <a:pathLst>
                <a:path w="743107" h="183388">
                  <a:moveTo>
                    <a:pt x="54878" y="0"/>
                  </a:moveTo>
                  <a:lnTo>
                    <a:pt x="688228" y="0"/>
                  </a:lnTo>
                  <a:cubicBezTo>
                    <a:pt x="702783" y="0"/>
                    <a:pt x="716741" y="5782"/>
                    <a:pt x="727033" y="16074"/>
                  </a:cubicBezTo>
                  <a:cubicBezTo>
                    <a:pt x="737325" y="26365"/>
                    <a:pt x="743107" y="40324"/>
                    <a:pt x="743107" y="54878"/>
                  </a:cubicBezTo>
                  <a:lnTo>
                    <a:pt x="743107" y="128510"/>
                  </a:lnTo>
                  <a:cubicBezTo>
                    <a:pt x="743107" y="158818"/>
                    <a:pt x="718537" y="183388"/>
                    <a:pt x="688228" y="183388"/>
                  </a:cubicBezTo>
                  <a:lnTo>
                    <a:pt x="54878" y="183388"/>
                  </a:lnTo>
                  <a:cubicBezTo>
                    <a:pt x="24570" y="183388"/>
                    <a:pt x="0" y="158818"/>
                    <a:pt x="0" y="128510"/>
                  </a:cubicBezTo>
                  <a:lnTo>
                    <a:pt x="0" y="54878"/>
                  </a:lnTo>
                  <a:cubicBezTo>
                    <a:pt x="0" y="24570"/>
                    <a:pt x="24570" y="0"/>
                    <a:pt x="54878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743107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Октаедр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384200" y="4414911"/>
            <a:ext cx="2821483" cy="696301"/>
            <a:chOff x="0" y="0"/>
            <a:chExt cx="743107" cy="18338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43107" cy="183388"/>
            </a:xfrm>
            <a:custGeom>
              <a:avLst/>
              <a:gdLst/>
              <a:ahLst/>
              <a:cxnLst/>
              <a:rect l="l" t="t" r="r" b="b"/>
              <a:pathLst>
                <a:path w="743107" h="183388">
                  <a:moveTo>
                    <a:pt x="54878" y="0"/>
                  </a:moveTo>
                  <a:lnTo>
                    <a:pt x="688228" y="0"/>
                  </a:lnTo>
                  <a:cubicBezTo>
                    <a:pt x="702783" y="0"/>
                    <a:pt x="716741" y="5782"/>
                    <a:pt x="727033" y="16074"/>
                  </a:cubicBezTo>
                  <a:cubicBezTo>
                    <a:pt x="737325" y="26365"/>
                    <a:pt x="743107" y="40324"/>
                    <a:pt x="743107" y="54878"/>
                  </a:cubicBezTo>
                  <a:lnTo>
                    <a:pt x="743107" y="128510"/>
                  </a:lnTo>
                  <a:cubicBezTo>
                    <a:pt x="743107" y="158818"/>
                    <a:pt x="718537" y="183388"/>
                    <a:pt x="688228" y="183388"/>
                  </a:cubicBezTo>
                  <a:lnTo>
                    <a:pt x="54878" y="183388"/>
                  </a:lnTo>
                  <a:cubicBezTo>
                    <a:pt x="24570" y="183388"/>
                    <a:pt x="0" y="158818"/>
                    <a:pt x="0" y="128510"/>
                  </a:cubicBezTo>
                  <a:lnTo>
                    <a:pt x="0" y="54878"/>
                  </a:lnTo>
                  <a:cubicBezTo>
                    <a:pt x="0" y="24570"/>
                    <a:pt x="24570" y="0"/>
                    <a:pt x="54878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743107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Гексаедр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104064" y="4414911"/>
            <a:ext cx="2821483" cy="696301"/>
            <a:chOff x="0" y="0"/>
            <a:chExt cx="743107" cy="183388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743107" cy="183388"/>
            </a:xfrm>
            <a:custGeom>
              <a:avLst/>
              <a:gdLst/>
              <a:ahLst/>
              <a:cxnLst/>
              <a:rect l="l" t="t" r="r" b="b"/>
              <a:pathLst>
                <a:path w="743107" h="183388">
                  <a:moveTo>
                    <a:pt x="54878" y="0"/>
                  </a:moveTo>
                  <a:lnTo>
                    <a:pt x="688228" y="0"/>
                  </a:lnTo>
                  <a:cubicBezTo>
                    <a:pt x="702783" y="0"/>
                    <a:pt x="716741" y="5782"/>
                    <a:pt x="727033" y="16074"/>
                  </a:cubicBezTo>
                  <a:cubicBezTo>
                    <a:pt x="737325" y="26365"/>
                    <a:pt x="743107" y="40324"/>
                    <a:pt x="743107" y="54878"/>
                  </a:cubicBezTo>
                  <a:lnTo>
                    <a:pt x="743107" y="128510"/>
                  </a:lnTo>
                  <a:cubicBezTo>
                    <a:pt x="743107" y="158818"/>
                    <a:pt x="718537" y="183388"/>
                    <a:pt x="688228" y="183388"/>
                  </a:cubicBezTo>
                  <a:lnTo>
                    <a:pt x="54878" y="183388"/>
                  </a:lnTo>
                  <a:cubicBezTo>
                    <a:pt x="24570" y="183388"/>
                    <a:pt x="0" y="158818"/>
                    <a:pt x="0" y="128510"/>
                  </a:cubicBezTo>
                  <a:lnTo>
                    <a:pt x="0" y="54878"/>
                  </a:lnTo>
                  <a:cubicBezTo>
                    <a:pt x="0" y="24570"/>
                    <a:pt x="24570" y="0"/>
                    <a:pt x="54878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743107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Ікосаедр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4463996" y="4414911"/>
            <a:ext cx="2821483" cy="696301"/>
            <a:chOff x="0" y="0"/>
            <a:chExt cx="743107" cy="18338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43107" cy="183388"/>
            </a:xfrm>
            <a:custGeom>
              <a:avLst/>
              <a:gdLst/>
              <a:ahLst/>
              <a:cxnLst/>
              <a:rect l="l" t="t" r="r" b="b"/>
              <a:pathLst>
                <a:path w="743107" h="183388">
                  <a:moveTo>
                    <a:pt x="54878" y="0"/>
                  </a:moveTo>
                  <a:lnTo>
                    <a:pt x="688228" y="0"/>
                  </a:lnTo>
                  <a:cubicBezTo>
                    <a:pt x="702783" y="0"/>
                    <a:pt x="716741" y="5782"/>
                    <a:pt x="727033" y="16074"/>
                  </a:cubicBezTo>
                  <a:cubicBezTo>
                    <a:pt x="737325" y="26365"/>
                    <a:pt x="743107" y="40324"/>
                    <a:pt x="743107" y="54878"/>
                  </a:cubicBezTo>
                  <a:lnTo>
                    <a:pt x="743107" y="128510"/>
                  </a:lnTo>
                  <a:cubicBezTo>
                    <a:pt x="743107" y="158818"/>
                    <a:pt x="718537" y="183388"/>
                    <a:pt x="688228" y="183388"/>
                  </a:cubicBezTo>
                  <a:lnTo>
                    <a:pt x="54878" y="183388"/>
                  </a:lnTo>
                  <a:cubicBezTo>
                    <a:pt x="24570" y="183388"/>
                    <a:pt x="0" y="158818"/>
                    <a:pt x="0" y="128510"/>
                  </a:cubicBezTo>
                  <a:lnTo>
                    <a:pt x="0" y="54878"/>
                  </a:lnTo>
                  <a:cubicBezTo>
                    <a:pt x="0" y="24570"/>
                    <a:pt x="24570" y="0"/>
                    <a:pt x="54878" y="0"/>
                  </a:cubicBezTo>
                  <a:close/>
                </a:path>
              </a:pathLst>
            </a:custGeom>
            <a:solidFill>
              <a:srgbClr val="91DFD0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743107" cy="202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r>
                <a:rPr lang="en-US" sz="2400" b="1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Додекаедр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4463996" y="1407856"/>
            <a:ext cx="2795304" cy="2797505"/>
            <a:chOff x="0" y="0"/>
            <a:chExt cx="3727072" cy="3730007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3727072" cy="3730007"/>
              <a:chOff x="0" y="0"/>
              <a:chExt cx="813106" cy="813746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813106" cy="813746"/>
              </a:xfrm>
              <a:custGeom>
                <a:avLst/>
                <a:gdLst/>
                <a:ahLst/>
                <a:cxnLst/>
                <a:rect l="l" t="t" r="r" b="b"/>
                <a:pathLst>
                  <a:path w="813106" h="813746">
                    <a:moveTo>
                      <a:pt x="50154" y="0"/>
                    </a:moveTo>
                    <a:lnTo>
                      <a:pt x="762952" y="0"/>
                    </a:lnTo>
                    <a:cubicBezTo>
                      <a:pt x="776253" y="0"/>
                      <a:pt x="789010" y="5284"/>
                      <a:pt x="798416" y="14690"/>
                    </a:cubicBezTo>
                    <a:cubicBezTo>
                      <a:pt x="807822" y="24095"/>
                      <a:pt x="813106" y="36852"/>
                      <a:pt x="813106" y="50154"/>
                    </a:cubicBezTo>
                    <a:lnTo>
                      <a:pt x="813106" y="763592"/>
                    </a:lnTo>
                    <a:cubicBezTo>
                      <a:pt x="813106" y="776894"/>
                      <a:pt x="807822" y="789650"/>
                      <a:pt x="798416" y="799056"/>
                    </a:cubicBezTo>
                    <a:cubicBezTo>
                      <a:pt x="789010" y="808462"/>
                      <a:pt x="776253" y="813746"/>
                      <a:pt x="762952" y="813746"/>
                    </a:cubicBezTo>
                    <a:lnTo>
                      <a:pt x="50154" y="813746"/>
                    </a:lnTo>
                    <a:cubicBezTo>
                      <a:pt x="22455" y="813746"/>
                      <a:pt x="0" y="791291"/>
                      <a:pt x="0" y="763592"/>
                    </a:cubicBezTo>
                    <a:lnTo>
                      <a:pt x="0" y="50154"/>
                    </a:lnTo>
                    <a:cubicBezTo>
                      <a:pt x="0" y="22455"/>
                      <a:pt x="22455" y="0"/>
                      <a:pt x="501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905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28575"/>
                <a:ext cx="813106" cy="84232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19"/>
                  </a:lnSpc>
                </a:pPr>
                <a:endParaRPr/>
              </a:p>
            </p:txBody>
          </p:sp>
        </p:grpSp>
        <p:sp>
          <p:nvSpPr>
            <p:cNvPr id="21" name="Freeform 21"/>
            <p:cNvSpPr/>
            <p:nvPr/>
          </p:nvSpPr>
          <p:spPr>
            <a:xfrm>
              <a:off x="457999" y="467860"/>
              <a:ext cx="2833245" cy="2794288"/>
            </a:xfrm>
            <a:custGeom>
              <a:avLst/>
              <a:gdLst/>
              <a:ahLst/>
              <a:cxnLst/>
              <a:rect l="l" t="t" r="r" b="b"/>
              <a:pathLst>
                <a:path w="2833245" h="2794288">
                  <a:moveTo>
                    <a:pt x="0" y="0"/>
                  </a:moveTo>
                  <a:lnTo>
                    <a:pt x="2833245" y="0"/>
                  </a:lnTo>
                  <a:lnTo>
                    <a:pt x="2833245" y="2794287"/>
                  </a:lnTo>
                  <a:lnTo>
                    <a:pt x="0" y="27942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22" name="Group 22"/>
          <p:cNvGrpSpPr/>
          <p:nvPr/>
        </p:nvGrpSpPr>
        <p:grpSpPr>
          <a:xfrm>
            <a:off x="11104064" y="1407856"/>
            <a:ext cx="2795304" cy="2797505"/>
            <a:chOff x="0" y="0"/>
            <a:chExt cx="3727072" cy="3730007"/>
          </a:xfrm>
        </p:grpSpPr>
        <p:grpSp>
          <p:nvGrpSpPr>
            <p:cNvPr id="23" name="Group 23"/>
            <p:cNvGrpSpPr/>
            <p:nvPr/>
          </p:nvGrpSpPr>
          <p:grpSpPr>
            <a:xfrm>
              <a:off x="0" y="0"/>
              <a:ext cx="3727072" cy="3730007"/>
              <a:chOff x="0" y="0"/>
              <a:chExt cx="813106" cy="813746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813106" cy="813746"/>
              </a:xfrm>
              <a:custGeom>
                <a:avLst/>
                <a:gdLst/>
                <a:ahLst/>
                <a:cxnLst/>
                <a:rect l="l" t="t" r="r" b="b"/>
                <a:pathLst>
                  <a:path w="813106" h="813746">
                    <a:moveTo>
                      <a:pt x="50154" y="0"/>
                    </a:moveTo>
                    <a:lnTo>
                      <a:pt x="762952" y="0"/>
                    </a:lnTo>
                    <a:cubicBezTo>
                      <a:pt x="776253" y="0"/>
                      <a:pt x="789010" y="5284"/>
                      <a:pt x="798416" y="14690"/>
                    </a:cubicBezTo>
                    <a:cubicBezTo>
                      <a:pt x="807822" y="24095"/>
                      <a:pt x="813106" y="36852"/>
                      <a:pt x="813106" y="50154"/>
                    </a:cubicBezTo>
                    <a:lnTo>
                      <a:pt x="813106" y="763592"/>
                    </a:lnTo>
                    <a:cubicBezTo>
                      <a:pt x="813106" y="776894"/>
                      <a:pt x="807822" y="789650"/>
                      <a:pt x="798416" y="799056"/>
                    </a:cubicBezTo>
                    <a:cubicBezTo>
                      <a:pt x="789010" y="808462"/>
                      <a:pt x="776253" y="813746"/>
                      <a:pt x="762952" y="813746"/>
                    </a:cubicBezTo>
                    <a:lnTo>
                      <a:pt x="50154" y="813746"/>
                    </a:lnTo>
                    <a:cubicBezTo>
                      <a:pt x="22455" y="813746"/>
                      <a:pt x="0" y="791291"/>
                      <a:pt x="0" y="763592"/>
                    </a:cubicBezTo>
                    <a:lnTo>
                      <a:pt x="0" y="50154"/>
                    </a:lnTo>
                    <a:cubicBezTo>
                      <a:pt x="0" y="22455"/>
                      <a:pt x="22455" y="0"/>
                      <a:pt x="501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905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0" y="-28575"/>
                <a:ext cx="813106" cy="84232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19"/>
                  </a:lnSpc>
                </a:pPr>
                <a:endParaRPr/>
              </a:p>
            </p:txBody>
          </p:sp>
        </p:grpSp>
        <p:sp>
          <p:nvSpPr>
            <p:cNvPr id="26" name="Freeform 26"/>
            <p:cNvSpPr/>
            <p:nvPr/>
          </p:nvSpPr>
          <p:spPr>
            <a:xfrm>
              <a:off x="213668" y="602879"/>
              <a:ext cx="3140421" cy="2661507"/>
            </a:xfrm>
            <a:custGeom>
              <a:avLst/>
              <a:gdLst/>
              <a:ahLst/>
              <a:cxnLst/>
              <a:rect l="l" t="t" r="r" b="b"/>
              <a:pathLst>
                <a:path w="3140421" h="2661507">
                  <a:moveTo>
                    <a:pt x="0" y="0"/>
                  </a:moveTo>
                  <a:lnTo>
                    <a:pt x="3140421" y="0"/>
                  </a:lnTo>
                  <a:lnTo>
                    <a:pt x="3140421" y="2661507"/>
                  </a:lnTo>
                  <a:lnTo>
                    <a:pt x="0" y="26615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</p:grpSp>
      <p:grpSp>
        <p:nvGrpSpPr>
          <p:cNvPr id="27" name="Group 27"/>
          <p:cNvGrpSpPr/>
          <p:nvPr/>
        </p:nvGrpSpPr>
        <p:grpSpPr>
          <a:xfrm>
            <a:off x="7744132" y="1407856"/>
            <a:ext cx="2795304" cy="2797505"/>
            <a:chOff x="0" y="0"/>
            <a:chExt cx="3727072" cy="3730007"/>
          </a:xfrm>
        </p:grpSpPr>
        <p:grpSp>
          <p:nvGrpSpPr>
            <p:cNvPr id="28" name="Group 28"/>
            <p:cNvGrpSpPr/>
            <p:nvPr/>
          </p:nvGrpSpPr>
          <p:grpSpPr>
            <a:xfrm>
              <a:off x="0" y="0"/>
              <a:ext cx="3727072" cy="3730007"/>
              <a:chOff x="0" y="0"/>
              <a:chExt cx="813106" cy="813746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813106" cy="813746"/>
              </a:xfrm>
              <a:custGeom>
                <a:avLst/>
                <a:gdLst/>
                <a:ahLst/>
                <a:cxnLst/>
                <a:rect l="l" t="t" r="r" b="b"/>
                <a:pathLst>
                  <a:path w="813106" h="813746">
                    <a:moveTo>
                      <a:pt x="50154" y="0"/>
                    </a:moveTo>
                    <a:lnTo>
                      <a:pt x="762952" y="0"/>
                    </a:lnTo>
                    <a:cubicBezTo>
                      <a:pt x="776253" y="0"/>
                      <a:pt x="789010" y="5284"/>
                      <a:pt x="798416" y="14690"/>
                    </a:cubicBezTo>
                    <a:cubicBezTo>
                      <a:pt x="807822" y="24095"/>
                      <a:pt x="813106" y="36852"/>
                      <a:pt x="813106" y="50154"/>
                    </a:cubicBezTo>
                    <a:lnTo>
                      <a:pt x="813106" y="763592"/>
                    </a:lnTo>
                    <a:cubicBezTo>
                      <a:pt x="813106" y="776894"/>
                      <a:pt x="807822" y="789650"/>
                      <a:pt x="798416" y="799056"/>
                    </a:cubicBezTo>
                    <a:cubicBezTo>
                      <a:pt x="789010" y="808462"/>
                      <a:pt x="776253" y="813746"/>
                      <a:pt x="762952" y="813746"/>
                    </a:cubicBezTo>
                    <a:lnTo>
                      <a:pt x="50154" y="813746"/>
                    </a:lnTo>
                    <a:cubicBezTo>
                      <a:pt x="22455" y="813746"/>
                      <a:pt x="0" y="791291"/>
                      <a:pt x="0" y="763592"/>
                    </a:cubicBezTo>
                    <a:lnTo>
                      <a:pt x="0" y="50154"/>
                    </a:lnTo>
                    <a:cubicBezTo>
                      <a:pt x="0" y="22455"/>
                      <a:pt x="22455" y="0"/>
                      <a:pt x="501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905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30" name="TextBox 30"/>
              <p:cNvSpPr txBox="1"/>
              <p:nvPr/>
            </p:nvSpPr>
            <p:spPr>
              <a:xfrm>
                <a:off x="0" y="-28575"/>
                <a:ext cx="813106" cy="84232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19"/>
                  </a:lnSpc>
                </a:pPr>
                <a:endParaRPr/>
              </a:p>
            </p:txBody>
          </p:sp>
        </p:grpSp>
        <p:sp>
          <p:nvSpPr>
            <p:cNvPr id="31" name="Freeform 31"/>
            <p:cNvSpPr/>
            <p:nvPr/>
          </p:nvSpPr>
          <p:spPr>
            <a:xfrm>
              <a:off x="225499" y="324162"/>
              <a:ext cx="3130421" cy="3218942"/>
            </a:xfrm>
            <a:custGeom>
              <a:avLst/>
              <a:gdLst/>
              <a:ahLst/>
              <a:cxnLst/>
              <a:rect l="l" t="t" r="r" b="b"/>
              <a:pathLst>
                <a:path w="3130421" h="3218942">
                  <a:moveTo>
                    <a:pt x="0" y="0"/>
                  </a:moveTo>
                  <a:lnTo>
                    <a:pt x="3130421" y="0"/>
                  </a:lnTo>
                  <a:lnTo>
                    <a:pt x="3130421" y="3218941"/>
                  </a:lnTo>
                  <a:lnTo>
                    <a:pt x="0" y="3218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</p:grpSp>
      <p:grpSp>
        <p:nvGrpSpPr>
          <p:cNvPr id="32" name="Group 32"/>
          <p:cNvGrpSpPr/>
          <p:nvPr/>
        </p:nvGrpSpPr>
        <p:grpSpPr>
          <a:xfrm>
            <a:off x="4384200" y="1407856"/>
            <a:ext cx="2795304" cy="2797505"/>
            <a:chOff x="0" y="0"/>
            <a:chExt cx="3727072" cy="3730007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3727072" cy="3730007"/>
              <a:chOff x="0" y="0"/>
              <a:chExt cx="813106" cy="813746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813106" cy="813746"/>
              </a:xfrm>
              <a:custGeom>
                <a:avLst/>
                <a:gdLst/>
                <a:ahLst/>
                <a:cxnLst/>
                <a:rect l="l" t="t" r="r" b="b"/>
                <a:pathLst>
                  <a:path w="813106" h="813746">
                    <a:moveTo>
                      <a:pt x="50154" y="0"/>
                    </a:moveTo>
                    <a:lnTo>
                      <a:pt x="762952" y="0"/>
                    </a:lnTo>
                    <a:cubicBezTo>
                      <a:pt x="776253" y="0"/>
                      <a:pt x="789010" y="5284"/>
                      <a:pt x="798416" y="14690"/>
                    </a:cubicBezTo>
                    <a:cubicBezTo>
                      <a:pt x="807822" y="24095"/>
                      <a:pt x="813106" y="36852"/>
                      <a:pt x="813106" y="50154"/>
                    </a:cubicBezTo>
                    <a:lnTo>
                      <a:pt x="813106" y="763592"/>
                    </a:lnTo>
                    <a:cubicBezTo>
                      <a:pt x="813106" y="776894"/>
                      <a:pt x="807822" y="789650"/>
                      <a:pt x="798416" y="799056"/>
                    </a:cubicBezTo>
                    <a:cubicBezTo>
                      <a:pt x="789010" y="808462"/>
                      <a:pt x="776253" y="813746"/>
                      <a:pt x="762952" y="813746"/>
                    </a:cubicBezTo>
                    <a:lnTo>
                      <a:pt x="50154" y="813746"/>
                    </a:lnTo>
                    <a:cubicBezTo>
                      <a:pt x="22455" y="813746"/>
                      <a:pt x="0" y="791291"/>
                      <a:pt x="0" y="763592"/>
                    </a:cubicBezTo>
                    <a:lnTo>
                      <a:pt x="0" y="50154"/>
                    </a:lnTo>
                    <a:cubicBezTo>
                      <a:pt x="0" y="22455"/>
                      <a:pt x="22455" y="0"/>
                      <a:pt x="501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905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0" y="-28575"/>
                <a:ext cx="813106" cy="84232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19"/>
                  </a:lnSpc>
                </a:pPr>
                <a:endParaRPr/>
              </a:p>
            </p:txBody>
          </p:sp>
        </p:grpSp>
        <p:sp>
          <p:nvSpPr>
            <p:cNvPr id="36" name="Freeform 36"/>
            <p:cNvSpPr/>
            <p:nvPr/>
          </p:nvSpPr>
          <p:spPr>
            <a:xfrm>
              <a:off x="527227" y="233930"/>
              <a:ext cx="2736701" cy="3262147"/>
            </a:xfrm>
            <a:custGeom>
              <a:avLst/>
              <a:gdLst/>
              <a:ahLst/>
              <a:cxnLst/>
              <a:rect l="l" t="t" r="r" b="b"/>
              <a:pathLst>
                <a:path w="2736701" h="3262147">
                  <a:moveTo>
                    <a:pt x="0" y="0"/>
                  </a:moveTo>
                  <a:lnTo>
                    <a:pt x="2736701" y="0"/>
                  </a:lnTo>
                  <a:lnTo>
                    <a:pt x="2736701" y="3262147"/>
                  </a:lnTo>
                  <a:lnTo>
                    <a:pt x="0" y="32621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37" name="Group 37"/>
          <p:cNvGrpSpPr/>
          <p:nvPr/>
        </p:nvGrpSpPr>
        <p:grpSpPr>
          <a:xfrm>
            <a:off x="1024268" y="1407856"/>
            <a:ext cx="2795304" cy="2797505"/>
            <a:chOff x="0" y="0"/>
            <a:chExt cx="3727072" cy="3730007"/>
          </a:xfrm>
        </p:grpSpPr>
        <p:grpSp>
          <p:nvGrpSpPr>
            <p:cNvPr id="38" name="Group 38"/>
            <p:cNvGrpSpPr/>
            <p:nvPr/>
          </p:nvGrpSpPr>
          <p:grpSpPr>
            <a:xfrm>
              <a:off x="0" y="0"/>
              <a:ext cx="3727072" cy="3730007"/>
              <a:chOff x="0" y="0"/>
              <a:chExt cx="813106" cy="813746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813106" cy="813746"/>
              </a:xfrm>
              <a:custGeom>
                <a:avLst/>
                <a:gdLst/>
                <a:ahLst/>
                <a:cxnLst/>
                <a:rect l="l" t="t" r="r" b="b"/>
                <a:pathLst>
                  <a:path w="813106" h="813746">
                    <a:moveTo>
                      <a:pt x="50154" y="0"/>
                    </a:moveTo>
                    <a:lnTo>
                      <a:pt x="762952" y="0"/>
                    </a:lnTo>
                    <a:cubicBezTo>
                      <a:pt x="776253" y="0"/>
                      <a:pt x="789010" y="5284"/>
                      <a:pt x="798416" y="14690"/>
                    </a:cubicBezTo>
                    <a:cubicBezTo>
                      <a:pt x="807822" y="24095"/>
                      <a:pt x="813106" y="36852"/>
                      <a:pt x="813106" y="50154"/>
                    </a:cubicBezTo>
                    <a:lnTo>
                      <a:pt x="813106" y="763592"/>
                    </a:lnTo>
                    <a:cubicBezTo>
                      <a:pt x="813106" y="776894"/>
                      <a:pt x="807822" y="789650"/>
                      <a:pt x="798416" y="799056"/>
                    </a:cubicBezTo>
                    <a:cubicBezTo>
                      <a:pt x="789010" y="808462"/>
                      <a:pt x="776253" y="813746"/>
                      <a:pt x="762952" y="813746"/>
                    </a:cubicBezTo>
                    <a:lnTo>
                      <a:pt x="50154" y="813746"/>
                    </a:lnTo>
                    <a:cubicBezTo>
                      <a:pt x="22455" y="813746"/>
                      <a:pt x="0" y="791291"/>
                      <a:pt x="0" y="763592"/>
                    </a:cubicBezTo>
                    <a:lnTo>
                      <a:pt x="0" y="50154"/>
                    </a:lnTo>
                    <a:cubicBezTo>
                      <a:pt x="0" y="22455"/>
                      <a:pt x="22455" y="0"/>
                      <a:pt x="501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905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40" name="TextBox 40"/>
              <p:cNvSpPr txBox="1"/>
              <p:nvPr/>
            </p:nvSpPr>
            <p:spPr>
              <a:xfrm>
                <a:off x="0" y="-28575"/>
                <a:ext cx="813106" cy="84232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19"/>
                  </a:lnSpc>
                </a:pPr>
                <a:endParaRPr/>
              </a:p>
            </p:txBody>
          </p:sp>
        </p:grpSp>
        <p:sp>
          <p:nvSpPr>
            <p:cNvPr id="41" name="Freeform 41"/>
            <p:cNvSpPr/>
            <p:nvPr/>
          </p:nvSpPr>
          <p:spPr>
            <a:xfrm>
              <a:off x="434078" y="329339"/>
              <a:ext cx="3071329" cy="3071329"/>
            </a:xfrm>
            <a:custGeom>
              <a:avLst/>
              <a:gdLst/>
              <a:ahLst/>
              <a:cxnLst/>
              <a:rect l="l" t="t" r="r" b="b"/>
              <a:pathLst>
                <a:path w="3071329" h="3071329">
                  <a:moveTo>
                    <a:pt x="0" y="0"/>
                  </a:moveTo>
                  <a:lnTo>
                    <a:pt x="3071329" y="0"/>
                  </a:lnTo>
                  <a:lnTo>
                    <a:pt x="3071329" y="3071329"/>
                  </a:lnTo>
                  <a:lnTo>
                    <a:pt x="0" y="30713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42" name="Group 42"/>
          <p:cNvGrpSpPr/>
          <p:nvPr/>
        </p:nvGrpSpPr>
        <p:grpSpPr>
          <a:xfrm>
            <a:off x="1072152" y="5383945"/>
            <a:ext cx="2795304" cy="2797505"/>
            <a:chOff x="0" y="0"/>
            <a:chExt cx="813106" cy="813746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813106" cy="813746"/>
            </a:xfrm>
            <a:custGeom>
              <a:avLst/>
              <a:gdLst/>
              <a:ahLst/>
              <a:cxnLst/>
              <a:rect l="l" t="t" r="r" b="b"/>
              <a:pathLst>
                <a:path w="813106" h="813746">
                  <a:moveTo>
                    <a:pt x="55392" y="0"/>
                  </a:moveTo>
                  <a:lnTo>
                    <a:pt x="757713" y="0"/>
                  </a:lnTo>
                  <a:cubicBezTo>
                    <a:pt x="788306" y="0"/>
                    <a:pt x="813106" y="24800"/>
                    <a:pt x="813106" y="55392"/>
                  </a:cubicBezTo>
                  <a:lnTo>
                    <a:pt x="813106" y="758354"/>
                  </a:lnTo>
                  <a:cubicBezTo>
                    <a:pt x="813106" y="788946"/>
                    <a:pt x="788306" y="813746"/>
                    <a:pt x="757713" y="813746"/>
                  </a:cubicBezTo>
                  <a:lnTo>
                    <a:pt x="55392" y="813746"/>
                  </a:lnTo>
                  <a:cubicBezTo>
                    <a:pt x="24800" y="813746"/>
                    <a:pt x="0" y="788946"/>
                    <a:pt x="0" y="758354"/>
                  </a:cubicBezTo>
                  <a:lnTo>
                    <a:pt x="0" y="55392"/>
                  </a:lnTo>
                  <a:cubicBezTo>
                    <a:pt x="0" y="24800"/>
                    <a:pt x="24800" y="0"/>
                    <a:pt x="55392" y="0"/>
                  </a:cubicBezTo>
                  <a:close/>
                </a:path>
              </a:pathLst>
            </a:custGeom>
            <a:solidFill>
              <a:srgbClr val="32312B"/>
            </a:solidFill>
            <a:ln w="47625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44" name="TextBox 44"/>
            <p:cNvSpPr txBox="1"/>
            <p:nvPr/>
          </p:nvSpPr>
          <p:spPr>
            <a:xfrm>
              <a:off x="0" y="-28575"/>
              <a:ext cx="813106" cy="842321"/>
            </a:xfrm>
            <a:prstGeom prst="rect">
              <a:avLst/>
            </a:prstGeom>
          </p:spPr>
          <p:txBody>
            <a:bodyPr lIns="45996" tIns="45996" rIns="45996" bIns="45996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sp>
        <p:nvSpPr>
          <p:cNvPr id="45" name="Freeform 45"/>
          <p:cNvSpPr/>
          <p:nvPr/>
        </p:nvSpPr>
        <p:spPr>
          <a:xfrm>
            <a:off x="1381799" y="5320762"/>
            <a:ext cx="2106420" cy="2438691"/>
          </a:xfrm>
          <a:custGeom>
            <a:avLst/>
            <a:gdLst/>
            <a:ahLst/>
            <a:cxnLst/>
            <a:rect l="l" t="t" r="r" b="b"/>
            <a:pathLst>
              <a:path w="2106420" h="2438691">
                <a:moveTo>
                  <a:pt x="0" y="0"/>
                </a:moveTo>
                <a:lnTo>
                  <a:pt x="2106420" y="0"/>
                </a:lnTo>
                <a:lnTo>
                  <a:pt x="2106420" y="2438692"/>
                </a:lnTo>
                <a:lnTo>
                  <a:pt x="0" y="243869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grpSp>
        <p:nvGrpSpPr>
          <p:cNvPr id="46" name="Group 46"/>
          <p:cNvGrpSpPr/>
          <p:nvPr/>
        </p:nvGrpSpPr>
        <p:grpSpPr>
          <a:xfrm>
            <a:off x="11130242" y="5332233"/>
            <a:ext cx="2795304" cy="2797505"/>
            <a:chOff x="0" y="0"/>
            <a:chExt cx="813106" cy="813746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813106" cy="813746"/>
            </a:xfrm>
            <a:custGeom>
              <a:avLst/>
              <a:gdLst/>
              <a:ahLst/>
              <a:cxnLst/>
              <a:rect l="l" t="t" r="r" b="b"/>
              <a:pathLst>
                <a:path w="813106" h="813746">
                  <a:moveTo>
                    <a:pt x="55392" y="0"/>
                  </a:moveTo>
                  <a:lnTo>
                    <a:pt x="757713" y="0"/>
                  </a:lnTo>
                  <a:cubicBezTo>
                    <a:pt x="788306" y="0"/>
                    <a:pt x="813106" y="24800"/>
                    <a:pt x="813106" y="55392"/>
                  </a:cubicBezTo>
                  <a:lnTo>
                    <a:pt x="813106" y="758354"/>
                  </a:lnTo>
                  <a:cubicBezTo>
                    <a:pt x="813106" y="788946"/>
                    <a:pt x="788306" y="813746"/>
                    <a:pt x="757713" y="813746"/>
                  </a:cubicBezTo>
                  <a:lnTo>
                    <a:pt x="55392" y="813746"/>
                  </a:lnTo>
                  <a:cubicBezTo>
                    <a:pt x="24800" y="813746"/>
                    <a:pt x="0" y="788946"/>
                    <a:pt x="0" y="758354"/>
                  </a:cubicBezTo>
                  <a:lnTo>
                    <a:pt x="0" y="55392"/>
                  </a:lnTo>
                  <a:cubicBezTo>
                    <a:pt x="0" y="24800"/>
                    <a:pt x="24800" y="0"/>
                    <a:pt x="55392" y="0"/>
                  </a:cubicBezTo>
                  <a:close/>
                </a:path>
              </a:pathLst>
            </a:custGeom>
            <a:solidFill>
              <a:srgbClr val="32312B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48" name="TextBox 48"/>
            <p:cNvSpPr txBox="1"/>
            <p:nvPr/>
          </p:nvSpPr>
          <p:spPr>
            <a:xfrm>
              <a:off x="0" y="-28575"/>
              <a:ext cx="813106" cy="842321"/>
            </a:xfrm>
            <a:prstGeom prst="rect">
              <a:avLst/>
            </a:prstGeom>
          </p:spPr>
          <p:txBody>
            <a:bodyPr lIns="45996" tIns="45996" rIns="45996" bIns="45996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sp>
        <p:nvSpPr>
          <p:cNvPr id="49" name="Freeform 49"/>
          <p:cNvSpPr/>
          <p:nvPr/>
        </p:nvSpPr>
        <p:spPr>
          <a:xfrm>
            <a:off x="11630258" y="5383945"/>
            <a:ext cx="1742916" cy="2312326"/>
          </a:xfrm>
          <a:custGeom>
            <a:avLst/>
            <a:gdLst/>
            <a:ahLst/>
            <a:cxnLst/>
            <a:rect l="l" t="t" r="r" b="b"/>
            <a:pathLst>
              <a:path w="1742916" h="2312326">
                <a:moveTo>
                  <a:pt x="0" y="0"/>
                </a:moveTo>
                <a:lnTo>
                  <a:pt x="1742916" y="0"/>
                </a:lnTo>
                <a:lnTo>
                  <a:pt x="1742916" y="2312326"/>
                </a:lnTo>
                <a:lnTo>
                  <a:pt x="0" y="231232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grpSp>
        <p:nvGrpSpPr>
          <p:cNvPr id="50" name="Group 50"/>
          <p:cNvGrpSpPr/>
          <p:nvPr/>
        </p:nvGrpSpPr>
        <p:grpSpPr>
          <a:xfrm>
            <a:off x="7792013" y="5383945"/>
            <a:ext cx="2795304" cy="2797505"/>
            <a:chOff x="0" y="0"/>
            <a:chExt cx="813106" cy="813746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813106" cy="813746"/>
            </a:xfrm>
            <a:custGeom>
              <a:avLst/>
              <a:gdLst/>
              <a:ahLst/>
              <a:cxnLst/>
              <a:rect l="l" t="t" r="r" b="b"/>
              <a:pathLst>
                <a:path w="813106" h="813746">
                  <a:moveTo>
                    <a:pt x="55392" y="0"/>
                  </a:moveTo>
                  <a:lnTo>
                    <a:pt x="757713" y="0"/>
                  </a:lnTo>
                  <a:cubicBezTo>
                    <a:pt x="788306" y="0"/>
                    <a:pt x="813106" y="24800"/>
                    <a:pt x="813106" y="55392"/>
                  </a:cubicBezTo>
                  <a:lnTo>
                    <a:pt x="813106" y="758354"/>
                  </a:lnTo>
                  <a:cubicBezTo>
                    <a:pt x="813106" y="788946"/>
                    <a:pt x="788306" y="813746"/>
                    <a:pt x="757713" y="813746"/>
                  </a:cubicBezTo>
                  <a:lnTo>
                    <a:pt x="55392" y="813746"/>
                  </a:lnTo>
                  <a:cubicBezTo>
                    <a:pt x="24800" y="813746"/>
                    <a:pt x="0" y="788946"/>
                    <a:pt x="0" y="758354"/>
                  </a:cubicBezTo>
                  <a:lnTo>
                    <a:pt x="0" y="55392"/>
                  </a:lnTo>
                  <a:cubicBezTo>
                    <a:pt x="0" y="24800"/>
                    <a:pt x="24800" y="0"/>
                    <a:pt x="55392" y="0"/>
                  </a:cubicBezTo>
                  <a:close/>
                </a:path>
              </a:pathLst>
            </a:custGeom>
            <a:solidFill>
              <a:srgbClr val="32312B"/>
            </a:solidFill>
            <a:ln w="47625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52" name="TextBox 52"/>
            <p:cNvSpPr txBox="1"/>
            <p:nvPr/>
          </p:nvSpPr>
          <p:spPr>
            <a:xfrm>
              <a:off x="0" y="-28575"/>
              <a:ext cx="813106" cy="842321"/>
            </a:xfrm>
            <a:prstGeom prst="rect">
              <a:avLst/>
            </a:prstGeom>
          </p:spPr>
          <p:txBody>
            <a:bodyPr lIns="45996" tIns="45996" rIns="45996" bIns="45996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sp>
        <p:nvSpPr>
          <p:cNvPr id="53" name="Freeform 53"/>
          <p:cNvSpPr/>
          <p:nvPr/>
        </p:nvSpPr>
        <p:spPr>
          <a:xfrm>
            <a:off x="7744132" y="5320762"/>
            <a:ext cx="2682807" cy="2679453"/>
          </a:xfrm>
          <a:custGeom>
            <a:avLst/>
            <a:gdLst/>
            <a:ahLst/>
            <a:cxnLst/>
            <a:rect l="l" t="t" r="r" b="b"/>
            <a:pathLst>
              <a:path w="2682807" h="2679453">
                <a:moveTo>
                  <a:pt x="0" y="0"/>
                </a:moveTo>
                <a:lnTo>
                  <a:pt x="2682806" y="0"/>
                </a:lnTo>
                <a:lnTo>
                  <a:pt x="2682806" y="2679454"/>
                </a:lnTo>
                <a:lnTo>
                  <a:pt x="0" y="267945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grpSp>
        <p:nvGrpSpPr>
          <p:cNvPr id="54" name="Group 54"/>
          <p:cNvGrpSpPr/>
          <p:nvPr/>
        </p:nvGrpSpPr>
        <p:grpSpPr>
          <a:xfrm>
            <a:off x="14463996" y="5320762"/>
            <a:ext cx="2795304" cy="2797505"/>
            <a:chOff x="0" y="0"/>
            <a:chExt cx="813106" cy="813746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813106" cy="813746"/>
            </a:xfrm>
            <a:custGeom>
              <a:avLst/>
              <a:gdLst/>
              <a:ahLst/>
              <a:cxnLst/>
              <a:rect l="l" t="t" r="r" b="b"/>
              <a:pathLst>
                <a:path w="813106" h="813746">
                  <a:moveTo>
                    <a:pt x="55392" y="0"/>
                  </a:moveTo>
                  <a:lnTo>
                    <a:pt x="757713" y="0"/>
                  </a:lnTo>
                  <a:cubicBezTo>
                    <a:pt x="788306" y="0"/>
                    <a:pt x="813106" y="24800"/>
                    <a:pt x="813106" y="55392"/>
                  </a:cubicBezTo>
                  <a:lnTo>
                    <a:pt x="813106" y="758354"/>
                  </a:lnTo>
                  <a:cubicBezTo>
                    <a:pt x="813106" y="788946"/>
                    <a:pt x="788306" y="813746"/>
                    <a:pt x="757713" y="813746"/>
                  </a:cubicBezTo>
                  <a:lnTo>
                    <a:pt x="55392" y="813746"/>
                  </a:lnTo>
                  <a:cubicBezTo>
                    <a:pt x="24800" y="813746"/>
                    <a:pt x="0" y="788946"/>
                    <a:pt x="0" y="758354"/>
                  </a:cubicBezTo>
                  <a:lnTo>
                    <a:pt x="0" y="55392"/>
                  </a:lnTo>
                  <a:cubicBezTo>
                    <a:pt x="0" y="24800"/>
                    <a:pt x="24800" y="0"/>
                    <a:pt x="55392" y="0"/>
                  </a:cubicBezTo>
                  <a:close/>
                </a:path>
              </a:pathLst>
            </a:custGeom>
            <a:solidFill>
              <a:srgbClr val="32312B"/>
            </a:solidFill>
            <a:ln w="47625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56" name="TextBox 56"/>
            <p:cNvSpPr txBox="1"/>
            <p:nvPr/>
          </p:nvSpPr>
          <p:spPr>
            <a:xfrm>
              <a:off x="0" y="-28575"/>
              <a:ext cx="813106" cy="842321"/>
            </a:xfrm>
            <a:prstGeom prst="rect">
              <a:avLst/>
            </a:prstGeom>
          </p:spPr>
          <p:txBody>
            <a:bodyPr lIns="45996" tIns="45996" rIns="45996" bIns="45996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sp>
        <p:nvSpPr>
          <p:cNvPr id="57" name="Freeform 57"/>
          <p:cNvSpPr/>
          <p:nvPr/>
        </p:nvSpPr>
        <p:spPr>
          <a:xfrm>
            <a:off x="14463996" y="5535959"/>
            <a:ext cx="2795304" cy="2390053"/>
          </a:xfrm>
          <a:custGeom>
            <a:avLst/>
            <a:gdLst/>
            <a:ahLst/>
            <a:cxnLst/>
            <a:rect l="l" t="t" r="r" b="b"/>
            <a:pathLst>
              <a:path w="2795304" h="2390053">
                <a:moveTo>
                  <a:pt x="0" y="0"/>
                </a:moveTo>
                <a:lnTo>
                  <a:pt x="2795304" y="0"/>
                </a:lnTo>
                <a:lnTo>
                  <a:pt x="2795304" y="2390053"/>
                </a:lnTo>
                <a:lnTo>
                  <a:pt x="0" y="239005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r="-14003"/>
            </a:stretch>
          </a:blipFill>
        </p:spPr>
      </p:sp>
      <p:grpSp>
        <p:nvGrpSpPr>
          <p:cNvPr id="58" name="Group 58"/>
          <p:cNvGrpSpPr/>
          <p:nvPr/>
        </p:nvGrpSpPr>
        <p:grpSpPr>
          <a:xfrm>
            <a:off x="4384200" y="5383945"/>
            <a:ext cx="2795304" cy="2797505"/>
            <a:chOff x="0" y="0"/>
            <a:chExt cx="813106" cy="813746"/>
          </a:xfrm>
        </p:grpSpPr>
        <p:sp>
          <p:nvSpPr>
            <p:cNvPr id="59" name="Freeform 59"/>
            <p:cNvSpPr/>
            <p:nvPr/>
          </p:nvSpPr>
          <p:spPr>
            <a:xfrm>
              <a:off x="0" y="0"/>
              <a:ext cx="813106" cy="813746"/>
            </a:xfrm>
            <a:custGeom>
              <a:avLst/>
              <a:gdLst/>
              <a:ahLst/>
              <a:cxnLst/>
              <a:rect l="l" t="t" r="r" b="b"/>
              <a:pathLst>
                <a:path w="813106" h="813746">
                  <a:moveTo>
                    <a:pt x="55392" y="0"/>
                  </a:moveTo>
                  <a:lnTo>
                    <a:pt x="757713" y="0"/>
                  </a:lnTo>
                  <a:cubicBezTo>
                    <a:pt x="788306" y="0"/>
                    <a:pt x="813106" y="24800"/>
                    <a:pt x="813106" y="55392"/>
                  </a:cubicBezTo>
                  <a:lnTo>
                    <a:pt x="813106" y="758354"/>
                  </a:lnTo>
                  <a:cubicBezTo>
                    <a:pt x="813106" y="788946"/>
                    <a:pt x="788306" y="813746"/>
                    <a:pt x="757713" y="813746"/>
                  </a:cubicBezTo>
                  <a:lnTo>
                    <a:pt x="55392" y="813746"/>
                  </a:lnTo>
                  <a:cubicBezTo>
                    <a:pt x="24800" y="813746"/>
                    <a:pt x="0" y="788946"/>
                    <a:pt x="0" y="758354"/>
                  </a:cubicBezTo>
                  <a:lnTo>
                    <a:pt x="0" y="55392"/>
                  </a:lnTo>
                  <a:cubicBezTo>
                    <a:pt x="0" y="24800"/>
                    <a:pt x="24800" y="0"/>
                    <a:pt x="55392" y="0"/>
                  </a:cubicBezTo>
                  <a:close/>
                </a:path>
              </a:pathLst>
            </a:custGeom>
            <a:solidFill>
              <a:srgbClr val="32312B"/>
            </a:solidFill>
            <a:ln w="47625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60" name="TextBox 60"/>
            <p:cNvSpPr txBox="1"/>
            <p:nvPr/>
          </p:nvSpPr>
          <p:spPr>
            <a:xfrm>
              <a:off x="0" y="-28575"/>
              <a:ext cx="813106" cy="842321"/>
            </a:xfrm>
            <a:prstGeom prst="rect">
              <a:avLst/>
            </a:prstGeom>
          </p:spPr>
          <p:txBody>
            <a:bodyPr lIns="45996" tIns="45996" rIns="45996" bIns="45996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sp>
        <p:nvSpPr>
          <p:cNvPr id="61" name="Freeform 61"/>
          <p:cNvSpPr/>
          <p:nvPr/>
        </p:nvSpPr>
        <p:spPr>
          <a:xfrm>
            <a:off x="4730538" y="5467300"/>
            <a:ext cx="1975369" cy="2504430"/>
          </a:xfrm>
          <a:custGeom>
            <a:avLst/>
            <a:gdLst/>
            <a:ahLst/>
            <a:cxnLst/>
            <a:rect l="l" t="t" r="r" b="b"/>
            <a:pathLst>
              <a:path w="1975369" h="2504430">
                <a:moveTo>
                  <a:pt x="0" y="0"/>
                </a:moveTo>
                <a:lnTo>
                  <a:pt x="1975369" y="0"/>
                </a:lnTo>
                <a:lnTo>
                  <a:pt x="1975369" y="2504430"/>
                </a:lnTo>
                <a:lnTo>
                  <a:pt x="0" y="250443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62" name="TextBox 62"/>
          <p:cNvSpPr txBox="1"/>
          <p:nvPr/>
        </p:nvSpPr>
        <p:spPr>
          <a:xfrm>
            <a:off x="2778899" y="438377"/>
            <a:ext cx="12936771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sz="6000" b="1" spc="-60">
                <a:solidFill>
                  <a:srgbClr val="000000"/>
                </a:solidFill>
                <a:latin typeface="Barlow Condensed Bold"/>
                <a:ea typeface="Barlow Condensed Bold"/>
                <a:cs typeface="Barlow Condensed Bold"/>
                <a:sym typeface="Barlow Condensed Bold"/>
              </a:rPr>
              <a:t>ПЛАТОНОВІ   ТІЛА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1129768" y="8265033"/>
            <a:ext cx="16235032" cy="19008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888"/>
              </a:lnSpc>
            </a:pPr>
            <a:r>
              <a:rPr lang="en-US" sz="24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Жар вогню відчувається різким і колючим (як маленькі тетраедри). Повітря зроблене з октаедра - його мізерні компоненти настільки гладкі, що їх ледве можна відчути. Вода, ікосаедр, витікає з руки, коли її збирають, наче вона зроблена з крихітних кульок. І навпаки, несферичне тверде тіло, куб являє собою «землю». П'яте Платонівське тіло, додекаедр , - це Всесвіт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15423141" y="714602"/>
            <a:ext cx="2603421" cy="388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360 років до н.е. </a:t>
            </a: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1028700"/>
            <a:ext cx="8115300" cy="8229600"/>
            <a:chOff x="0" y="0"/>
            <a:chExt cx="2137363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37363" cy="2167467"/>
            </a:xfrm>
            <a:custGeom>
              <a:avLst/>
              <a:gdLst/>
              <a:ahLst/>
              <a:cxnLst/>
              <a:rect l="l" t="t" r="r" b="b"/>
              <a:pathLst>
                <a:path w="2137363" h="2167467">
                  <a:moveTo>
                    <a:pt x="23850" y="0"/>
                  </a:moveTo>
                  <a:lnTo>
                    <a:pt x="2113513" y="0"/>
                  </a:lnTo>
                  <a:cubicBezTo>
                    <a:pt x="2119839" y="0"/>
                    <a:pt x="2125905" y="2513"/>
                    <a:pt x="2130378" y="6985"/>
                  </a:cubicBezTo>
                  <a:cubicBezTo>
                    <a:pt x="2134850" y="11458"/>
                    <a:pt x="2137363" y="17524"/>
                    <a:pt x="2137363" y="23850"/>
                  </a:cubicBezTo>
                  <a:lnTo>
                    <a:pt x="2137363" y="2143617"/>
                  </a:lnTo>
                  <a:cubicBezTo>
                    <a:pt x="2137363" y="2149942"/>
                    <a:pt x="2134850" y="2156009"/>
                    <a:pt x="2130378" y="2160481"/>
                  </a:cubicBezTo>
                  <a:cubicBezTo>
                    <a:pt x="2125905" y="2164954"/>
                    <a:pt x="2119839" y="2167467"/>
                    <a:pt x="2113513" y="2167467"/>
                  </a:cubicBezTo>
                  <a:lnTo>
                    <a:pt x="23850" y="2167467"/>
                  </a:lnTo>
                  <a:cubicBezTo>
                    <a:pt x="17524" y="2167467"/>
                    <a:pt x="11458" y="2164954"/>
                    <a:pt x="6985" y="2160481"/>
                  </a:cubicBezTo>
                  <a:cubicBezTo>
                    <a:pt x="2513" y="2156009"/>
                    <a:pt x="0" y="2149942"/>
                    <a:pt x="0" y="2143617"/>
                  </a:cubicBezTo>
                  <a:lnTo>
                    <a:pt x="0" y="23850"/>
                  </a:lnTo>
                  <a:cubicBezTo>
                    <a:pt x="0" y="17524"/>
                    <a:pt x="2513" y="11458"/>
                    <a:pt x="6985" y="6985"/>
                  </a:cubicBezTo>
                  <a:cubicBezTo>
                    <a:pt x="11458" y="2513"/>
                    <a:pt x="17524" y="0"/>
                    <a:pt x="23850" y="0"/>
                  </a:cubicBezTo>
                  <a:close/>
                </a:path>
              </a:pathLst>
            </a:custGeom>
            <a:solidFill>
              <a:srgbClr val="FFB8E0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2137363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3224334"/>
            <a:ext cx="7330082" cy="5067108"/>
            <a:chOff x="0" y="0"/>
            <a:chExt cx="1930557" cy="133454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30557" cy="1334547"/>
            </a:xfrm>
            <a:custGeom>
              <a:avLst/>
              <a:gdLst/>
              <a:ahLst/>
              <a:cxnLst/>
              <a:rect l="l" t="t" r="r" b="b"/>
              <a:pathLst>
                <a:path w="1930557" h="1334547">
                  <a:moveTo>
                    <a:pt x="21124" y="0"/>
                  </a:moveTo>
                  <a:lnTo>
                    <a:pt x="1909433" y="0"/>
                  </a:lnTo>
                  <a:cubicBezTo>
                    <a:pt x="1915035" y="0"/>
                    <a:pt x="1920408" y="2226"/>
                    <a:pt x="1924370" y="6187"/>
                  </a:cubicBezTo>
                  <a:cubicBezTo>
                    <a:pt x="1928331" y="10148"/>
                    <a:pt x="1930557" y="15521"/>
                    <a:pt x="1930557" y="21124"/>
                  </a:cubicBezTo>
                  <a:lnTo>
                    <a:pt x="1930557" y="1313423"/>
                  </a:lnTo>
                  <a:cubicBezTo>
                    <a:pt x="1930557" y="1319026"/>
                    <a:pt x="1928331" y="1324399"/>
                    <a:pt x="1924370" y="1328360"/>
                  </a:cubicBezTo>
                  <a:cubicBezTo>
                    <a:pt x="1920408" y="1332321"/>
                    <a:pt x="1915035" y="1334547"/>
                    <a:pt x="1909433" y="1334547"/>
                  </a:cubicBezTo>
                  <a:lnTo>
                    <a:pt x="21124" y="1334547"/>
                  </a:lnTo>
                  <a:cubicBezTo>
                    <a:pt x="9457" y="1334547"/>
                    <a:pt x="0" y="1325090"/>
                    <a:pt x="0" y="1313423"/>
                  </a:cubicBezTo>
                  <a:lnTo>
                    <a:pt x="0" y="21124"/>
                  </a:lnTo>
                  <a:cubicBezTo>
                    <a:pt x="0" y="15521"/>
                    <a:pt x="2226" y="10148"/>
                    <a:pt x="6187" y="6187"/>
                  </a:cubicBezTo>
                  <a:cubicBezTo>
                    <a:pt x="10148" y="2226"/>
                    <a:pt x="15521" y="0"/>
                    <a:pt x="21124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381000"/>
              <a:ext cx="1930557" cy="1715547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l">
                <a:lnSpc>
                  <a:spcPts val="7749"/>
                </a:lnSpc>
              </a:pPr>
              <a:r>
                <a:rPr lang="en-US" sz="30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Сума довжин усіх ребер</a:t>
              </a:r>
            </a:p>
            <a:p>
              <a:pPr algn="l">
                <a:lnSpc>
                  <a:spcPts val="7749"/>
                </a:lnSpc>
              </a:pPr>
              <a:r>
                <a:rPr lang="en-US" sz="30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Площа поверхні </a:t>
              </a:r>
            </a:p>
            <a:p>
              <a:pPr algn="l">
                <a:lnSpc>
                  <a:spcPts val="7749"/>
                </a:lnSpc>
              </a:pPr>
              <a:r>
                <a:rPr lang="en-US" sz="30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Об’єм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0166346" y="1906908"/>
            <a:ext cx="6384534" cy="6384534"/>
          </a:xfrm>
          <a:custGeom>
            <a:avLst/>
            <a:gdLst/>
            <a:ahLst/>
            <a:cxnLst/>
            <a:rect l="l" t="t" r="r" b="b"/>
            <a:pathLst>
              <a:path w="6384534" h="6384534">
                <a:moveTo>
                  <a:pt x="0" y="0"/>
                </a:moveTo>
                <a:lnTo>
                  <a:pt x="6384534" y="0"/>
                </a:lnTo>
                <a:lnTo>
                  <a:pt x="6384534" y="6384535"/>
                </a:lnTo>
                <a:lnTo>
                  <a:pt x="0" y="63845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028700" y="1219200"/>
            <a:ext cx="8115300" cy="1565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40"/>
              </a:lnSpc>
            </a:pPr>
            <a:r>
              <a:rPr lang="en-US" sz="6600" b="1" spc="-66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ПРАВИЛЬНИЙ ТЕТРАЕДР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A3F45F0-CA0A-D233-BFD1-2CC78A9823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0" y="4735249"/>
            <a:ext cx="2162175" cy="94297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3E297AF-2140-F36F-69CB-6E0DFECF48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3744115"/>
            <a:ext cx="990600" cy="77152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EAD9B03-A764-D323-E346-7165137A77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3366" y="5592524"/>
            <a:ext cx="2076450" cy="1238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61992" y="3032744"/>
            <a:ext cx="6841270" cy="6225556"/>
          </a:xfrm>
          <a:custGeom>
            <a:avLst/>
            <a:gdLst/>
            <a:ahLst/>
            <a:cxnLst/>
            <a:rect l="l" t="t" r="r" b="b"/>
            <a:pathLst>
              <a:path w="6841270" h="6225556">
                <a:moveTo>
                  <a:pt x="0" y="0"/>
                </a:moveTo>
                <a:lnTo>
                  <a:pt x="6841270" y="0"/>
                </a:lnTo>
                <a:lnTo>
                  <a:pt x="6841270" y="6225556"/>
                </a:lnTo>
                <a:lnTo>
                  <a:pt x="0" y="62255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676401" y="8155858"/>
            <a:ext cx="6412452" cy="2131143"/>
            <a:chOff x="0" y="-240284"/>
            <a:chExt cx="1688876" cy="56128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688876" cy="180288"/>
            </a:xfrm>
            <a:custGeom>
              <a:avLst/>
              <a:gdLst/>
              <a:ahLst/>
              <a:cxnLst/>
              <a:rect l="l" t="t" r="r" b="b"/>
              <a:pathLst>
                <a:path w="1688876" h="180288">
                  <a:moveTo>
                    <a:pt x="24147" y="0"/>
                  </a:moveTo>
                  <a:lnTo>
                    <a:pt x="1664730" y="0"/>
                  </a:lnTo>
                  <a:cubicBezTo>
                    <a:pt x="1671134" y="0"/>
                    <a:pt x="1677276" y="2544"/>
                    <a:pt x="1681804" y="7072"/>
                  </a:cubicBezTo>
                  <a:cubicBezTo>
                    <a:pt x="1686332" y="11601"/>
                    <a:pt x="1688876" y="17742"/>
                    <a:pt x="1688876" y="24147"/>
                  </a:cubicBezTo>
                  <a:lnTo>
                    <a:pt x="1688876" y="156142"/>
                  </a:lnTo>
                  <a:cubicBezTo>
                    <a:pt x="1688876" y="169477"/>
                    <a:pt x="1678066" y="180288"/>
                    <a:pt x="1664730" y="180288"/>
                  </a:cubicBezTo>
                  <a:lnTo>
                    <a:pt x="24147" y="180288"/>
                  </a:lnTo>
                  <a:cubicBezTo>
                    <a:pt x="10811" y="180288"/>
                    <a:pt x="0" y="169477"/>
                    <a:pt x="0" y="156142"/>
                  </a:cubicBezTo>
                  <a:lnTo>
                    <a:pt x="0" y="24147"/>
                  </a:lnTo>
                  <a:cubicBezTo>
                    <a:pt x="0" y="10811"/>
                    <a:pt x="10811" y="0"/>
                    <a:pt x="24147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240284"/>
              <a:ext cx="1688876" cy="56128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7749"/>
                </a:lnSpc>
              </a:pP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Кристали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білого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фосфору</a:t>
              </a:r>
              <a:endParaRPr lang="en-US" sz="30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8679707" y="2423952"/>
            <a:ext cx="3659563" cy="1216025"/>
            <a:chOff x="0" y="0"/>
            <a:chExt cx="963836" cy="32027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63836" cy="320270"/>
            </a:xfrm>
            <a:custGeom>
              <a:avLst/>
              <a:gdLst/>
              <a:ahLst/>
              <a:cxnLst/>
              <a:rect l="l" t="t" r="r" b="b"/>
              <a:pathLst>
                <a:path w="963836" h="320270">
                  <a:moveTo>
                    <a:pt x="42311" y="0"/>
                  </a:moveTo>
                  <a:lnTo>
                    <a:pt x="921525" y="0"/>
                  </a:lnTo>
                  <a:cubicBezTo>
                    <a:pt x="932746" y="0"/>
                    <a:pt x="943508" y="4458"/>
                    <a:pt x="951443" y="12392"/>
                  </a:cubicBezTo>
                  <a:cubicBezTo>
                    <a:pt x="959378" y="20327"/>
                    <a:pt x="963836" y="31089"/>
                    <a:pt x="963836" y="42311"/>
                  </a:cubicBezTo>
                  <a:lnTo>
                    <a:pt x="963836" y="277959"/>
                  </a:lnTo>
                  <a:cubicBezTo>
                    <a:pt x="963836" y="301327"/>
                    <a:pt x="944892" y="320270"/>
                    <a:pt x="921525" y="320270"/>
                  </a:cubicBezTo>
                  <a:lnTo>
                    <a:pt x="42311" y="320270"/>
                  </a:lnTo>
                  <a:cubicBezTo>
                    <a:pt x="31089" y="320270"/>
                    <a:pt x="20327" y="315812"/>
                    <a:pt x="12392" y="307877"/>
                  </a:cubicBezTo>
                  <a:cubicBezTo>
                    <a:pt x="4458" y="299943"/>
                    <a:pt x="0" y="289181"/>
                    <a:pt x="0" y="277959"/>
                  </a:cubicBezTo>
                  <a:lnTo>
                    <a:pt x="0" y="42311"/>
                  </a:lnTo>
                  <a:cubicBezTo>
                    <a:pt x="0" y="31089"/>
                    <a:pt x="4458" y="20327"/>
                    <a:pt x="12392" y="12392"/>
                  </a:cubicBezTo>
                  <a:cubicBezTo>
                    <a:pt x="20327" y="4458"/>
                    <a:pt x="31089" y="0"/>
                    <a:pt x="4231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963836" cy="36789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059"/>
                </a:lnSpc>
              </a:pPr>
              <a:r>
                <a:rPr lang="en-US" sz="28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Будова решітки кристалу алмаза</a:t>
              </a:r>
            </a:p>
          </p:txBody>
        </p:sp>
      </p:grpSp>
      <p:sp>
        <p:nvSpPr>
          <p:cNvPr id="9" name="Freeform 9"/>
          <p:cNvSpPr/>
          <p:nvPr/>
        </p:nvSpPr>
        <p:spPr>
          <a:xfrm>
            <a:off x="7532814" y="3509039"/>
            <a:ext cx="5953348" cy="5272966"/>
          </a:xfrm>
          <a:custGeom>
            <a:avLst/>
            <a:gdLst/>
            <a:ahLst/>
            <a:cxnLst/>
            <a:rect l="l" t="t" r="r" b="b"/>
            <a:pathLst>
              <a:path w="5953348" h="5272966">
                <a:moveTo>
                  <a:pt x="0" y="0"/>
                </a:moveTo>
                <a:lnTo>
                  <a:pt x="5953349" y="0"/>
                </a:lnTo>
                <a:lnTo>
                  <a:pt x="5953349" y="5272966"/>
                </a:lnTo>
                <a:lnTo>
                  <a:pt x="0" y="5272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14217145" y="8042275"/>
            <a:ext cx="3659563" cy="824050"/>
            <a:chOff x="0" y="0"/>
            <a:chExt cx="963836" cy="217034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963836" cy="217034"/>
            </a:xfrm>
            <a:custGeom>
              <a:avLst/>
              <a:gdLst/>
              <a:ahLst/>
              <a:cxnLst/>
              <a:rect l="l" t="t" r="r" b="b"/>
              <a:pathLst>
                <a:path w="963836" h="217034">
                  <a:moveTo>
                    <a:pt x="42311" y="0"/>
                  </a:moveTo>
                  <a:lnTo>
                    <a:pt x="921525" y="0"/>
                  </a:lnTo>
                  <a:cubicBezTo>
                    <a:pt x="932746" y="0"/>
                    <a:pt x="943508" y="4458"/>
                    <a:pt x="951443" y="12392"/>
                  </a:cubicBezTo>
                  <a:cubicBezTo>
                    <a:pt x="959378" y="20327"/>
                    <a:pt x="963836" y="31089"/>
                    <a:pt x="963836" y="42311"/>
                  </a:cubicBezTo>
                  <a:lnTo>
                    <a:pt x="963836" y="174723"/>
                  </a:lnTo>
                  <a:cubicBezTo>
                    <a:pt x="963836" y="198091"/>
                    <a:pt x="944892" y="217034"/>
                    <a:pt x="921525" y="217034"/>
                  </a:cubicBezTo>
                  <a:lnTo>
                    <a:pt x="42311" y="217034"/>
                  </a:lnTo>
                  <a:cubicBezTo>
                    <a:pt x="31089" y="217034"/>
                    <a:pt x="20327" y="212576"/>
                    <a:pt x="12392" y="204641"/>
                  </a:cubicBezTo>
                  <a:cubicBezTo>
                    <a:pt x="4458" y="196707"/>
                    <a:pt x="0" y="185945"/>
                    <a:pt x="0" y="174723"/>
                  </a:cubicBezTo>
                  <a:lnTo>
                    <a:pt x="0" y="42311"/>
                  </a:lnTo>
                  <a:cubicBezTo>
                    <a:pt x="0" y="31089"/>
                    <a:pt x="4458" y="20327"/>
                    <a:pt x="12392" y="12392"/>
                  </a:cubicBezTo>
                  <a:cubicBezTo>
                    <a:pt x="20327" y="4458"/>
                    <a:pt x="31089" y="0"/>
                    <a:pt x="42311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47625"/>
              <a:ext cx="963836" cy="264659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059"/>
                </a:lnSpc>
              </a:pPr>
              <a:r>
                <a:rPr lang="en-US" sz="28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Молекула метану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14085818" y="3509039"/>
            <a:ext cx="3446145" cy="4114800"/>
          </a:xfrm>
          <a:custGeom>
            <a:avLst/>
            <a:gdLst/>
            <a:ahLst/>
            <a:cxnLst/>
            <a:rect l="l" t="t" r="r" b="b"/>
            <a:pathLst>
              <a:path w="3446145" h="4114800">
                <a:moveTo>
                  <a:pt x="0" y="0"/>
                </a:moveTo>
                <a:lnTo>
                  <a:pt x="3446145" y="0"/>
                </a:lnTo>
                <a:lnTo>
                  <a:pt x="344614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681460" y="224300"/>
            <a:ext cx="14925079" cy="1061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20"/>
              </a:lnSpc>
            </a:pPr>
            <a:r>
              <a:rPr lang="en-US" sz="6000" b="1" spc="-6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ПРАВИЛЬНИЙ ТЕТРАЕДР В ПРИРОДІ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1028700"/>
            <a:ext cx="8115300" cy="8229600"/>
            <a:chOff x="0" y="0"/>
            <a:chExt cx="2137363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37363" cy="2167467"/>
            </a:xfrm>
            <a:custGeom>
              <a:avLst/>
              <a:gdLst/>
              <a:ahLst/>
              <a:cxnLst/>
              <a:rect l="l" t="t" r="r" b="b"/>
              <a:pathLst>
                <a:path w="2137363" h="2167467">
                  <a:moveTo>
                    <a:pt x="23850" y="0"/>
                  </a:moveTo>
                  <a:lnTo>
                    <a:pt x="2113513" y="0"/>
                  </a:lnTo>
                  <a:cubicBezTo>
                    <a:pt x="2119839" y="0"/>
                    <a:pt x="2125905" y="2513"/>
                    <a:pt x="2130378" y="6985"/>
                  </a:cubicBezTo>
                  <a:cubicBezTo>
                    <a:pt x="2134850" y="11458"/>
                    <a:pt x="2137363" y="17524"/>
                    <a:pt x="2137363" y="23850"/>
                  </a:cubicBezTo>
                  <a:lnTo>
                    <a:pt x="2137363" y="2143617"/>
                  </a:lnTo>
                  <a:cubicBezTo>
                    <a:pt x="2137363" y="2149942"/>
                    <a:pt x="2134850" y="2156009"/>
                    <a:pt x="2130378" y="2160481"/>
                  </a:cubicBezTo>
                  <a:cubicBezTo>
                    <a:pt x="2125905" y="2164954"/>
                    <a:pt x="2119839" y="2167467"/>
                    <a:pt x="2113513" y="2167467"/>
                  </a:cubicBezTo>
                  <a:lnTo>
                    <a:pt x="23850" y="2167467"/>
                  </a:lnTo>
                  <a:cubicBezTo>
                    <a:pt x="17524" y="2167467"/>
                    <a:pt x="11458" y="2164954"/>
                    <a:pt x="6985" y="2160481"/>
                  </a:cubicBezTo>
                  <a:cubicBezTo>
                    <a:pt x="2513" y="2156009"/>
                    <a:pt x="0" y="2149942"/>
                    <a:pt x="0" y="2143617"/>
                  </a:cubicBezTo>
                  <a:lnTo>
                    <a:pt x="0" y="23850"/>
                  </a:lnTo>
                  <a:cubicBezTo>
                    <a:pt x="0" y="17524"/>
                    <a:pt x="2513" y="11458"/>
                    <a:pt x="6985" y="6985"/>
                  </a:cubicBezTo>
                  <a:cubicBezTo>
                    <a:pt x="11458" y="2513"/>
                    <a:pt x="17524" y="0"/>
                    <a:pt x="23850" y="0"/>
                  </a:cubicBezTo>
                  <a:close/>
                </a:path>
              </a:pathLst>
            </a:custGeom>
            <a:solidFill>
              <a:srgbClr val="FFB8E0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2137363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3224334"/>
            <a:ext cx="7330082" cy="4464336"/>
            <a:chOff x="0" y="0"/>
            <a:chExt cx="1930557" cy="117579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30557" cy="1175792"/>
            </a:xfrm>
            <a:custGeom>
              <a:avLst/>
              <a:gdLst/>
              <a:ahLst/>
              <a:cxnLst/>
              <a:rect l="l" t="t" r="r" b="b"/>
              <a:pathLst>
                <a:path w="1930557" h="1175792">
                  <a:moveTo>
                    <a:pt x="21124" y="0"/>
                  </a:moveTo>
                  <a:lnTo>
                    <a:pt x="1909433" y="0"/>
                  </a:lnTo>
                  <a:cubicBezTo>
                    <a:pt x="1915035" y="0"/>
                    <a:pt x="1920408" y="2226"/>
                    <a:pt x="1924370" y="6187"/>
                  </a:cubicBezTo>
                  <a:cubicBezTo>
                    <a:pt x="1928331" y="10148"/>
                    <a:pt x="1930557" y="15521"/>
                    <a:pt x="1930557" y="21124"/>
                  </a:cubicBezTo>
                  <a:lnTo>
                    <a:pt x="1930557" y="1154668"/>
                  </a:lnTo>
                  <a:cubicBezTo>
                    <a:pt x="1930557" y="1160271"/>
                    <a:pt x="1928331" y="1165644"/>
                    <a:pt x="1924370" y="1169605"/>
                  </a:cubicBezTo>
                  <a:cubicBezTo>
                    <a:pt x="1920408" y="1173567"/>
                    <a:pt x="1915035" y="1175792"/>
                    <a:pt x="1909433" y="1175792"/>
                  </a:cubicBezTo>
                  <a:lnTo>
                    <a:pt x="21124" y="1175792"/>
                  </a:lnTo>
                  <a:cubicBezTo>
                    <a:pt x="9457" y="1175792"/>
                    <a:pt x="0" y="1166335"/>
                    <a:pt x="0" y="1154668"/>
                  </a:cubicBezTo>
                  <a:lnTo>
                    <a:pt x="0" y="21124"/>
                  </a:lnTo>
                  <a:cubicBezTo>
                    <a:pt x="0" y="15521"/>
                    <a:pt x="2226" y="10148"/>
                    <a:pt x="6187" y="6187"/>
                  </a:cubicBezTo>
                  <a:cubicBezTo>
                    <a:pt x="10148" y="2226"/>
                    <a:pt x="15521" y="0"/>
                    <a:pt x="21124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381000"/>
              <a:ext cx="1930557" cy="1556792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l">
                <a:lnSpc>
                  <a:spcPts val="7749"/>
                </a:lnSpc>
              </a:pPr>
              <a:r>
                <a:rPr lang="en-US" sz="30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Сума довжин усіх ребер</a:t>
              </a:r>
            </a:p>
            <a:p>
              <a:pPr algn="l">
                <a:lnSpc>
                  <a:spcPts val="7749"/>
                </a:lnSpc>
              </a:pPr>
              <a:r>
                <a:rPr lang="en-US" sz="30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Площа поверхні </a:t>
              </a:r>
            </a:p>
            <a:p>
              <a:pPr algn="l">
                <a:lnSpc>
                  <a:spcPts val="7749"/>
                </a:lnSpc>
              </a:pPr>
              <a:r>
                <a:rPr lang="en-US" sz="30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Об’єм</a:t>
              </a: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028700" y="1219200"/>
            <a:ext cx="8115300" cy="1565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40"/>
              </a:lnSpc>
            </a:pPr>
            <a:r>
              <a:rPr lang="en-US" sz="6600" b="1" spc="-66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ГЕКСАЕДР</a:t>
            </a:r>
          </a:p>
          <a:p>
            <a:pPr algn="l">
              <a:lnSpc>
                <a:spcPts val="5940"/>
              </a:lnSpc>
            </a:pPr>
            <a:r>
              <a:rPr lang="en-US" sz="6600" b="1" spc="-66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(КУБ)</a:t>
            </a:r>
          </a:p>
        </p:txBody>
      </p:sp>
      <p:sp>
        <p:nvSpPr>
          <p:cNvPr id="9" name="Freeform 9"/>
          <p:cNvSpPr/>
          <p:nvPr/>
        </p:nvSpPr>
        <p:spPr>
          <a:xfrm>
            <a:off x="10338491" y="1906908"/>
            <a:ext cx="5726317" cy="6825770"/>
          </a:xfrm>
          <a:custGeom>
            <a:avLst/>
            <a:gdLst/>
            <a:ahLst/>
            <a:cxnLst/>
            <a:rect l="l" t="t" r="r" b="b"/>
            <a:pathLst>
              <a:path w="5726317" h="6825770">
                <a:moveTo>
                  <a:pt x="0" y="0"/>
                </a:moveTo>
                <a:lnTo>
                  <a:pt x="5726318" y="0"/>
                </a:lnTo>
                <a:lnTo>
                  <a:pt x="5726318" y="6825770"/>
                </a:lnTo>
                <a:lnTo>
                  <a:pt x="0" y="68257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0C6D579-2687-09D5-DF16-0E60484578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0400" y="3619500"/>
            <a:ext cx="752475" cy="55245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D6D8F83-56A6-BB87-3C6B-AE42FBA077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6962" y="4547402"/>
            <a:ext cx="1666875" cy="7620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279FA41-5C69-39B1-70D9-9028A4C9D9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9031" y="5456918"/>
            <a:ext cx="1723844" cy="964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858884" y="7797056"/>
            <a:ext cx="12570231" cy="2276033"/>
            <a:chOff x="0" y="-264439"/>
            <a:chExt cx="3310678" cy="5994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310678" cy="218448"/>
            </a:xfrm>
            <a:custGeom>
              <a:avLst/>
              <a:gdLst/>
              <a:ahLst/>
              <a:cxnLst/>
              <a:rect l="l" t="t" r="r" b="b"/>
              <a:pathLst>
                <a:path w="3310678" h="218448">
                  <a:moveTo>
                    <a:pt x="12318" y="0"/>
                  </a:moveTo>
                  <a:lnTo>
                    <a:pt x="3298360" y="0"/>
                  </a:lnTo>
                  <a:cubicBezTo>
                    <a:pt x="3301627" y="0"/>
                    <a:pt x="3304760" y="1298"/>
                    <a:pt x="3307070" y="3608"/>
                  </a:cubicBezTo>
                  <a:cubicBezTo>
                    <a:pt x="3309381" y="5918"/>
                    <a:pt x="3310678" y="9051"/>
                    <a:pt x="3310678" y="12318"/>
                  </a:cubicBezTo>
                  <a:lnTo>
                    <a:pt x="3310678" y="206130"/>
                  </a:lnTo>
                  <a:cubicBezTo>
                    <a:pt x="3310678" y="209397"/>
                    <a:pt x="3309381" y="212530"/>
                    <a:pt x="3307070" y="214840"/>
                  </a:cubicBezTo>
                  <a:cubicBezTo>
                    <a:pt x="3304760" y="217151"/>
                    <a:pt x="3301627" y="218448"/>
                    <a:pt x="3298360" y="218448"/>
                  </a:cubicBezTo>
                  <a:lnTo>
                    <a:pt x="12318" y="218448"/>
                  </a:lnTo>
                  <a:cubicBezTo>
                    <a:pt x="9051" y="218448"/>
                    <a:pt x="5918" y="217151"/>
                    <a:pt x="3608" y="214840"/>
                  </a:cubicBezTo>
                  <a:cubicBezTo>
                    <a:pt x="1298" y="212530"/>
                    <a:pt x="0" y="209397"/>
                    <a:pt x="0" y="206130"/>
                  </a:cubicBezTo>
                  <a:lnTo>
                    <a:pt x="0" y="12318"/>
                  </a:lnTo>
                  <a:cubicBezTo>
                    <a:pt x="0" y="9051"/>
                    <a:pt x="1298" y="5918"/>
                    <a:pt x="3608" y="3608"/>
                  </a:cubicBezTo>
                  <a:cubicBezTo>
                    <a:pt x="5918" y="1298"/>
                    <a:pt x="9051" y="0"/>
                    <a:pt x="12318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64439"/>
              <a:ext cx="3310678" cy="59944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7749"/>
                </a:lnSpc>
              </a:pP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Кристалічні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гратки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поваренної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солі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та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багатьох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металів</a:t>
              </a:r>
              <a:endParaRPr lang="en-US" sz="30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2964401" y="1903564"/>
            <a:ext cx="12359198" cy="6321841"/>
          </a:xfrm>
          <a:custGeom>
            <a:avLst/>
            <a:gdLst/>
            <a:ahLst/>
            <a:cxnLst/>
            <a:rect l="l" t="t" r="r" b="b"/>
            <a:pathLst>
              <a:path w="12359198" h="6321841">
                <a:moveTo>
                  <a:pt x="0" y="0"/>
                </a:moveTo>
                <a:lnTo>
                  <a:pt x="12359198" y="0"/>
                </a:lnTo>
                <a:lnTo>
                  <a:pt x="12359198" y="6321840"/>
                </a:lnTo>
                <a:lnTo>
                  <a:pt x="0" y="63218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081061" y="536786"/>
            <a:ext cx="1607144" cy="1800722"/>
          </a:xfrm>
          <a:custGeom>
            <a:avLst/>
            <a:gdLst/>
            <a:ahLst/>
            <a:cxnLst/>
            <a:rect l="l" t="t" r="r" b="b"/>
            <a:pathLst>
              <a:path w="1607144" h="1800722">
                <a:moveTo>
                  <a:pt x="0" y="0"/>
                </a:moveTo>
                <a:lnTo>
                  <a:pt x="1607144" y="0"/>
                </a:lnTo>
                <a:lnTo>
                  <a:pt x="1607144" y="1800721"/>
                </a:lnTo>
                <a:lnTo>
                  <a:pt x="0" y="18007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5795" y="8225404"/>
            <a:ext cx="1725810" cy="1779185"/>
          </a:xfrm>
          <a:custGeom>
            <a:avLst/>
            <a:gdLst/>
            <a:ahLst/>
            <a:cxnLst/>
            <a:rect l="l" t="t" r="r" b="b"/>
            <a:pathLst>
              <a:path w="1725810" h="1779185">
                <a:moveTo>
                  <a:pt x="0" y="0"/>
                </a:moveTo>
                <a:lnTo>
                  <a:pt x="1725810" y="0"/>
                </a:lnTo>
                <a:lnTo>
                  <a:pt x="1725810" y="1779186"/>
                </a:lnTo>
                <a:lnTo>
                  <a:pt x="0" y="17791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400666" y="7510159"/>
            <a:ext cx="1629277" cy="1604838"/>
          </a:xfrm>
          <a:custGeom>
            <a:avLst/>
            <a:gdLst/>
            <a:ahLst/>
            <a:cxnLst/>
            <a:rect l="l" t="t" r="r" b="b"/>
            <a:pathLst>
              <a:path w="1629277" h="1604838">
                <a:moveTo>
                  <a:pt x="0" y="0"/>
                </a:moveTo>
                <a:lnTo>
                  <a:pt x="1629277" y="0"/>
                </a:lnTo>
                <a:lnTo>
                  <a:pt x="1629277" y="1604838"/>
                </a:lnTo>
                <a:lnTo>
                  <a:pt x="0" y="16048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4820720" y="224300"/>
            <a:ext cx="8646559" cy="1061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20"/>
              </a:lnSpc>
            </a:pPr>
            <a:r>
              <a:rPr lang="en-US" sz="6000" b="1" spc="-6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ГЕКСАЕДР В ПРИРОДІ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1028700"/>
            <a:ext cx="8115300" cy="8229600"/>
            <a:chOff x="0" y="0"/>
            <a:chExt cx="2137363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37363" cy="2167467"/>
            </a:xfrm>
            <a:custGeom>
              <a:avLst/>
              <a:gdLst/>
              <a:ahLst/>
              <a:cxnLst/>
              <a:rect l="l" t="t" r="r" b="b"/>
              <a:pathLst>
                <a:path w="2137363" h="2167467">
                  <a:moveTo>
                    <a:pt x="23850" y="0"/>
                  </a:moveTo>
                  <a:lnTo>
                    <a:pt x="2113513" y="0"/>
                  </a:lnTo>
                  <a:cubicBezTo>
                    <a:pt x="2119839" y="0"/>
                    <a:pt x="2125905" y="2513"/>
                    <a:pt x="2130378" y="6985"/>
                  </a:cubicBezTo>
                  <a:cubicBezTo>
                    <a:pt x="2134850" y="11458"/>
                    <a:pt x="2137363" y="17524"/>
                    <a:pt x="2137363" y="23850"/>
                  </a:cubicBezTo>
                  <a:lnTo>
                    <a:pt x="2137363" y="2143617"/>
                  </a:lnTo>
                  <a:cubicBezTo>
                    <a:pt x="2137363" y="2149942"/>
                    <a:pt x="2134850" y="2156009"/>
                    <a:pt x="2130378" y="2160481"/>
                  </a:cubicBezTo>
                  <a:cubicBezTo>
                    <a:pt x="2125905" y="2164954"/>
                    <a:pt x="2119839" y="2167467"/>
                    <a:pt x="2113513" y="2167467"/>
                  </a:cubicBezTo>
                  <a:lnTo>
                    <a:pt x="23850" y="2167467"/>
                  </a:lnTo>
                  <a:cubicBezTo>
                    <a:pt x="17524" y="2167467"/>
                    <a:pt x="11458" y="2164954"/>
                    <a:pt x="6985" y="2160481"/>
                  </a:cubicBezTo>
                  <a:cubicBezTo>
                    <a:pt x="2513" y="2156009"/>
                    <a:pt x="0" y="2149942"/>
                    <a:pt x="0" y="2143617"/>
                  </a:cubicBezTo>
                  <a:lnTo>
                    <a:pt x="0" y="23850"/>
                  </a:lnTo>
                  <a:cubicBezTo>
                    <a:pt x="0" y="17524"/>
                    <a:pt x="2513" y="11458"/>
                    <a:pt x="6985" y="6985"/>
                  </a:cubicBezTo>
                  <a:cubicBezTo>
                    <a:pt x="11458" y="2513"/>
                    <a:pt x="17524" y="0"/>
                    <a:pt x="23850" y="0"/>
                  </a:cubicBezTo>
                  <a:close/>
                </a:path>
              </a:pathLst>
            </a:custGeom>
            <a:solidFill>
              <a:srgbClr val="FFB8E0"/>
            </a:solidFill>
            <a:ln w="1905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2137363" cy="21960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2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3224334"/>
            <a:ext cx="7330082" cy="5067108"/>
            <a:chOff x="0" y="0"/>
            <a:chExt cx="1930557" cy="133454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30557" cy="1334547"/>
            </a:xfrm>
            <a:custGeom>
              <a:avLst/>
              <a:gdLst/>
              <a:ahLst/>
              <a:cxnLst/>
              <a:rect l="l" t="t" r="r" b="b"/>
              <a:pathLst>
                <a:path w="1930557" h="1334547">
                  <a:moveTo>
                    <a:pt x="21124" y="0"/>
                  </a:moveTo>
                  <a:lnTo>
                    <a:pt x="1909433" y="0"/>
                  </a:lnTo>
                  <a:cubicBezTo>
                    <a:pt x="1915035" y="0"/>
                    <a:pt x="1920408" y="2226"/>
                    <a:pt x="1924370" y="6187"/>
                  </a:cubicBezTo>
                  <a:cubicBezTo>
                    <a:pt x="1928331" y="10148"/>
                    <a:pt x="1930557" y="15521"/>
                    <a:pt x="1930557" y="21124"/>
                  </a:cubicBezTo>
                  <a:lnTo>
                    <a:pt x="1930557" y="1313423"/>
                  </a:lnTo>
                  <a:cubicBezTo>
                    <a:pt x="1930557" y="1319026"/>
                    <a:pt x="1928331" y="1324399"/>
                    <a:pt x="1924370" y="1328360"/>
                  </a:cubicBezTo>
                  <a:cubicBezTo>
                    <a:pt x="1920408" y="1332321"/>
                    <a:pt x="1915035" y="1334547"/>
                    <a:pt x="1909433" y="1334547"/>
                  </a:cubicBezTo>
                  <a:lnTo>
                    <a:pt x="21124" y="1334547"/>
                  </a:lnTo>
                  <a:cubicBezTo>
                    <a:pt x="9457" y="1334547"/>
                    <a:pt x="0" y="1325090"/>
                    <a:pt x="0" y="1313423"/>
                  </a:cubicBezTo>
                  <a:lnTo>
                    <a:pt x="0" y="21124"/>
                  </a:lnTo>
                  <a:cubicBezTo>
                    <a:pt x="0" y="15521"/>
                    <a:pt x="2226" y="10148"/>
                    <a:pt x="6187" y="6187"/>
                  </a:cubicBezTo>
                  <a:cubicBezTo>
                    <a:pt x="10148" y="2226"/>
                    <a:pt x="15521" y="0"/>
                    <a:pt x="21124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381000"/>
              <a:ext cx="1930557" cy="1715547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l">
                <a:lnSpc>
                  <a:spcPts val="7749"/>
                </a:lnSpc>
              </a:pPr>
              <a:r>
                <a:rPr lang="en-US" sz="30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Сума довжин усіх ребер</a:t>
              </a:r>
            </a:p>
            <a:p>
              <a:pPr algn="l">
                <a:lnSpc>
                  <a:spcPts val="7749"/>
                </a:lnSpc>
              </a:pPr>
              <a:r>
                <a:rPr lang="en-US" sz="30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Площа поверхні </a:t>
              </a:r>
            </a:p>
            <a:p>
              <a:pPr algn="l">
                <a:lnSpc>
                  <a:spcPts val="7749"/>
                </a:lnSpc>
              </a:pPr>
              <a:r>
                <a:rPr lang="en-US" sz="30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Об’єм</a:t>
              </a: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028700" y="1219200"/>
            <a:ext cx="8115300" cy="8134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40"/>
              </a:lnSpc>
            </a:pPr>
            <a:r>
              <a:rPr lang="en-US" sz="6600" b="1" spc="-66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ОКТАЕДР</a:t>
            </a:r>
          </a:p>
        </p:txBody>
      </p:sp>
      <p:sp>
        <p:nvSpPr>
          <p:cNvPr id="9" name="Freeform 9"/>
          <p:cNvSpPr/>
          <p:nvPr/>
        </p:nvSpPr>
        <p:spPr>
          <a:xfrm>
            <a:off x="9802681" y="1648416"/>
            <a:ext cx="6797937" cy="6990167"/>
          </a:xfrm>
          <a:custGeom>
            <a:avLst/>
            <a:gdLst/>
            <a:ahLst/>
            <a:cxnLst/>
            <a:rect l="l" t="t" r="r" b="b"/>
            <a:pathLst>
              <a:path w="6797937" h="6990167">
                <a:moveTo>
                  <a:pt x="0" y="0"/>
                </a:moveTo>
                <a:lnTo>
                  <a:pt x="6797938" y="0"/>
                </a:lnTo>
                <a:lnTo>
                  <a:pt x="6797938" y="6990168"/>
                </a:lnTo>
                <a:lnTo>
                  <a:pt x="0" y="69901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B6F9065-E14E-1D3F-4AE8-DF8BC1B71A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800" y="3924300"/>
            <a:ext cx="904875" cy="6477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F64C52C-5C00-DA6E-89E9-7626A20657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7400" y="4816795"/>
            <a:ext cx="2247900" cy="82867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2C596CD-9CD2-7F1C-2F29-EC94EFDA89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200" y="5524500"/>
            <a:ext cx="1876425" cy="1257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99800" y="7886700"/>
            <a:ext cx="15659496" cy="2276033"/>
            <a:chOff x="-3650" y="-252020"/>
            <a:chExt cx="4124312" cy="5994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20662" cy="218448"/>
            </a:xfrm>
            <a:custGeom>
              <a:avLst/>
              <a:gdLst/>
              <a:ahLst/>
              <a:cxnLst/>
              <a:rect l="l" t="t" r="r" b="b"/>
              <a:pathLst>
                <a:path w="4120662" h="218448">
                  <a:moveTo>
                    <a:pt x="9897" y="0"/>
                  </a:moveTo>
                  <a:lnTo>
                    <a:pt x="4110766" y="0"/>
                  </a:lnTo>
                  <a:cubicBezTo>
                    <a:pt x="4113391" y="0"/>
                    <a:pt x="4115908" y="1043"/>
                    <a:pt x="4117764" y="2899"/>
                  </a:cubicBezTo>
                  <a:cubicBezTo>
                    <a:pt x="4119620" y="4755"/>
                    <a:pt x="4120662" y="7272"/>
                    <a:pt x="4120662" y="9897"/>
                  </a:cubicBezTo>
                  <a:lnTo>
                    <a:pt x="4120662" y="208552"/>
                  </a:lnTo>
                  <a:cubicBezTo>
                    <a:pt x="4120662" y="214017"/>
                    <a:pt x="4116232" y="218448"/>
                    <a:pt x="4110766" y="218448"/>
                  </a:cubicBezTo>
                  <a:lnTo>
                    <a:pt x="9897" y="218448"/>
                  </a:lnTo>
                  <a:cubicBezTo>
                    <a:pt x="4431" y="218448"/>
                    <a:pt x="0" y="214017"/>
                    <a:pt x="0" y="208552"/>
                  </a:cubicBezTo>
                  <a:lnTo>
                    <a:pt x="0" y="9897"/>
                  </a:lnTo>
                  <a:cubicBezTo>
                    <a:pt x="0" y="4431"/>
                    <a:pt x="4431" y="0"/>
                    <a:pt x="9897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-3650" y="-252020"/>
              <a:ext cx="4120663" cy="59944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7749"/>
                </a:lnSpc>
              </a:pP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Кристали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флюориту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(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ізометричний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мінерал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),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магнетиту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(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мінерал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заліза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)</a:t>
              </a:r>
            </a:p>
          </p:txBody>
        </p:sp>
      </p:grpSp>
      <p:sp>
        <p:nvSpPr>
          <p:cNvPr id="5" name="Freeform 5"/>
          <p:cNvSpPr/>
          <p:nvPr/>
        </p:nvSpPr>
        <p:spPr>
          <a:xfrm>
            <a:off x="6986741" y="566858"/>
            <a:ext cx="11301259" cy="4336858"/>
          </a:xfrm>
          <a:custGeom>
            <a:avLst/>
            <a:gdLst/>
            <a:ahLst/>
            <a:cxnLst/>
            <a:rect l="l" t="t" r="r" b="b"/>
            <a:pathLst>
              <a:path w="11301259" h="4336858">
                <a:moveTo>
                  <a:pt x="0" y="0"/>
                </a:moveTo>
                <a:lnTo>
                  <a:pt x="11301259" y="0"/>
                </a:lnTo>
                <a:lnTo>
                  <a:pt x="11301259" y="4336858"/>
                </a:lnTo>
                <a:lnTo>
                  <a:pt x="0" y="43368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4255" y="3000328"/>
            <a:ext cx="6097780" cy="5364141"/>
          </a:xfrm>
          <a:custGeom>
            <a:avLst/>
            <a:gdLst/>
            <a:ahLst/>
            <a:cxnLst/>
            <a:rect l="l" t="t" r="r" b="b"/>
            <a:pathLst>
              <a:path w="6097780" h="5364141">
                <a:moveTo>
                  <a:pt x="0" y="0"/>
                </a:moveTo>
                <a:lnTo>
                  <a:pt x="6097781" y="0"/>
                </a:lnTo>
                <a:lnTo>
                  <a:pt x="6097781" y="5364141"/>
                </a:lnTo>
                <a:lnTo>
                  <a:pt x="0" y="53641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986741" y="5379966"/>
            <a:ext cx="3987392" cy="2984503"/>
          </a:xfrm>
          <a:custGeom>
            <a:avLst/>
            <a:gdLst/>
            <a:ahLst/>
            <a:cxnLst/>
            <a:rect l="l" t="t" r="r" b="b"/>
            <a:pathLst>
              <a:path w="3987392" h="2984503">
                <a:moveTo>
                  <a:pt x="0" y="0"/>
                </a:moveTo>
                <a:lnTo>
                  <a:pt x="3987392" y="0"/>
                </a:lnTo>
                <a:lnTo>
                  <a:pt x="3987392" y="2984503"/>
                </a:lnTo>
                <a:lnTo>
                  <a:pt x="0" y="29845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286536" y="5379966"/>
            <a:ext cx="3165999" cy="2984503"/>
          </a:xfrm>
          <a:custGeom>
            <a:avLst/>
            <a:gdLst/>
            <a:ahLst/>
            <a:cxnLst/>
            <a:rect l="l" t="t" r="r" b="b"/>
            <a:pathLst>
              <a:path w="3165999" h="2984503">
                <a:moveTo>
                  <a:pt x="0" y="0"/>
                </a:moveTo>
                <a:lnTo>
                  <a:pt x="3166000" y="0"/>
                </a:lnTo>
                <a:lnTo>
                  <a:pt x="3166000" y="2984503"/>
                </a:lnTo>
                <a:lnTo>
                  <a:pt x="0" y="29845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b="-6081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4766861" y="5379966"/>
            <a:ext cx="3737665" cy="2984503"/>
          </a:xfrm>
          <a:custGeom>
            <a:avLst/>
            <a:gdLst/>
            <a:ahLst/>
            <a:cxnLst/>
            <a:rect l="l" t="t" r="r" b="b"/>
            <a:pathLst>
              <a:path w="3737665" h="2984503">
                <a:moveTo>
                  <a:pt x="0" y="0"/>
                </a:moveTo>
                <a:lnTo>
                  <a:pt x="3737664" y="0"/>
                </a:lnTo>
                <a:lnTo>
                  <a:pt x="3737664" y="2984503"/>
                </a:lnTo>
                <a:lnTo>
                  <a:pt x="0" y="29845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504" r="-13005" b="-28189"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04255" y="451517"/>
            <a:ext cx="9541381" cy="2403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733"/>
              </a:lnSpc>
            </a:pPr>
            <a:r>
              <a:rPr lang="en-US" sz="6621" b="1" spc="-66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ОКТАЕДР </a:t>
            </a:r>
          </a:p>
          <a:p>
            <a:pPr algn="l">
              <a:lnSpc>
                <a:spcPts val="9733"/>
              </a:lnSpc>
            </a:pPr>
            <a:r>
              <a:rPr lang="en-US" sz="6621" b="1" spc="-66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В ПРИРОДІ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463364" y="8166249"/>
            <a:ext cx="7357483" cy="2131143"/>
            <a:chOff x="0" y="-251533"/>
            <a:chExt cx="1937773" cy="56128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37773" cy="180288"/>
            </a:xfrm>
            <a:custGeom>
              <a:avLst/>
              <a:gdLst/>
              <a:ahLst/>
              <a:cxnLst/>
              <a:rect l="l" t="t" r="r" b="b"/>
              <a:pathLst>
                <a:path w="1937773" h="180288">
                  <a:moveTo>
                    <a:pt x="21045" y="0"/>
                  </a:moveTo>
                  <a:lnTo>
                    <a:pt x="1916728" y="0"/>
                  </a:lnTo>
                  <a:cubicBezTo>
                    <a:pt x="1922310" y="0"/>
                    <a:pt x="1927663" y="2217"/>
                    <a:pt x="1931609" y="6164"/>
                  </a:cubicBezTo>
                  <a:cubicBezTo>
                    <a:pt x="1935556" y="10111"/>
                    <a:pt x="1937773" y="15464"/>
                    <a:pt x="1937773" y="21045"/>
                  </a:cubicBezTo>
                  <a:lnTo>
                    <a:pt x="1937773" y="159243"/>
                  </a:lnTo>
                  <a:cubicBezTo>
                    <a:pt x="1937773" y="164825"/>
                    <a:pt x="1935556" y="170178"/>
                    <a:pt x="1931609" y="174124"/>
                  </a:cubicBezTo>
                  <a:cubicBezTo>
                    <a:pt x="1927663" y="178071"/>
                    <a:pt x="1922310" y="180288"/>
                    <a:pt x="1916728" y="180288"/>
                  </a:cubicBezTo>
                  <a:lnTo>
                    <a:pt x="21045" y="180288"/>
                  </a:lnTo>
                  <a:cubicBezTo>
                    <a:pt x="9422" y="180288"/>
                    <a:pt x="0" y="170866"/>
                    <a:pt x="0" y="159243"/>
                  </a:cubicBezTo>
                  <a:lnTo>
                    <a:pt x="0" y="21045"/>
                  </a:lnTo>
                  <a:cubicBezTo>
                    <a:pt x="0" y="9422"/>
                    <a:pt x="9422" y="0"/>
                    <a:pt x="2104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51533"/>
              <a:ext cx="1937773" cy="56128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7749"/>
                </a:lnSpc>
              </a:pP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Будова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вірусів</a:t>
              </a:r>
              <a:endParaRPr lang="en-US" sz="30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1197387" y="9462950"/>
            <a:ext cx="5417980" cy="824050"/>
            <a:chOff x="0" y="0"/>
            <a:chExt cx="1426958" cy="21703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26958" cy="217034"/>
            </a:xfrm>
            <a:custGeom>
              <a:avLst/>
              <a:gdLst/>
              <a:ahLst/>
              <a:cxnLst/>
              <a:rect l="l" t="t" r="r" b="b"/>
              <a:pathLst>
                <a:path w="1426958" h="217034">
                  <a:moveTo>
                    <a:pt x="28579" y="0"/>
                  </a:moveTo>
                  <a:lnTo>
                    <a:pt x="1398379" y="0"/>
                  </a:lnTo>
                  <a:cubicBezTo>
                    <a:pt x="1405959" y="0"/>
                    <a:pt x="1413228" y="3011"/>
                    <a:pt x="1418587" y="8370"/>
                  </a:cubicBezTo>
                  <a:cubicBezTo>
                    <a:pt x="1423947" y="13730"/>
                    <a:pt x="1426958" y="20999"/>
                    <a:pt x="1426958" y="28579"/>
                  </a:cubicBezTo>
                  <a:lnTo>
                    <a:pt x="1426958" y="188455"/>
                  </a:lnTo>
                  <a:cubicBezTo>
                    <a:pt x="1426958" y="204239"/>
                    <a:pt x="1414163" y="217034"/>
                    <a:pt x="1398379" y="217034"/>
                  </a:cubicBezTo>
                  <a:lnTo>
                    <a:pt x="28579" y="217034"/>
                  </a:lnTo>
                  <a:cubicBezTo>
                    <a:pt x="20999" y="217034"/>
                    <a:pt x="13730" y="214023"/>
                    <a:pt x="8370" y="208663"/>
                  </a:cubicBezTo>
                  <a:cubicBezTo>
                    <a:pt x="3011" y="203304"/>
                    <a:pt x="0" y="196035"/>
                    <a:pt x="0" y="188455"/>
                  </a:cubicBezTo>
                  <a:lnTo>
                    <a:pt x="0" y="28579"/>
                  </a:lnTo>
                  <a:cubicBezTo>
                    <a:pt x="0" y="20999"/>
                    <a:pt x="3011" y="13730"/>
                    <a:pt x="8370" y="8370"/>
                  </a:cubicBezTo>
                  <a:cubicBezTo>
                    <a:pt x="13730" y="3011"/>
                    <a:pt x="20999" y="0"/>
                    <a:pt x="28579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426958" cy="264659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059"/>
                </a:lnSpc>
              </a:pPr>
              <a:r>
                <a:rPr lang="en-US" sz="2899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Кристал бору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2493916" y="3693079"/>
            <a:ext cx="7296378" cy="5162315"/>
          </a:xfrm>
          <a:custGeom>
            <a:avLst/>
            <a:gdLst/>
            <a:ahLst/>
            <a:cxnLst/>
            <a:rect l="l" t="t" r="r" b="b"/>
            <a:pathLst>
              <a:path w="7296378" h="5162315">
                <a:moveTo>
                  <a:pt x="0" y="0"/>
                </a:moveTo>
                <a:lnTo>
                  <a:pt x="7296379" y="0"/>
                </a:lnTo>
                <a:lnTo>
                  <a:pt x="7296379" y="5162315"/>
                </a:lnTo>
                <a:lnTo>
                  <a:pt x="0" y="51623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1654"/>
            </a:stretch>
          </a:blipFill>
          <a:ln w="38100" cap="rnd">
            <a:solidFill>
              <a:srgbClr val="000000"/>
            </a:solidFill>
            <a:prstDash val="solid"/>
            <a:round/>
          </a:ln>
        </p:spPr>
      </p:sp>
      <p:sp>
        <p:nvSpPr>
          <p:cNvPr id="9" name="Freeform 9"/>
          <p:cNvSpPr/>
          <p:nvPr/>
        </p:nvSpPr>
        <p:spPr>
          <a:xfrm>
            <a:off x="11094384" y="52496"/>
            <a:ext cx="5623986" cy="9343887"/>
          </a:xfrm>
          <a:custGeom>
            <a:avLst/>
            <a:gdLst/>
            <a:ahLst/>
            <a:cxnLst/>
            <a:rect l="l" t="t" r="r" b="b"/>
            <a:pathLst>
              <a:path w="5623986" h="9343887">
                <a:moveTo>
                  <a:pt x="0" y="0"/>
                </a:moveTo>
                <a:lnTo>
                  <a:pt x="5623986" y="0"/>
                </a:lnTo>
                <a:lnTo>
                  <a:pt x="5623986" y="9343888"/>
                </a:lnTo>
                <a:lnTo>
                  <a:pt x="0" y="93438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19050" cap="rnd">
            <a:solidFill>
              <a:srgbClr val="000000"/>
            </a:solidFill>
            <a:prstDash val="solid"/>
            <a:round/>
          </a:ln>
        </p:spPr>
      </p:sp>
      <p:sp>
        <p:nvSpPr>
          <p:cNvPr id="10" name="TextBox 10"/>
          <p:cNvSpPr txBox="1"/>
          <p:nvPr/>
        </p:nvSpPr>
        <p:spPr>
          <a:xfrm>
            <a:off x="2642486" y="328778"/>
            <a:ext cx="8828028" cy="21755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20"/>
              </a:lnSpc>
            </a:pPr>
            <a:r>
              <a:rPr lang="en-US" sz="6000" b="1" spc="-6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ІКОСАЕДР </a:t>
            </a:r>
          </a:p>
          <a:p>
            <a:pPr algn="l">
              <a:lnSpc>
                <a:spcPts val="8820"/>
              </a:lnSpc>
            </a:pPr>
            <a:r>
              <a:rPr lang="en-US" sz="6000" b="1" spc="-6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В ПРИРОДІ</a:t>
            </a:r>
          </a:p>
        </p:txBody>
      </p:sp>
      <p:sp>
        <p:nvSpPr>
          <p:cNvPr id="11" name="Freeform 11"/>
          <p:cNvSpPr/>
          <p:nvPr/>
        </p:nvSpPr>
        <p:spPr>
          <a:xfrm>
            <a:off x="7056500" y="481178"/>
            <a:ext cx="4466175" cy="3846865"/>
          </a:xfrm>
          <a:custGeom>
            <a:avLst/>
            <a:gdLst/>
            <a:ahLst/>
            <a:cxnLst/>
            <a:rect l="l" t="t" r="r" b="b"/>
            <a:pathLst>
              <a:path w="4466175" h="3846865">
                <a:moveTo>
                  <a:pt x="0" y="0"/>
                </a:moveTo>
                <a:lnTo>
                  <a:pt x="4466175" y="0"/>
                </a:lnTo>
                <a:lnTo>
                  <a:pt x="4466175" y="3846865"/>
                </a:lnTo>
                <a:lnTo>
                  <a:pt x="0" y="38468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39002" y="7658101"/>
            <a:ext cx="4579708" cy="2131143"/>
            <a:chOff x="0" y="-241163"/>
            <a:chExt cx="1206178" cy="56128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06178" cy="180288"/>
            </a:xfrm>
            <a:custGeom>
              <a:avLst/>
              <a:gdLst/>
              <a:ahLst/>
              <a:cxnLst/>
              <a:rect l="l" t="t" r="r" b="b"/>
              <a:pathLst>
                <a:path w="1206178" h="180288">
                  <a:moveTo>
                    <a:pt x="33810" y="0"/>
                  </a:moveTo>
                  <a:lnTo>
                    <a:pt x="1172369" y="0"/>
                  </a:lnTo>
                  <a:cubicBezTo>
                    <a:pt x="1191041" y="0"/>
                    <a:pt x="1206178" y="15137"/>
                    <a:pt x="1206178" y="33810"/>
                  </a:cubicBezTo>
                  <a:lnTo>
                    <a:pt x="1206178" y="146479"/>
                  </a:lnTo>
                  <a:cubicBezTo>
                    <a:pt x="1206178" y="155445"/>
                    <a:pt x="1202616" y="164045"/>
                    <a:pt x="1196276" y="170386"/>
                  </a:cubicBezTo>
                  <a:cubicBezTo>
                    <a:pt x="1189935" y="176726"/>
                    <a:pt x="1181336" y="180288"/>
                    <a:pt x="1172369" y="180288"/>
                  </a:cubicBezTo>
                  <a:lnTo>
                    <a:pt x="33810" y="180288"/>
                  </a:lnTo>
                  <a:cubicBezTo>
                    <a:pt x="15137" y="180288"/>
                    <a:pt x="0" y="165151"/>
                    <a:pt x="0" y="146479"/>
                  </a:cubicBezTo>
                  <a:lnTo>
                    <a:pt x="0" y="33810"/>
                  </a:lnTo>
                  <a:cubicBezTo>
                    <a:pt x="0" y="15137"/>
                    <a:pt x="15137" y="0"/>
                    <a:pt x="3381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41163"/>
              <a:ext cx="1206178" cy="56128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7749"/>
                </a:lnSpc>
              </a:pP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Вірус</a:t>
              </a:r>
              <a:r>
                <a:rPr lang="en-US" sz="3099" dirty="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 </a:t>
              </a:r>
              <a:r>
                <a:rPr lang="en-US" sz="3099" dirty="0" err="1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поліомієліту</a:t>
              </a:r>
              <a:endParaRPr lang="en-US" sz="30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6560186" y="1820132"/>
            <a:ext cx="11301259" cy="6356958"/>
          </a:xfrm>
          <a:custGeom>
            <a:avLst/>
            <a:gdLst/>
            <a:ahLst/>
            <a:cxnLst/>
            <a:rect l="l" t="t" r="r" b="b"/>
            <a:pathLst>
              <a:path w="11301259" h="6356958">
                <a:moveTo>
                  <a:pt x="0" y="0"/>
                </a:moveTo>
                <a:lnTo>
                  <a:pt x="11301259" y="0"/>
                </a:lnTo>
                <a:lnTo>
                  <a:pt x="11301259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1637" y="2496280"/>
            <a:ext cx="5294439" cy="5294439"/>
          </a:xfrm>
          <a:custGeom>
            <a:avLst/>
            <a:gdLst/>
            <a:ahLst/>
            <a:cxnLst/>
            <a:rect l="l" t="t" r="r" b="b"/>
            <a:pathLst>
              <a:path w="5294439" h="5294439">
                <a:moveTo>
                  <a:pt x="0" y="0"/>
                </a:moveTo>
                <a:lnTo>
                  <a:pt x="5294439" y="0"/>
                </a:lnTo>
                <a:lnTo>
                  <a:pt x="5294439" y="5294440"/>
                </a:lnTo>
                <a:lnTo>
                  <a:pt x="0" y="52944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874042" y="208037"/>
            <a:ext cx="11749954" cy="1061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20"/>
              </a:lnSpc>
            </a:pPr>
            <a:r>
              <a:rPr lang="en-US" sz="6000" b="1" spc="-6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ДОДЕКАЕДР В ПРИРОДІ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399427" y="1326265"/>
            <a:ext cx="11013855" cy="7186540"/>
          </a:xfrm>
          <a:custGeom>
            <a:avLst/>
            <a:gdLst/>
            <a:ahLst/>
            <a:cxnLst/>
            <a:rect l="l" t="t" r="r" b="b"/>
            <a:pathLst>
              <a:path w="11013855" h="7186540">
                <a:moveTo>
                  <a:pt x="0" y="0"/>
                </a:moveTo>
                <a:lnTo>
                  <a:pt x="11013855" y="0"/>
                </a:lnTo>
                <a:lnTo>
                  <a:pt x="11013855" y="7186541"/>
                </a:lnTo>
                <a:lnTo>
                  <a:pt x="0" y="71865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28575" cap="rnd">
            <a:solidFill>
              <a:srgbClr val="000000"/>
            </a:solidFill>
            <a:prstDash val="solid"/>
            <a:round/>
          </a:ln>
        </p:spPr>
      </p:sp>
      <p:sp>
        <p:nvSpPr>
          <p:cNvPr id="3" name="TextBox 3"/>
          <p:cNvSpPr txBox="1"/>
          <p:nvPr/>
        </p:nvSpPr>
        <p:spPr>
          <a:xfrm>
            <a:off x="6601468" y="208037"/>
            <a:ext cx="5085064" cy="1061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20"/>
              </a:lnSpc>
            </a:pPr>
            <a:r>
              <a:rPr lang="en-US" sz="6000" b="1" spc="-6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ДОДЕКАЕДР 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3399427" y="8793961"/>
            <a:ext cx="11013855" cy="1009650"/>
            <a:chOff x="0" y="0"/>
            <a:chExt cx="2900768" cy="26591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900768" cy="265916"/>
            </a:xfrm>
            <a:custGeom>
              <a:avLst/>
              <a:gdLst/>
              <a:ahLst/>
              <a:cxnLst/>
              <a:rect l="l" t="t" r="r" b="b"/>
              <a:pathLst>
                <a:path w="2900768" h="265916">
                  <a:moveTo>
                    <a:pt x="14059" y="0"/>
                  </a:moveTo>
                  <a:lnTo>
                    <a:pt x="2886710" y="0"/>
                  </a:lnTo>
                  <a:cubicBezTo>
                    <a:pt x="2890438" y="0"/>
                    <a:pt x="2894014" y="1481"/>
                    <a:pt x="2896651" y="4118"/>
                  </a:cubicBezTo>
                  <a:cubicBezTo>
                    <a:pt x="2899287" y="6754"/>
                    <a:pt x="2900768" y="10330"/>
                    <a:pt x="2900768" y="14059"/>
                  </a:cubicBezTo>
                  <a:lnTo>
                    <a:pt x="2900768" y="251858"/>
                  </a:lnTo>
                  <a:cubicBezTo>
                    <a:pt x="2900768" y="255586"/>
                    <a:pt x="2899287" y="259162"/>
                    <a:pt x="2896651" y="261798"/>
                  </a:cubicBezTo>
                  <a:cubicBezTo>
                    <a:pt x="2894014" y="264435"/>
                    <a:pt x="2890438" y="265916"/>
                    <a:pt x="2886710" y="265916"/>
                  </a:cubicBezTo>
                  <a:lnTo>
                    <a:pt x="14059" y="265916"/>
                  </a:lnTo>
                  <a:cubicBezTo>
                    <a:pt x="10330" y="265916"/>
                    <a:pt x="6754" y="264435"/>
                    <a:pt x="4118" y="261798"/>
                  </a:cubicBezTo>
                  <a:cubicBezTo>
                    <a:pt x="1481" y="259162"/>
                    <a:pt x="0" y="255586"/>
                    <a:pt x="0" y="251858"/>
                  </a:cubicBezTo>
                  <a:lnTo>
                    <a:pt x="0" y="14059"/>
                  </a:lnTo>
                  <a:cubicBezTo>
                    <a:pt x="0" y="10330"/>
                    <a:pt x="1481" y="6754"/>
                    <a:pt x="4118" y="4118"/>
                  </a:cubicBezTo>
                  <a:cubicBezTo>
                    <a:pt x="6754" y="1481"/>
                    <a:pt x="10330" y="0"/>
                    <a:pt x="14059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2900768" cy="304016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3359"/>
                </a:lnSpc>
              </a:pPr>
              <a:r>
                <a:rPr lang="en-US" sz="2400">
                  <a:solidFill>
                    <a:srgbClr val="000000"/>
                  </a:solidFill>
                  <a:latin typeface="Garet"/>
                  <a:ea typeface="Garet"/>
                  <a:cs typeface="Garet"/>
                  <a:sym typeface="Garet"/>
                </a:rPr>
                <a:t>«Таємна вечеря» — картина іспанського художника Сальвадора Далі, написана у 1955 році за мотивами фрески Леонардо да Вінчі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922919" y="0"/>
            <a:ext cx="6365081" cy="10287000"/>
          </a:xfrm>
          <a:custGeom>
            <a:avLst/>
            <a:gdLst/>
            <a:ahLst/>
            <a:cxnLst/>
            <a:rect l="l" t="t" r="r" b="b"/>
            <a:pathLst>
              <a:path w="6365081" h="10287000">
                <a:moveTo>
                  <a:pt x="0" y="0"/>
                </a:moveTo>
                <a:lnTo>
                  <a:pt x="6365081" y="0"/>
                </a:lnTo>
                <a:lnTo>
                  <a:pt x="6365081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" y="4275384"/>
            <a:ext cx="9230888" cy="6011616"/>
          </a:xfrm>
          <a:custGeom>
            <a:avLst/>
            <a:gdLst/>
            <a:ahLst/>
            <a:cxnLst/>
            <a:rect l="l" t="t" r="r" b="b"/>
            <a:pathLst>
              <a:path w="9230888" h="6011616">
                <a:moveTo>
                  <a:pt x="0" y="0"/>
                </a:moveTo>
                <a:lnTo>
                  <a:pt x="9230888" y="0"/>
                </a:lnTo>
                <a:lnTo>
                  <a:pt x="9230888" y="6011616"/>
                </a:lnTo>
                <a:lnTo>
                  <a:pt x="0" y="60116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155750" y="715148"/>
            <a:ext cx="11749954" cy="1061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20"/>
              </a:lnSpc>
            </a:pPr>
            <a:r>
              <a:rPr lang="en-US" sz="6000" b="1" spc="-6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АРХІМЕДОВІ ТІЛА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155750" y="1893636"/>
            <a:ext cx="9366010" cy="2073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55"/>
              </a:lnSpc>
            </a:pPr>
            <a:r>
              <a:rPr lang="en-US" sz="3008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напівправильні опуклі многогранники, </a:t>
            </a:r>
          </a:p>
          <a:p>
            <a:pPr algn="l">
              <a:lnSpc>
                <a:spcPts val="5655"/>
              </a:lnSpc>
            </a:pPr>
            <a:r>
              <a:rPr lang="en-US" sz="3008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в яких всі двогранні кути рівні, а грані - правильні многокутники різних типів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1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837557" y="317945"/>
            <a:ext cx="2766996" cy="2766996"/>
          </a:xfrm>
          <a:custGeom>
            <a:avLst/>
            <a:gdLst/>
            <a:ahLst/>
            <a:cxnLst/>
            <a:rect l="l" t="t" r="r" b="b"/>
            <a:pathLst>
              <a:path w="2766996" h="2766996">
                <a:moveTo>
                  <a:pt x="0" y="0"/>
                </a:moveTo>
                <a:lnTo>
                  <a:pt x="2766996" y="0"/>
                </a:lnTo>
                <a:lnTo>
                  <a:pt x="2766996" y="2766996"/>
                </a:lnTo>
                <a:lnTo>
                  <a:pt x="0" y="2766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41482" y="4867393"/>
            <a:ext cx="2706371" cy="2713154"/>
          </a:xfrm>
          <a:custGeom>
            <a:avLst/>
            <a:gdLst/>
            <a:ahLst/>
            <a:cxnLst/>
            <a:rect l="l" t="t" r="r" b="b"/>
            <a:pathLst>
              <a:path w="2706371" h="2713154">
                <a:moveTo>
                  <a:pt x="0" y="0"/>
                </a:moveTo>
                <a:lnTo>
                  <a:pt x="2706370" y="0"/>
                </a:lnTo>
                <a:lnTo>
                  <a:pt x="2706370" y="2713154"/>
                </a:lnTo>
                <a:lnTo>
                  <a:pt x="0" y="2713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289600" y="5920619"/>
            <a:ext cx="2602561" cy="2602561"/>
          </a:xfrm>
          <a:custGeom>
            <a:avLst/>
            <a:gdLst/>
            <a:ahLst/>
            <a:cxnLst/>
            <a:rect l="l" t="t" r="r" b="b"/>
            <a:pathLst>
              <a:path w="2602561" h="2602561">
                <a:moveTo>
                  <a:pt x="0" y="0"/>
                </a:moveTo>
                <a:lnTo>
                  <a:pt x="2602561" y="0"/>
                </a:lnTo>
                <a:lnTo>
                  <a:pt x="2602561" y="2602561"/>
                </a:lnTo>
                <a:lnTo>
                  <a:pt x="0" y="26025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236619" y="4634570"/>
            <a:ext cx="2572098" cy="2572098"/>
          </a:xfrm>
          <a:custGeom>
            <a:avLst/>
            <a:gdLst/>
            <a:ahLst/>
            <a:cxnLst/>
            <a:rect l="l" t="t" r="r" b="b"/>
            <a:pathLst>
              <a:path w="2572098" h="2572098">
                <a:moveTo>
                  <a:pt x="0" y="0"/>
                </a:moveTo>
                <a:lnTo>
                  <a:pt x="2572097" y="0"/>
                </a:lnTo>
                <a:lnTo>
                  <a:pt x="2572097" y="2572098"/>
                </a:lnTo>
                <a:lnTo>
                  <a:pt x="0" y="257209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617160" y="1028700"/>
            <a:ext cx="2779389" cy="2779389"/>
          </a:xfrm>
          <a:custGeom>
            <a:avLst/>
            <a:gdLst/>
            <a:ahLst/>
            <a:cxnLst/>
            <a:rect l="l" t="t" r="r" b="b"/>
            <a:pathLst>
              <a:path w="2779389" h="2779389">
                <a:moveTo>
                  <a:pt x="0" y="0"/>
                </a:moveTo>
                <a:lnTo>
                  <a:pt x="2779389" y="0"/>
                </a:lnTo>
                <a:lnTo>
                  <a:pt x="2779389" y="2779389"/>
                </a:lnTo>
                <a:lnTo>
                  <a:pt x="0" y="277938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564690" y="4739542"/>
            <a:ext cx="2841005" cy="2841005"/>
          </a:xfrm>
          <a:custGeom>
            <a:avLst/>
            <a:gdLst/>
            <a:ahLst/>
            <a:cxnLst/>
            <a:rect l="l" t="t" r="r" b="b"/>
            <a:pathLst>
              <a:path w="2841005" h="2841005">
                <a:moveTo>
                  <a:pt x="0" y="0"/>
                </a:moveTo>
                <a:lnTo>
                  <a:pt x="2841005" y="0"/>
                </a:lnTo>
                <a:lnTo>
                  <a:pt x="2841005" y="2841005"/>
                </a:lnTo>
                <a:lnTo>
                  <a:pt x="0" y="284100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714514" y="3785478"/>
            <a:ext cx="2716044" cy="2716044"/>
          </a:xfrm>
          <a:custGeom>
            <a:avLst/>
            <a:gdLst/>
            <a:ahLst/>
            <a:cxnLst/>
            <a:rect l="l" t="t" r="r" b="b"/>
            <a:pathLst>
              <a:path w="2716044" h="2716044">
                <a:moveTo>
                  <a:pt x="0" y="0"/>
                </a:moveTo>
                <a:lnTo>
                  <a:pt x="2716044" y="0"/>
                </a:lnTo>
                <a:lnTo>
                  <a:pt x="2716044" y="2716044"/>
                </a:lnTo>
                <a:lnTo>
                  <a:pt x="0" y="271604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4985193" y="7221900"/>
            <a:ext cx="2753492" cy="2753492"/>
          </a:xfrm>
          <a:custGeom>
            <a:avLst/>
            <a:gdLst/>
            <a:ahLst/>
            <a:cxnLst/>
            <a:rect l="l" t="t" r="r" b="b"/>
            <a:pathLst>
              <a:path w="2753492" h="2753492">
                <a:moveTo>
                  <a:pt x="0" y="0"/>
                </a:moveTo>
                <a:lnTo>
                  <a:pt x="2753492" y="0"/>
                </a:lnTo>
                <a:lnTo>
                  <a:pt x="2753492" y="2753492"/>
                </a:lnTo>
                <a:lnTo>
                  <a:pt x="0" y="275349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028700" y="344615"/>
            <a:ext cx="8115300" cy="32899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20"/>
              </a:lnSpc>
            </a:pPr>
            <a:r>
              <a:rPr lang="en-US" sz="6000" b="1" spc="-6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ЗІРЧАСТІ </a:t>
            </a:r>
          </a:p>
          <a:p>
            <a:pPr algn="l">
              <a:lnSpc>
                <a:spcPts val="8820"/>
              </a:lnSpc>
            </a:pPr>
            <a:r>
              <a:rPr lang="en-US" sz="6000" b="1" spc="-6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МНОГОГРАННИКИ</a:t>
            </a:r>
          </a:p>
          <a:p>
            <a:pPr algn="l">
              <a:lnSpc>
                <a:spcPts val="8820"/>
              </a:lnSpc>
            </a:pPr>
            <a:endParaRPr lang="en-US" sz="6000" b="1" spc="-6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028700" y="2859562"/>
            <a:ext cx="9366010" cy="1359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55"/>
              </a:lnSpc>
            </a:pPr>
            <a:r>
              <a:rPr lang="en-US" sz="3008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неопуклі многогранники, грані яких перетинаються між собою.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703424" y="3238304"/>
            <a:ext cx="3035260" cy="396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Зірчастий октаедр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961434" y="9132780"/>
            <a:ext cx="4482703" cy="396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Зірчасті форми додекаедра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403251" y="7370725"/>
            <a:ext cx="2525673" cy="815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Зірчасті форми 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ікосаедра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357</Words>
  <Application>Microsoft Office PowerPoint</Application>
  <PresentationFormat>Довільний</PresentationFormat>
  <Paragraphs>102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4" baseType="lpstr">
      <vt:lpstr>Calibri</vt:lpstr>
      <vt:lpstr>Barlow Condensed Bold</vt:lpstr>
      <vt:lpstr>Open Sauce</vt:lpstr>
      <vt:lpstr>Garet Bold</vt:lpstr>
      <vt:lpstr>Garet</vt:lpstr>
      <vt:lpstr>Arial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Правильні многогранники</dc:title>
  <cp:lastModifiedBy>Валерія Дуженко</cp:lastModifiedBy>
  <cp:revision>7</cp:revision>
  <dcterms:created xsi:type="dcterms:W3CDTF">2006-08-16T00:00:00Z</dcterms:created>
  <dcterms:modified xsi:type="dcterms:W3CDTF">2025-10-29T19:09:16Z</dcterms:modified>
  <dc:identifier>DAGZWBbsDAM</dc:identifier>
</cp:coreProperties>
</file>