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9"/>
  </p:notesMasterIdLst>
  <p:sldIdLst>
    <p:sldId id="30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4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305" r:id="rId28"/>
  </p:sldIdLst>
  <p:sldSz cx="12192000" cy="6858000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Calibri Light" panose="020F0302020204030204" pitchFamily="34" charset="0"/>
      <p:regular r:id="rId34"/>
      <p:italic r:id="rId35"/>
    </p:embeddedFont>
    <p:embeddedFont>
      <p:font typeface="Cambria Math" panose="02040503050406030204" pitchFamily="18" charset="0"/>
      <p:regular r:id="rId36"/>
    </p:embeddedFont>
    <p:embeddedFont>
      <p:font typeface="Kharkiv" pitchFamily="2" charset="0"/>
      <p:regular r:id="rId37"/>
    </p:embeddedFont>
    <p:embeddedFont>
      <p:font typeface="NAMU 1600" panose="00000300000000000000" pitchFamily="2" charset="0"/>
      <p:regular r:id="rId38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B53D5-50ED-4D83-8962-C8A5A2E02C24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A9B940-0147-4142-9AA3-B67442500F1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270152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6341A-2690-468B-B2B7-0B96A5FD8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4B51901-5A3E-4E47-8952-1A9437FE6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26C3F5D-ABAB-4548-BD19-E32FBCD0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57FFA51-3A2A-4D44-8C4E-3F3A779AC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AD6280-18A0-4E7F-A0EC-0D6C7283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070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D2FE24-CE7C-4BCA-9F30-AAA958ACC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C5CEEDD-00EE-46C8-A80A-E9FECB3F3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2475A2D-D9D9-4269-AEBE-F138908AE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F70B709-0459-407D-8D8B-6993645C8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5B80C9D-F536-4711-A98E-E354900FA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240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8D32D-7165-48EF-A7AE-68681A13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7D4D32-429D-44A1-8BB7-2C9696283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CB0732-0DEE-4187-8049-280EFE689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852FDAC-12A3-48C5-9FE7-91C2C6CD9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C0EF7BA-1CDD-4E30-9007-5B7B91FF9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966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65D195-5BC6-4708-BCD4-320F4D704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EF991A-4715-465C-930F-614AAB313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ED5C55B-D1A6-4861-999C-69A1E633E6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D6F8616-F5DB-4AB1-8C44-9389D922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DACDA81-2AEB-4C10-B510-E316401E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B165501-6A2A-422F-85F3-E6B4856AE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49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D2CDF-EB6D-4981-8933-13C332A1E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5E905E7-7757-47D5-84F0-6859D1419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5A16B76-C607-4A89-A8B4-7A7BA5F5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65F5EA7-3D2D-4E4F-96BF-3FC67CDB39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E49DB2C-B7B3-42BC-BD61-8787A37D34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84BDB11-BB99-45D4-95A9-387109D7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DFCFBA7-96A2-4B3A-814C-A4F57A7BE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0248363-C1C2-4A0E-A1BE-A0D37EE1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890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FA26E9-5697-41F4-9039-BAA12FD44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BF651C7-E571-4D6B-8234-AB11E2676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3E042E3-02C1-4235-8552-E733F956C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B44979A-0365-4CFE-8519-58FAEBD21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095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CF41C5-97BA-4B57-8E63-82D3B35760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917721"/>
            <a:ext cx="2743200" cy="803754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62ED095-6A5B-432A-AB02-4F405E31E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264313F-2E74-49E8-9857-3EFACFEF3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6917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AEC111-4B07-41CE-B62C-F408234B4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9D9C385-F6EB-4B30-B633-C40EADC81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C6B4A24-9388-4B09-9F42-A95C0F799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35AB544-1888-4D0B-BA5E-FEBA88C9A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DFEFC1-C7A2-4B64-9A12-5AD0804DF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954AC82-B71B-47C1-9D1D-8A85636B7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091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A18800-7A3E-4EFC-8119-24D7DB4DF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414F143-1740-4F37-A0DE-6743687EA0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E4A6D6A-6B80-4B14-B4B9-E78FECEE1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23335E7-90B9-40F6-BFF8-401BF7FA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3707FD6-B314-4D4F-A10E-06F8A24B5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9C09A15-187C-41C7-9BD0-34ED5B65C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061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80AA85-D82E-4033-9BC4-55D88C207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4A2D350-4363-4A2D-A420-38183C002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CA582A8-4FDE-4091-AD2B-2E3C2D63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9DAEE2C-D620-4462-9DFA-C774914C2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D0C8258-C2C5-4834-A7B8-25CA63BDD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04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8875809-99EC-4AF1-8D02-D345CA3A8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8F14BA0-304B-4C70-9735-4649C48E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98492A1-3929-4176-9D44-1F84D32A3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380946A-14E7-48F9-A757-D49CA3A37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6063D6-1817-482D-8C33-256435D7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832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FE0C4B02-7D0B-4545-A218-44CF9510A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E6C07D-BEB0-4A6C-901C-3A7E97893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BB5A72-23F0-465D-A1DE-F98367A722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ACF2D3-F369-410A-BB91-100EB6494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290B23C-9AAC-4B4F-8BB6-FE7DF73308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985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H5tMOgWbKt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558F33-3F5B-4D52-98BA-18428CD2D594}"/>
              </a:ext>
            </a:extLst>
          </p:cNvPr>
          <p:cNvSpPr txBox="1"/>
          <p:nvPr/>
        </p:nvSpPr>
        <p:spPr>
          <a:xfrm>
            <a:off x="919016" y="1997839"/>
            <a:ext cx="1035396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Цифри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Десятковий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</a:t>
            </a:r>
            <a:endParaRPr lang="uk-UA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6C2CFF-19A7-4273-901E-E5779D1C475D}"/>
              </a:ext>
            </a:extLst>
          </p:cNvPr>
          <p:cNvSpPr txBox="1"/>
          <p:nvPr/>
        </p:nvSpPr>
        <p:spPr>
          <a:xfrm>
            <a:off x="2753103" y="4860161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https://youtu.be/H5tMOgWbKtg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942780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C4B9F7-1D80-4056-8440-1882ABB5A9C3}"/>
              </a:ext>
            </a:extLst>
          </p:cNvPr>
          <p:cNvSpPr txBox="1"/>
          <p:nvPr/>
        </p:nvSpPr>
        <p:spPr>
          <a:xfrm>
            <a:off x="919018" y="3105834"/>
            <a:ext cx="103539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0, 1, 2, 3, 4, 5, 6, 7, 8, 9 — цифри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87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DBF9F53-07E1-4133-BA8D-F0DD1C557353}"/>
              </a:ext>
            </a:extLst>
          </p:cNvPr>
          <p:cNvSpPr txBox="1"/>
          <p:nvPr/>
        </p:nvSpPr>
        <p:spPr>
          <a:xfrm>
            <a:off x="531090" y="2274838"/>
            <a:ext cx="1035396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Одна цифра — одноцифрове число</a:t>
            </a:r>
          </a:p>
          <a:p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Дві цифри — 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двоцифрове число</a:t>
            </a:r>
          </a:p>
          <a:p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Три цифри — трицифрове число</a:t>
            </a:r>
          </a:p>
          <a:p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…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Права фігурна дужка 2">
            <a:extLst>
              <a:ext uri="{FF2B5EF4-FFF2-40B4-BE49-F238E27FC236}">
                <a16:creationId xmlns:a16="http://schemas.microsoft.com/office/drawing/2014/main" id="{A1029300-7F2A-4F55-A285-F29FFCB0F4E6}"/>
              </a:ext>
            </a:extLst>
          </p:cNvPr>
          <p:cNvSpPr/>
          <p:nvPr/>
        </p:nvSpPr>
        <p:spPr>
          <a:xfrm>
            <a:off x="9725891" y="2909455"/>
            <a:ext cx="378691" cy="1403927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91472A-F93D-4388-A829-2C7A36F4C8D9}"/>
              </a:ext>
            </a:extLst>
          </p:cNvPr>
          <p:cNvSpPr txBox="1"/>
          <p:nvPr/>
        </p:nvSpPr>
        <p:spPr>
          <a:xfrm>
            <a:off x="6096000" y="446453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200" dirty="0">
                <a:solidFill>
                  <a:srgbClr val="FF0000"/>
                </a:solidFill>
                <a:latin typeface="Kharkiv" pitchFamily="2" charset="0"/>
                <a:cs typeface="Times New Roman" panose="02020603050405020304" pitchFamily="18" charset="0"/>
              </a:rPr>
              <a:t>Багатоцифрові числа</a:t>
            </a:r>
            <a:endParaRPr lang="uk-UA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62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AA22081-7940-43B2-8632-5702ACEC02E8}"/>
                  </a:ext>
                </a:extLst>
              </p:cNvPr>
              <p:cNvSpPr txBox="1"/>
              <p:nvPr/>
            </p:nvSpPr>
            <p:spPr>
              <a:xfrm>
                <a:off x="3048000" y="2705725"/>
                <a:ext cx="6096000" cy="14465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800" i="1" dirty="0" smtClean="0">
                          <a:latin typeface="Cambria Math" panose="02040503050406030204" pitchFamily="18" charset="0"/>
                        </a:rPr>
                        <m:t>917</m:t>
                      </m:r>
                    </m:oMath>
                  </m:oMathPara>
                </a14:m>
                <a:endParaRPr lang="uk-UA" sz="88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AA22081-7940-43B2-8632-5702ACEC02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2705725"/>
                <a:ext cx="6096000" cy="144655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8977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B96CE42-AE60-4079-B5C0-7F6AFDC4CC98}"/>
                  </a:ext>
                </a:extLst>
              </p:cNvPr>
              <p:cNvSpPr txBox="1"/>
              <p:nvPr/>
            </p:nvSpPr>
            <p:spPr>
              <a:xfrm>
                <a:off x="1930400" y="2705725"/>
                <a:ext cx="8331200" cy="14465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800" i="1" dirty="0">
                          <a:latin typeface="Cambria Math" panose="02040503050406030204" pitchFamily="18" charset="0"/>
                        </a:rPr>
                        <m:t>17025543607</m:t>
                      </m:r>
                    </m:oMath>
                  </m:oMathPara>
                </a14:m>
                <a:endParaRPr lang="uk-UA" sz="88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B96CE42-AE60-4079-B5C0-7F6AFDC4CC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0400" y="2705725"/>
                <a:ext cx="8331200" cy="144655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8516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B96CE42-AE60-4079-B5C0-7F6AFDC4CC98}"/>
                  </a:ext>
                </a:extLst>
              </p:cNvPr>
              <p:cNvSpPr txBox="1"/>
              <p:nvPr/>
            </p:nvSpPr>
            <p:spPr>
              <a:xfrm>
                <a:off x="1930400" y="2705725"/>
                <a:ext cx="8331200" cy="14465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800" i="1" dirty="0" smtClean="0">
                          <a:latin typeface="Cambria Math" panose="02040503050406030204" pitchFamily="18" charset="0"/>
                        </a:rPr>
                        <m:t>17</m:t>
                      </m:r>
                      <m:r>
                        <a:rPr lang="uk-UA" sz="8800" b="0" i="1" dirty="0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uk-UA" sz="8800" i="1" dirty="0" smtClean="0">
                          <a:latin typeface="Cambria Math" panose="02040503050406030204" pitchFamily="18" charset="0"/>
                        </a:rPr>
                        <m:t>025</m:t>
                      </m:r>
                      <m:r>
                        <a:rPr lang="uk-UA" sz="8800" b="0" i="1" dirty="0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uk-UA" sz="8800" i="1" dirty="0" smtClean="0">
                          <a:latin typeface="Cambria Math" panose="02040503050406030204" pitchFamily="18" charset="0"/>
                        </a:rPr>
                        <m:t>543</m:t>
                      </m:r>
                      <m:r>
                        <a:rPr lang="uk-UA" sz="8800" b="0" i="1" dirty="0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uk-UA" sz="8800" i="1" dirty="0">
                          <a:latin typeface="Cambria Math" panose="02040503050406030204" pitchFamily="18" charset="0"/>
                        </a:rPr>
                        <m:t>607</m:t>
                      </m:r>
                    </m:oMath>
                  </m:oMathPara>
                </a14:m>
                <a:endParaRPr lang="uk-UA" sz="88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B96CE42-AE60-4079-B5C0-7F6AFDC4CC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0400" y="2705725"/>
                <a:ext cx="8331200" cy="144655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6016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B96CE42-AE60-4079-B5C0-7F6AFDC4CC98}"/>
                  </a:ext>
                </a:extLst>
              </p:cNvPr>
              <p:cNvSpPr txBox="1"/>
              <p:nvPr/>
            </p:nvSpPr>
            <p:spPr>
              <a:xfrm>
                <a:off x="1930400" y="2705725"/>
                <a:ext cx="8331200" cy="14465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800" i="1" dirty="0" smtClean="0">
                          <a:latin typeface="Cambria Math" panose="02040503050406030204" pitchFamily="18" charset="0"/>
                        </a:rPr>
                        <m:t>17</m:t>
                      </m:r>
                      <m:r>
                        <a:rPr lang="uk-UA" sz="8800" b="0" i="1" dirty="0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uk-UA" sz="8800" i="1" dirty="0" smtClean="0">
                          <a:latin typeface="Cambria Math" panose="02040503050406030204" pitchFamily="18" charset="0"/>
                        </a:rPr>
                        <m:t>025</m:t>
                      </m:r>
                      <m:r>
                        <a:rPr lang="uk-UA" sz="8800" b="0" i="1" dirty="0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uk-UA" sz="8800" i="1" dirty="0" smtClean="0">
                          <a:latin typeface="Cambria Math" panose="02040503050406030204" pitchFamily="18" charset="0"/>
                        </a:rPr>
                        <m:t>543</m:t>
                      </m:r>
                      <m:r>
                        <a:rPr lang="uk-UA" sz="8800" b="0" i="1" dirty="0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uk-UA" sz="8800" i="1" dirty="0">
                          <a:latin typeface="Cambria Math" panose="02040503050406030204" pitchFamily="18" charset="0"/>
                        </a:rPr>
                        <m:t>607</m:t>
                      </m:r>
                    </m:oMath>
                  </m:oMathPara>
                </a14:m>
                <a:endParaRPr lang="uk-UA" sz="88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B96CE42-AE60-4079-B5C0-7F6AFDC4CC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0400" y="2705725"/>
                <a:ext cx="8331200" cy="144655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ава фігурна дужка 2">
            <a:extLst>
              <a:ext uri="{FF2B5EF4-FFF2-40B4-BE49-F238E27FC236}">
                <a16:creationId xmlns:a16="http://schemas.microsoft.com/office/drawing/2014/main" id="{A89D0964-15B3-4AC6-B172-CB01AED6BB9D}"/>
              </a:ext>
            </a:extLst>
          </p:cNvPr>
          <p:cNvSpPr/>
          <p:nvPr/>
        </p:nvSpPr>
        <p:spPr>
          <a:xfrm rot="5400000">
            <a:off x="9197108" y="3244275"/>
            <a:ext cx="304800" cy="1657927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Права фігурна дужка 3">
            <a:extLst>
              <a:ext uri="{FF2B5EF4-FFF2-40B4-BE49-F238E27FC236}">
                <a16:creationId xmlns:a16="http://schemas.microsoft.com/office/drawing/2014/main" id="{2DA6C6AE-6F3D-4A9B-8317-FB2050E1F788}"/>
              </a:ext>
            </a:extLst>
          </p:cNvPr>
          <p:cNvSpPr/>
          <p:nvPr/>
        </p:nvSpPr>
        <p:spPr>
          <a:xfrm rot="5400000">
            <a:off x="6888017" y="3258130"/>
            <a:ext cx="304800" cy="1657927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ава фігурна дужка 4">
            <a:extLst>
              <a:ext uri="{FF2B5EF4-FFF2-40B4-BE49-F238E27FC236}">
                <a16:creationId xmlns:a16="http://schemas.microsoft.com/office/drawing/2014/main" id="{810EE936-B561-4B2B-9120-A883B37BCDE1}"/>
              </a:ext>
            </a:extLst>
          </p:cNvPr>
          <p:cNvSpPr/>
          <p:nvPr/>
        </p:nvSpPr>
        <p:spPr>
          <a:xfrm rot="5400000">
            <a:off x="4569692" y="3244275"/>
            <a:ext cx="304800" cy="1657927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ава фігурна дужка 5">
            <a:extLst>
              <a:ext uri="{FF2B5EF4-FFF2-40B4-BE49-F238E27FC236}">
                <a16:creationId xmlns:a16="http://schemas.microsoft.com/office/drawing/2014/main" id="{571DFBCD-4FEC-4EB2-AF64-A85415AC395F}"/>
              </a:ext>
            </a:extLst>
          </p:cNvPr>
          <p:cNvSpPr/>
          <p:nvPr/>
        </p:nvSpPr>
        <p:spPr>
          <a:xfrm rot="5400000">
            <a:off x="2445331" y="3525982"/>
            <a:ext cx="304800" cy="1094511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787396-FF5D-42B8-B22A-17E122143F93}"/>
              </a:ext>
            </a:extLst>
          </p:cNvPr>
          <p:cNvSpPr txBox="1"/>
          <p:nvPr/>
        </p:nvSpPr>
        <p:spPr>
          <a:xfrm>
            <a:off x="8400471" y="4516581"/>
            <a:ext cx="189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Kharkiv" pitchFamily="2" charset="0"/>
              </a:rPr>
              <a:t>одиниці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60B648-2A41-4989-9B15-72D83F545AC4}"/>
              </a:ext>
            </a:extLst>
          </p:cNvPr>
          <p:cNvSpPr txBox="1"/>
          <p:nvPr/>
        </p:nvSpPr>
        <p:spPr>
          <a:xfrm>
            <a:off x="6100619" y="4507344"/>
            <a:ext cx="189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Kharkiv" pitchFamily="2" charset="0"/>
              </a:rPr>
              <a:t>тисячі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ACCDA5-B6A1-4C9E-9BB4-A61D3CA51111}"/>
              </a:ext>
            </a:extLst>
          </p:cNvPr>
          <p:cNvSpPr txBox="1"/>
          <p:nvPr/>
        </p:nvSpPr>
        <p:spPr>
          <a:xfrm>
            <a:off x="3773055" y="4507344"/>
            <a:ext cx="189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Kharkiv" pitchFamily="2" charset="0"/>
              </a:rPr>
              <a:t>мільйони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5C7E6C-F37A-4275-B021-47253C3D33CE}"/>
              </a:ext>
            </a:extLst>
          </p:cNvPr>
          <p:cNvSpPr txBox="1"/>
          <p:nvPr/>
        </p:nvSpPr>
        <p:spPr>
          <a:xfrm>
            <a:off x="1563256" y="4516581"/>
            <a:ext cx="2115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Kharkiv" pitchFamily="2" charset="0"/>
              </a:rPr>
              <a:t>мільярди</a:t>
            </a:r>
          </a:p>
        </p:txBody>
      </p:sp>
    </p:spTree>
    <p:extLst>
      <p:ext uri="{BB962C8B-B14F-4D97-AF65-F5344CB8AC3E}">
        <p14:creationId xmlns:p14="http://schemas.microsoft.com/office/powerpoint/2010/main" val="92816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B96CE42-AE60-4079-B5C0-7F6AFDC4CC98}"/>
                  </a:ext>
                </a:extLst>
              </p:cNvPr>
              <p:cNvSpPr txBox="1"/>
              <p:nvPr/>
            </p:nvSpPr>
            <p:spPr>
              <a:xfrm>
                <a:off x="1930400" y="2705725"/>
                <a:ext cx="8331200" cy="14465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800" i="1" dirty="0" smtClean="0">
                          <a:latin typeface="Cambria Math" panose="02040503050406030204" pitchFamily="18" charset="0"/>
                        </a:rPr>
                        <m:t>17</m:t>
                      </m:r>
                      <m:r>
                        <a:rPr lang="uk-UA" sz="8800" b="0" i="1" dirty="0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uk-UA" sz="8800" i="1" dirty="0" smtClean="0">
                          <a:latin typeface="Cambria Math" panose="02040503050406030204" pitchFamily="18" charset="0"/>
                        </a:rPr>
                        <m:t>025</m:t>
                      </m:r>
                      <m:r>
                        <a:rPr lang="uk-UA" sz="8800" b="0" i="1" dirty="0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uk-UA" sz="8800" i="1" dirty="0" smtClean="0">
                          <a:latin typeface="Cambria Math" panose="02040503050406030204" pitchFamily="18" charset="0"/>
                        </a:rPr>
                        <m:t>543</m:t>
                      </m:r>
                      <m:r>
                        <a:rPr lang="uk-UA" sz="8800" b="0" i="1" dirty="0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uk-UA" sz="8800" i="1" dirty="0">
                          <a:latin typeface="Cambria Math" panose="02040503050406030204" pitchFamily="18" charset="0"/>
                        </a:rPr>
                        <m:t>607</m:t>
                      </m:r>
                    </m:oMath>
                  </m:oMathPara>
                </a14:m>
                <a:endParaRPr lang="uk-UA" sz="88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B96CE42-AE60-4079-B5C0-7F6AFDC4CC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0400" y="2705725"/>
                <a:ext cx="8331200" cy="144655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ава фігурна дужка 2">
            <a:extLst>
              <a:ext uri="{FF2B5EF4-FFF2-40B4-BE49-F238E27FC236}">
                <a16:creationId xmlns:a16="http://schemas.microsoft.com/office/drawing/2014/main" id="{A89D0964-15B3-4AC6-B172-CB01AED6BB9D}"/>
              </a:ext>
            </a:extLst>
          </p:cNvPr>
          <p:cNvSpPr/>
          <p:nvPr/>
        </p:nvSpPr>
        <p:spPr>
          <a:xfrm rot="5400000">
            <a:off x="9197108" y="3244275"/>
            <a:ext cx="304800" cy="1657927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Права фігурна дужка 3">
            <a:extLst>
              <a:ext uri="{FF2B5EF4-FFF2-40B4-BE49-F238E27FC236}">
                <a16:creationId xmlns:a16="http://schemas.microsoft.com/office/drawing/2014/main" id="{2DA6C6AE-6F3D-4A9B-8317-FB2050E1F788}"/>
              </a:ext>
            </a:extLst>
          </p:cNvPr>
          <p:cNvSpPr/>
          <p:nvPr/>
        </p:nvSpPr>
        <p:spPr>
          <a:xfrm rot="5400000">
            <a:off x="6888017" y="3258130"/>
            <a:ext cx="304800" cy="1657927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ава фігурна дужка 4">
            <a:extLst>
              <a:ext uri="{FF2B5EF4-FFF2-40B4-BE49-F238E27FC236}">
                <a16:creationId xmlns:a16="http://schemas.microsoft.com/office/drawing/2014/main" id="{810EE936-B561-4B2B-9120-A883B37BCDE1}"/>
              </a:ext>
            </a:extLst>
          </p:cNvPr>
          <p:cNvSpPr/>
          <p:nvPr/>
        </p:nvSpPr>
        <p:spPr>
          <a:xfrm rot="5400000">
            <a:off x="4569692" y="3244275"/>
            <a:ext cx="304800" cy="1657927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ава фігурна дужка 5">
            <a:extLst>
              <a:ext uri="{FF2B5EF4-FFF2-40B4-BE49-F238E27FC236}">
                <a16:creationId xmlns:a16="http://schemas.microsoft.com/office/drawing/2014/main" id="{571DFBCD-4FEC-4EB2-AF64-A85415AC395F}"/>
              </a:ext>
            </a:extLst>
          </p:cNvPr>
          <p:cNvSpPr/>
          <p:nvPr/>
        </p:nvSpPr>
        <p:spPr>
          <a:xfrm rot="5400000">
            <a:off x="2445331" y="3525982"/>
            <a:ext cx="304800" cy="1094511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787396-FF5D-42B8-B22A-17E122143F93}"/>
              </a:ext>
            </a:extLst>
          </p:cNvPr>
          <p:cNvSpPr txBox="1"/>
          <p:nvPr/>
        </p:nvSpPr>
        <p:spPr>
          <a:xfrm>
            <a:off x="8400471" y="4516581"/>
            <a:ext cx="189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Kharkiv" pitchFamily="2" charset="0"/>
              </a:rPr>
              <a:t>одиниці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60B648-2A41-4989-9B15-72D83F545AC4}"/>
              </a:ext>
            </a:extLst>
          </p:cNvPr>
          <p:cNvSpPr txBox="1"/>
          <p:nvPr/>
        </p:nvSpPr>
        <p:spPr>
          <a:xfrm>
            <a:off x="6100619" y="4507344"/>
            <a:ext cx="189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Kharkiv" pitchFamily="2" charset="0"/>
              </a:rPr>
              <a:t>тисячі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ACCDA5-B6A1-4C9E-9BB4-A61D3CA51111}"/>
              </a:ext>
            </a:extLst>
          </p:cNvPr>
          <p:cNvSpPr txBox="1"/>
          <p:nvPr/>
        </p:nvSpPr>
        <p:spPr>
          <a:xfrm>
            <a:off x="3773055" y="4507344"/>
            <a:ext cx="189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Kharkiv" pitchFamily="2" charset="0"/>
              </a:rPr>
              <a:t>мільйони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5C7E6C-F37A-4275-B021-47253C3D33CE}"/>
              </a:ext>
            </a:extLst>
          </p:cNvPr>
          <p:cNvSpPr txBox="1"/>
          <p:nvPr/>
        </p:nvSpPr>
        <p:spPr>
          <a:xfrm>
            <a:off x="1563256" y="4516581"/>
            <a:ext cx="2115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Kharkiv" pitchFamily="2" charset="0"/>
              </a:rPr>
              <a:t>мільярди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1AB1FC-59FA-4502-9637-3122A125801C}"/>
              </a:ext>
            </a:extLst>
          </p:cNvPr>
          <p:cNvSpPr txBox="1"/>
          <p:nvPr/>
        </p:nvSpPr>
        <p:spPr>
          <a:xfrm rot="16200000">
            <a:off x="9185624" y="1974337"/>
            <a:ext cx="161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Kharkiv" pitchFamily="2" charset="0"/>
              </a:rPr>
              <a:t>одиниці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2D69E7-9109-4613-A8D2-D207E03110EB}"/>
              </a:ext>
            </a:extLst>
          </p:cNvPr>
          <p:cNvSpPr txBox="1"/>
          <p:nvPr/>
        </p:nvSpPr>
        <p:spPr>
          <a:xfrm rot="16200000">
            <a:off x="8541325" y="1974337"/>
            <a:ext cx="161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Kharkiv" pitchFamily="2" charset="0"/>
              </a:rPr>
              <a:t>десятки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5879DD8-EABC-4A23-B383-A5B59E344350}"/>
              </a:ext>
            </a:extLst>
          </p:cNvPr>
          <p:cNvSpPr txBox="1"/>
          <p:nvPr/>
        </p:nvSpPr>
        <p:spPr>
          <a:xfrm rot="16200000">
            <a:off x="7933972" y="1937655"/>
            <a:ext cx="161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Kharkiv" pitchFamily="2" charset="0"/>
              </a:rPr>
              <a:t>сотні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26841FB-4746-409A-B682-8D920E00A54E}"/>
              </a:ext>
            </a:extLst>
          </p:cNvPr>
          <p:cNvSpPr txBox="1"/>
          <p:nvPr/>
        </p:nvSpPr>
        <p:spPr>
          <a:xfrm rot="16200000">
            <a:off x="6819804" y="1941873"/>
            <a:ext cx="161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Kharkiv" pitchFamily="2" charset="0"/>
              </a:rPr>
              <a:t>одиниці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1527F8-B7D6-40F9-909B-7116A3A913B7}"/>
              </a:ext>
            </a:extLst>
          </p:cNvPr>
          <p:cNvSpPr txBox="1"/>
          <p:nvPr/>
        </p:nvSpPr>
        <p:spPr>
          <a:xfrm rot="16200000">
            <a:off x="6175505" y="1941873"/>
            <a:ext cx="161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Kharkiv" pitchFamily="2" charset="0"/>
              </a:rPr>
              <a:t>десятки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FD03C8E-DE8A-4256-99FE-7925B0205F5B}"/>
              </a:ext>
            </a:extLst>
          </p:cNvPr>
          <p:cNvSpPr txBox="1"/>
          <p:nvPr/>
        </p:nvSpPr>
        <p:spPr>
          <a:xfrm rot="16200000">
            <a:off x="5568152" y="1905191"/>
            <a:ext cx="161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Kharkiv" pitchFamily="2" charset="0"/>
              </a:rPr>
              <a:t>сотні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1985F29-32D4-4F60-96FC-9ED4C26B5FCA}"/>
              </a:ext>
            </a:extLst>
          </p:cNvPr>
          <p:cNvSpPr txBox="1"/>
          <p:nvPr/>
        </p:nvSpPr>
        <p:spPr>
          <a:xfrm rot="16200000">
            <a:off x="4485780" y="1870423"/>
            <a:ext cx="161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Kharkiv" pitchFamily="2" charset="0"/>
              </a:rPr>
              <a:t>одиниці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6D6E0F4-18FF-48D2-8D75-632BE3B41C77}"/>
              </a:ext>
            </a:extLst>
          </p:cNvPr>
          <p:cNvSpPr txBox="1"/>
          <p:nvPr/>
        </p:nvSpPr>
        <p:spPr>
          <a:xfrm rot="16200000">
            <a:off x="3841481" y="1870423"/>
            <a:ext cx="161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Kharkiv" pitchFamily="2" charset="0"/>
              </a:rPr>
              <a:t>десятки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24E0AA5-37B3-436C-AE88-94356FD8B086}"/>
              </a:ext>
            </a:extLst>
          </p:cNvPr>
          <p:cNvSpPr txBox="1"/>
          <p:nvPr/>
        </p:nvSpPr>
        <p:spPr>
          <a:xfrm rot="16200000">
            <a:off x="3234128" y="1833741"/>
            <a:ext cx="161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Kharkiv" pitchFamily="2" charset="0"/>
              </a:rPr>
              <a:t>сотні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02F4147-440B-4729-825A-C09251D6DD20}"/>
              </a:ext>
            </a:extLst>
          </p:cNvPr>
          <p:cNvSpPr txBox="1"/>
          <p:nvPr/>
        </p:nvSpPr>
        <p:spPr>
          <a:xfrm rot="16200000">
            <a:off x="2207426" y="1870423"/>
            <a:ext cx="161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Kharkiv" pitchFamily="2" charset="0"/>
              </a:rPr>
              <a:t>одиниці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BEE5220-1EA2-4AEA-9A1C-5D40C40B7742}"/>
              </a:ext>
            </a:extLst>
          </p:cNvPr>
          <p:cNvSpPr txBox="1"/>
          <p:nvPr/>
        </p:nvSpPr>
        <p:spPr>
          <a:xfrm rot="16200000">
            <a:off x="1563127" y="1870423"/>
            <a:ext cx="161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Kharkiv" pitchFamily="2" charset="0"/>
              </a:rPr>
              <a:t>десятки</a:t>
            </a:r>
          </a:p>
        </p:txBody>
      </p:sp>
    </p:spTree>
    <p:extLst>
      <p:ext uri="{BB962C8B-B14F-4D97-AF65-F5344CB8AC3E}">
        <p14:creationId xmlns:p14="http://schemas.microsoft.com/office/powerpoint/2010/main" val="940514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38EEA31-02D5-4D6A-A797-7BF02D2B52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6" t="2874" r="914" b="3291"/>
          <a:stretch/>
        </p:blipFill>
        <p:spPr>
          <a:xfrm>
            <a:off x="1500909" y="1872672"/>
            <a:ext cx="9190182" cy="31126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35825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B96CE42-AE60-4079-B5C0-7F6AFDC4CC98}"/>
                  </a:ext>
                </a:extLst>
              </p:cNvPr>
              <p:cNvSpPr txBox="1"/>
              <p:nvPr/>
            </p:nvSpPr>
            <p:spPr>
              <a:xfrm>
                <a:off x="1930400" y="2705725"/>
                <a:ext cx="8331200" cy="14465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800" i="1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uk-UA" sz="8800" b="0" i="1" dirty="0" smtClean="0">
                          <a:latin typeface="Cambria Math" panose="02040503050406030204" pitchFamily="18" charset="0"/>
                        </a:rPr>
                        <m:t>  000  724</m:t>
                      </m:r>
                    </m:oMath>
                  </m:oMathPara>
                </a14:m>
                <a:endParaRPr lang="uk-UA" sz="88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B96CE42-AE60-4079-B5C0-7F6AFDC4CC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0400" y="2705725"/>
                <a:ext cx="8331200" cy="144655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9451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B96CE42-AE60-4079-B5C0-7F6AFDC4CC98}"/>
                  </a:ext>
                </a:extLst>
              </p:cNvPr>
              <p:cNvSpPr txBox="1"/>
              <p:nvPr/>
            </p:nvSpPr>
            <p:spPr>
              <a:xfrm>
                <a:off x="1930400" y="2705725"/>
                <a:ext cx="8331200" cy="14465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800" i="1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uk-UA" sz="8800" b="0" i="1" dirty="0" smtClean="0">
                          <a:latin typeface="Cambria Math" panose="02040503050406030204" pitchFamily="18" charset="0"/>
                        </a:rPr>
                        <m:t>  000  724</m:t>
                      </m:r>
                    </m:oMath>
                  </m:oMathPara>
                </a14:m>
                <a:endParaRPr lang="uk-UA" sz="88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B96CE42-AE60-4079-B5C0-7F6AFDC4CC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0400" y="2705725"/>
                <a:ext cx="8331200" cy="144655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8A0FDFA1-B58C-44F2-B53E-F54279ECA1EF}"/>
              </a:ext>
            </a:extLst>
          </p:cNvPr>
          <p:cNvSpPr txBox="1"/>
          <p:nvPr/>
        </p:nvSpPr>
        <p:spPr>
          <a:xfrm>
            <a:off x="2424545" y="4322619"/>
            <a:ext cx="7342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десятковий запис числа</a:t>
            </a:r>
          </a:p>
        </p:txBody>
      </p:sp>
    </p:spTree>
    <p:extLst>
      <p:ext uri="{BB962C8B-B14F-4D97-AF65-F5344CB8AC3E}">
        <p14:creationId xmlns:p14="http://schemas.microsoft.com/office/powerpoint/2010/main" val="2449011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8BFEDC3-F6BA-4F5C-AC58-E8BE7741927F}"/>
                  </a:ext>
                </a:extLst>
              </p:cNvPr>
              <p:cNvSpPr txBox="1"/>
              <p:nvPr/>
            </p:nvSpPr>
            <p:spPr>
              <a:xfrm>
                <a:off x="1602509" y="1767007"/>
                <a:ext cx="8986981" cy="166199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i="1" dirty="0" smtClean="0">
                          <a:latin typeface="Cambria Math" panose="02040503050406030204" pitchFamily="18" charset="0"/>
                        </a:rPr>
                        <m:t>2958=2000+900+50+8</m:t>
                      </m:r>
                    </m:oMath>
                  </m:oMathPara>
                </a14:m>
                <a:endParaRPr lang="uk-UA" sz="3600" dirty="0"/>
              </a:p>
              <a:p>
                <a:pPr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i="1" dirty="0" smtClean="0">
                          <a:latin typeface="Cambria Math" panose="02040503050406030204" pitchFamily="18" charset="0"/>
                        </a:rPr>
                        <m:t>2958=2</m:t>
                      </m:r>
                      <m:r>
                        <a:rPr lang="uk-UA" sz="3600" b="0" i="1" dirty="0" smtClean="0">
                          <a:latin typeface="Cambria Math" panose="02040503050406030204" pitchFamily="18" charset="0"/>
                        </a:rPr>
                        <m:t>·1</m:t>
                      </m:r>
                      <m:r>
                        <a:rPr lang="uk-UA" sz="3600" i="1" dirty="0" smtClean="0">
                          <a:latin typeface="Cambria Math" panose="02040503050406030204" pitchFamily="18" charset="0"/>
                        </a:rPr>
                        <m:t>000+9</m:t>
                      </m:r>
                      <m:r>
                        <a:rPr lang="uk-UA" sz="3600" b="0" i="1" dirty="0" smtClean="0">
                          <a:latin typeface="Cambria Math" panose="02040503050406030204" pitchFamily="18" charset="0"/>
                        </a:rPr>
                        <m:t>·1</m:t>
                      </m:r>
                      <m:r>
                        <a:rPr lang="uk-UA" sz="3600" i="1" dirty="0" smtClean="0">
                          <a:latin typeface="Cambria Math" panose="02040503050406030204" pitchFamily="18" charset="0"/>
                        </a:rPr>
                        <m:t>00+5</m:t>
                      </m:r>
                      <m:r>
                        <a:rPr lang="uk-UA" sz="3600" b="0" i="1" dirty="0" smtClean="0">
                          <a:latin typeface="Cambria Math" panose="02040503050406030204" pitchFamily="18" charset="0"/>
                        </a:rPr>
                        <m:t>·1</m:t>
                      </m:r>
                      <m:r>
                        <a:rPr lang="uk-UA" sz="3600" i="1" dirty="0" smtClean="0">
                          <a:latin typeface="Cambria Math" panose="02040503050406030204" pitchFamily="18" charset="0"/>
                        </a:rPr>
                        <m:t>0+8</m:t>
                      </m:r>
                      <m:r>
                        <a:rPr lang="uk-UA" sz="3600" b="0" i="1" dirty="0" smtClean="0">
                          <a:latin typeface="Cambria Math" panose="02040503050406030204" pitchFamily="18" charset="0"/>
                        </a:rPr>
                        <m:t>·1</m:t>
                      </m:r>
                    </m:oMath>
                  </m:oMathPara>
                </a14:m>
                <a:endParaRPr lang="uk-UA" sz="36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8BFEDC3-F6BA-4F5C-AC58-E8BE774192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509" y="1767007"/>
                <a:ext cx="8986981" cy="166199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B7EC0C04-2549-4AEB-B67E-E12CE352AE43}"/>
              </a:ext>
            </a:extLst>
          </p:cNvPr>
          <p:cNvSpPr txBox="1"/>
          <p:nvPr/>
        </p:nvSpPr>
        <p:spPr>
          <a:xfrm>
            <a:off x="1540163" y="3429000"/>
            <a:ext cx="9111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запис числа у вигляді суми розрядних доданків</a:t>
            </a:r>
          </a:p>
        </p:txBody>
      </p:sp>
    </p:spTree>
    <p:extLst>
      <p:ext uri="{BB962C8B-B14F-4D97-AF65-F5344CB8AC3E}">
        <p14:creationId xmlns:p14="http://schemas.microsoft.com/office/powerpoint/2010/main" val="2757924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B32A5AE6-72E1-46FF-87E9-DF243F8EFC54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2C924B81-6E71-4189-ACD5-0F032437153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4EBBF99D-13E2-4AA7-9FA0-53E2AD828D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7E40C288-921F-4D2D-A156-1FE1992697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521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знаків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для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 у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десятковій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знаки?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89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знаків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для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 у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десятковій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знаки?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429000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Десять. Ці знаки називаються цифрами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45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одноцифровими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двоцифровими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трицифровими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багатоцифровими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11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одноцифровими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двоцифровими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трицифровими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багатоцифровими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068782"/>
            <a:ext cx="105664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Числа, які складаються з однієї цифри, двох цифр, трьох цифр, більше ніж з однієї цифри 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778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Яка цифра не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може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стояти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першою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натурального числа?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913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Яка цифра не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може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стояти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першою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натурального числа?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105834"/>
            <a:ext cx="1056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Цифра 0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655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групи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трьох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цифр, 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розбивають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багатоцифрові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справа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наліво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18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групи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трьох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цифр, 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розбивають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багатоцифрові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справа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наліво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105834"/>
            <a:ext cx="1056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Класи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35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Назвіть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за порядком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перші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чотири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класи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чисел.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41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Назвіть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за порядком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перші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чотири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класи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828835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Одиниці, тисячі, мільйони, мільярди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55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розрядів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має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кожний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клас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їх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2271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розрядів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має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кожний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клас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їх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828835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Три розряди — одиниці, десятки, сотні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716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ми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користуємося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835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ми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користуємося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105834"/>
            <a:ext cx="1056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Десятковий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18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344</Words>
  <Application>Microsoft Office PowerPoint</Application>
  <PresentationFormat>Широкий екран</PresentationFormat>
  <Paragraphs>60</Paragraphs>
  <Slides>27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34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14</cp:revision>
  <dcterms:created xsi:type="dcterms:W3CDTF">2024-08-04T08:47:29Z</dcterms:created>
  <dcterms:modified xsi:type="dcterms:W3CDTF">2024-09-28T15:50:15Z</dcterms:modified>
</cp:coreProperties>
</file>