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0"/>
  </p:notesMasterIdLst>
  <p:sldIdLst>
    <p:sldId id="28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12192000" cy="6858000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Kharkiv" pitchFamily="2" charset="0"/>
      <p:regular r:id="rId37"/>
    </p:embeddedFont>
    <p:embeddedFont>
      <p:font typeface="NAMU 1600" panose="00000300000000000000" pitchFamily="2" charset="0"/>
      <p:regular r:id="rId38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2C7B80-A1F2-4414-BC11-E967DC7822C3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F763D-C222-43A3-892E-1BB60D8ECA8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1164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B41175-AC19-4166-9A8E-B681107AFE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20E44AC-F297-4515-A00B-3436DC73D3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DB15892-4770-47B6-AE49-3E9D4463A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77936ED-205F-458F-8590-0D3273870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90C1F35-2BC5-4E63-8B1C-26E307D56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57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08DD70-9964-4E71-AD68-1B269279E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32AFFB6-5F37-44B6-9230-78101C5AA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0C49CE7-443E-4993-AA1D-966282BBE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4319272-1761-4199-B2DE-CBA1051EA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485CDCF-800A-4CBD-83A7-2F5D6EA00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28455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DB3B00-35F4-406A-B3A4-8027A5368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7DB4F29-C422-42B6-B827-EB96F85DD4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7508E14-F9E9-4EB2-91DE-6430E4605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50CF033-30A6-4656-80C9-C2364486F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162F23-242C-450D-B50F-59981C89F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3689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476A9D-3EFA-41D4-9175-DFF7DA96D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52EE2E7-A794-4086-8614-1B3CB4BBB6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B2D9502-C3EC-44B3-B762-6FA61139BD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BF5728F-BFA6-465F-9D43-6323EA803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4D0131D-7C5F-4B92-9099-E6B25EABC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1046B34-FD00-4695-8E13-5BF18A124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654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02B98D-B3D5-4265-92E7-0FFD497AA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1904990-0449-45D1-B2DE-1FA1C91C6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701F42-A38A-4B2A-A3AC-54A6FF43D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A6E83F64-2A7D-429D-9110-D338AA6E1F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1F3CCF1-4E34-47A7-87A7-A8B8EDC6C7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03D6AA64-202C-4FAD-ABCB-25F4042A4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46DD75C-2245-48AB-82CD-03706DBD7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D3852EB-7EBD-4C07-99B6-29D7F366D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732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F2DE92-18FB-4731-9E0D-1273FEE3A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55AD4098-BBC9-4A76-9CC2-F7B17A153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1947053-BF5F-4517-9E17-85909F9CE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28E1E9A3-A183-4041-A161-D41D2E485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887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A6822980-57A6-47B4-921E-1785D7C35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86732"/>
            <a:ext cx="2743200" cy="734743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BC32666-D968-4B14-8FD6-966861B6C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3A340CE3-906D-4182-ABDB-3D20BF8AD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74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A54188-3629-49D1-A7EE-024990165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D39E09-2E6C-4093-8562-03022C3CB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7D8457D-A030-42E4-97E8-A5FB8F429E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722E9FC-1135-4A91-BB59-A8FE2A7F9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AC9CDB-FBE3-457F-A031-2A0D7DD1E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118A51D-6899-48F3-BBC4-588667A75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5636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9634B6-5700-4FF7-9E85-0B73BF220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384B979-271C-45C4-8ED0-FBF507ADE1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85A5D41-D50C-4D01-B155-3528551197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2CAD55D-3B7E-46F6-AD7E-9CC8F260D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7BE9CEE-0A87-4AB4-86D2-A79F51573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9956EF3-961D-46E0-B013-F10D15C8D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8456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A399FD-C97D-460F-874F-9444CB39C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C901231-8BE0-4DFC-B27D-A4B9680F0F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7C1D7CC-5FB5-4D0C-ABCA-7E51636EA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08745BB-A047-473C-99EC-03C47206D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13F5613-8508-4A49-B1E4-D70347C78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040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CF0EA292-6DBE-48C9-B625-7593788A0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8A6D19C-3344-4CB8-9E8E-D5211BBDA3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4B087B7-2DE3-4B65-9824-06E57E688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F150FF7-A2F5-4A52-91D6-F6502D49D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14CACB3-E83D-47B8-8CF6-A947EE549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3616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A7099A8D-8030-41A1-8AAD-E67401A75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C97DA1E-8672-44CF-9AA0-2CB03402E1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6048D08-707D-4480-A806-85817B06C2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6F2592F-BA97-4C5B-AE3A-F87FC152A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B5A2799-A7FA-4AED-BE8D-7DDD1A1D83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97571-24A6-4676-BB70-E5DBF1723E0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798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w6qMLDkjTW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749AAC-D83D-4609-B3C3-184889ECA2BD}"/>
              </a:ext>
            </a:extLst>
          </p:cNvPr>
          <p:cNvSpPr txBox="1"/>
          <p:nvPr/>
        </p:nvSpPr>
        <p:spPr>
          <a:xfrm>
            <a:off x="1290782" y="2921168"/>
            <a:ext cx="96104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Дільники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та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кратні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F9B682-B0F8-4C3F-81C4-07110B8EE3C7}"/>
              </a:ext>
            </a:extLst>
          </p:cNvPr>
          <p:cNvSpPr txBox="1"/>
          <p:nvPr/>
        </p:nvSpPr>
        <p:spPr>
          <a:xfrm>
            <a:off x="2753106" y="3936831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https://youtu.be/w6qMLDkjTWg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16387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3EB808B-E5AF-4DA0-B4F3-CD65489D3934}"/>
              </a:ext>
            </a:extLst>
          </p:cNvPr>
          <p:cNvSpPr txBox="1"/>
          <p:nvPr/>
        </p:nvSpPr>
        <p:spPr>
          <a:xfrm>
            <a:off x="355600" y="2151727"/>
            <a:ext cx="114808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Kharkiv" pitchFamily="2" charset="0"/>
              </a:rPr>
              <a:t>Число 30 </a:t>
            </a:r>
            <a:r>
              <a:rPr lang="ru-RU" sz="4000" dirty="0" err="1">
                <a:latin typeface="Kharkiv" pitchFamily="2" charset="0"/>
              </a:rPr>
              <a:t>ділиться</a:t>
            </a:r>
            <a:r>
              <a:rPr lang="ru-RU" sz="4000" dirty="0">
                <a:latin typeface="Kharkiv" pitchFamily="2" charset="0"/>
              </a:rPr>
              <a:t> </a:t>
            </a:r>
            <a:r>
              <a:rPr lang="ru-RU" sz="4000" dirty="0" err="1">
                <a:latin typeface="Kharkiv" pitchFamily="2" charset="0"/>
              </a:rPr>
              <a:t>націло</a:t>
            </a:r>
            <a:r>
              <a:rPr lang="ru-RU" sz="4000" dirty="0">
                <a:latin typeface="Kharkiv" pitchFamily="2" charset="0"/>
              </a:rPr>
              <a:t> на</a:t>
            </a:r>
          </a:p>
          <a:p>
            <a:pPr algn="ctr"/>
            <a:r>
              <a:rPr lang="ru-RU" sz="4000" dirty="0">
                <a:latin typeface="Kharkiv" pitchFamily="2" charset="0"/>
              </a:rPr>
              <a:t>число 5</a:t>
            </a:r>
            <a:endParaRPr lang="en-US" sz="4000" dirty="0">
              <a:latin typeface="Kharkiv" pitchFamily="2" charset="0"/>
            </a:endParaRPr>
          </a:p>
          <a:p>
            <a:pPr algn="ctr"/>
            <a:r>
              <a:rPr lang="en-US" sz="4000" dirty="0">
                <a:latin typeface="Kharkiv" pitchFamily="2" charset="0"/>
              </a:rPr>
              <a:t>5 — </a:t>
            </a:r>
            <a:r>
              <a:rPr lang="uk-UA" sz="4000" dirty="0">
                <a:latin typeface="Kharkiv" pitchFamily="2" charset="0"/>
              </a:rPr>
              <a:t>дільник числа 30</a:t>
            </a:r>
          </a:p>
          <a:p>
            <a:pPr algn="ctr"/>
            <a:r>
              <a:rPr lang="uk-UA" sz="4000" dirty="0">
                <a:latin typeface="Kharkiv" pitchFamily="2" charset="0"/>
              </a:rPr>
              <a:t>30 — кратне числа 5</a:t>
            </a:r>
          </a:p>
        </p:txBody>
      </p:sp>
    </p:spTree>
    <p:extLst>
      <p:ext uri="{BB962C8B-B14F-4D97-AF65-F5344CB8AC3E}">
        <p14:creationId xmlns:p14="http://schemas.microsoft.com/office/powerpoint/2010/main" val="2164023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8B7895-48BC-44CA-8726-E3719AD72A48}"/>
              </a:ext>
            </a:extLst>
          </p:cNvPr>
          <p:cNvSpPr txBox="1"/>
          <p:nvPr/>
        </p:nvSpPr>
        <p:spPr>
          <a:xfrm>
            <a:off x="401782" y="2274838"/>
            <a:ext cx="113884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Натуральне число a ділиться націло на натуральне число b, якщо знайдеться натуральне число c таке, що є правильною рівність </a:t>
            </a:r>
            <a:r>
              <a:rPr lang="ru-RU" sz="3600" dirty="0">
                <a:latin typeface="Kharkiv" pitchFamily="2" charset="0"/>
              </a:rPr>
              <a:t>a</a:t>
            </a:r>
            <a:r>
              <a:rPr lang="en-US" sz="3600" dirty="0">
                <a:latin typeface="Kharkiv" pitchFamily="2" charset="0"/>
              </a:rPr>
              <a:t> </a:t>
            </a:r>
            <a:r>
              <a:rPr lang="ru-RU" sz="3600" dirty="0">
                <a:latin typeface="Kharkiv" pitchFamily="2" charset="0"/>
              </a:rPr>
              <a:t>=</a:t>
            </a:r>
            <a:r>
              <a:rPr lang="en-US" sz="3600" dirty="0">
                <a:latin typeface="Kharkiv" pitchFamily="2" charset="0"/>
              </a:rPr>
              <a:t> b </a:t>
            </a:r>
            <a:r>
              <a:rPr lang="ru-RU" sz="3600" dirty="0">
                <a:latin typeface="Kharkiv" pitchFamily="2" charset="0"/>
              </a:rPr>
              <a:t>·</a:t>
            </a:r>
            <a:r>
              <a:rPr lang="en-US" sz="3600" dirty="0">
                <a:latin typeface="Kharkiv" pitchFamily="2" charset="0"/>
              </a:rPr>
              <a:t> </a:t>
            </a:r>
            <a:r>
              <a:rPr lang="ru-RU" sz="3600" dirty="0">
                <a:latin typeface="Kharkiv" pitchFamily="2" charset="0"/>
              </a:rPr>
              <a:t>c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90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DCDF26-03E8-40CA-9D25-CBF8ACF1A3CD}"/>
              </a:ext>
            </a:extLst>
          </p:cNvPr>
          <p:cNvSpPr txBox="1"/>
          <p:nvPr/>
        </p:nvSpPr>
        <p:spPr>
          <a:xfrm>
            <a:off x="895927" y="2274838"/>
            <a:ext cx="1040014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Якщо натуральне число </a:t>
            </a:r>
            <a:r>
              <a:rPr lang="ru-RU" sz="3600" dirty="0">
                <a:latin typeface="Kharkiv" pitchFamily="2" charset="0"/>
              </a:rPr>
              <a:t>a </a:t>
            </a:r>
            <a:r>
              <a:rPr lang="ru-RU" sz="3600" dirty="0" err="1">
                <a:latin typeface="Kharkiv" pitchFamily="2" charset="0"/>
              </a:rPr>
              <a:t>ділиться</a:t>
            </a:r>
            <a:r>
              <a:rPr lang="ru-RU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націло</a:t>
            </a:r>
            <a:r>
              <a:rPr lang="en-US" sz="3600" dirty="0">
                <a:latin typeface="Kharkiv" pitchFamily="2" charset="0"/>
              </a:rPr>
              <a:t> </a:t>
            </a:r>
            <a:r>
              <a:rPr lang="ru-RU" sz="3600" dirty="0">
                <a:latin typeface="Kharkiv" pitchFamily="2" charset="0"/>
              </a:rPr>
              <a:t>на </a:t>
            </a:r>
            <a:r>
              <a:rPr lang="ru-RU" sz="3600" dirty="0" err="1">
                <a:latin typeface="Kharkiv" pitchFamily="2" charset="0"/>
              </a:rPr>
              <a:t>натуральне</a:t>
            </a:r>
            <a:r>
              <a:rPr lang="ru-RU" sz="3600" dirty="0">
                <a:latin typeface="Kharkiv" pitchFamily="2" charset="0"/>
              </a:rPr>
              <a:t> число b, то число a </a:t>
            </a:r>
            <a:r>
              <a:rPr lang="ru-RU" sz="3600" dirty="0" err="1">
                <a:latin typeface="Kharkiv" pitchFamily="2" charset="0"/>
              </a:rPr>
              <a:t>називають</a:t>
            </a:r>
            <a:r>
              <a:rPr lang="en-US" sz="3600" dirty="0">
                <a:latin typeface="Kharkiv" pitchFamily="2" charset="0"/>
              </a:rPr>
              <a:t> </a:t>
            </a:r>
            <a:r>
              <a:rPr lang="ru-RU" sz="3600" dirty="0" err="1">
                <a:latin typeface="Kharkiv" pitchFamily="2" charset="0"/>
              </a:rPr>
              <a:t>кратним</a:t>
            </a:r>
            <a:r>
              <a:rPr lang="ru-RU" sz="3600" dirty="0">
                <a:latin typeface="Kharkiv" pitchFamily="2" charset="0"/>
              </a:rPr>
              <a:t> числа b, число b — </a:t>
            </a:r>
            <a:r>
              <a:rPr lang="ru-RU" sz="3600" dirty="0" err="1">
                <a:latin typeface="Kharkiv" pitchFamily="2" charset="0"/>
              </a:rPr>
              <a:t>дільником</a:t>
            </a:r>
            <a:r>
              <a:rPr lang="ru-RU" sz="3600" dirty="0">
                <a:latin typeface="Kharkiv" pitchFamily="2" charset="0"/>
              </a:rPr>
              <a:t> числа а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4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88734C-5B48-4090-9A7D-839FCE0DEE85}"/>
              </a:ext>
            </a:extLst>
          </p:cNvPr>
          <p:cNvSpPr txBox="1"/>
          <p:nvPr/>
        </p:nvSpPr>
        <p:spPr>
          <a:xfrm>
            <a:off x="623454" y="3013501"/>
            <a:ext cx="109450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1, 2, 3, 6, 10, 15, 30</a:t>
            </a:r>
          </a:p>
        </p:txBody>
      </p:sp>
    </p:spTree>
    <p:extLst>
      <p:ext uri="{BB962C8B-B14F-4D97-AF65-F5344CB8AC3E}">
        <p14:creationId xmlns:p14="http://schemas.microsoft.com/office/powerpoint/2010/main" val="302611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31EEEA-E3F8-4EB9-A876-7778DF413AA3}"/>
              </a:ext>
            </a:extLst>
          </p:cNvPr>
          <p:cNvSpPr txBox="1"/>
          <p:nvPr/>
        </p:nvSpPr>
        <p:spPr>
          <a:xfrm>
            <a:off x="1159164" y="2751891"/>
            <a:ext cx="9873672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uk-UA" sz="3600" dirty="0">
                <a:latin typeface="Kharkiv" pitchFamily="2" charset="0"/>
              </a:rPr>
              <a:t>Число 7 не є дільником числа 30</a:t>
            </a:r>
            <a:endParaRPr lang="en-US" sz="3600" dirty="0">
              <a:latin typeface="Kharkiv" pitchFamily="2" charset="0"/>
            </a:endParaRPr>
          </a:p>
          <a:p>
            <a:pPr algn="ctr"/>
            <a:r>
              <a:rPr lang="uk-UA" sz="3600" dirty="0">
                <a:latin typeface="Kharkiv" pitchFamily="2" charset="0"/>
              </a:rPr>
              <a:t>Число 30 не кратне числу 7</a:t>
            </a:r>
          </a:p>
        </p:txBody>
      </p:sp>
    </p:spTree>
    <p:extLst>
      <p:ext uri="{BB962C8B-B14F-4D97-AF65-F5344CB8AC3E}">
        <p14:creationId xmlns:p14="http://schemas.microsoft.com/office/powerpoint/2010/main" val="56775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E4BC1E-0F56-46AA-A086-3F31B85D96FB}"/>
              </a:ext>
            </a:extLst>
          </p:cNvPr>
          <p:cNvSpPr txBox="1"/>
          <p:nvPr/>
        </p:nvSpPr>
        <p:spPr>
          <a:xfrm>
            <a:off x="558800" y="2044005"/>
            <a:ext cx="11074400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uk-UA" sz="3600" dirty="0">
                <a:latin typeface="Kharkiv" pitchFamily="2" charset="0"/>
              </a:rPr>
              <a:t>Число a ділиться націло на число b</a:t>
            </a:r>
          </a:p>
          <a:p>
            <a:pPr>
              <a:spcAft>
                <a:spcPts val="1200"/>
              </a:spcAft>
            </a:pPr>
            <a:r>
              <a:rPr lang="ru-RU" sz="3600" dirty="0">
                <a:latin typeface="Kharkiv" pitchFamily="2" charset="0"/>
              </a:rPr>
              <a:t>Число b є </a:t>
            </a:r>
            <a:r>
              <a:rPr lang="ru-RU" sz="3600" dirty="0" err="1">
                <a:latin typeface="Kharkiv" pitchFamily="2" charset="0"/>
              </a:rPr>
              <a:t>дільником</a:t>
            </a:r>
            <a:r>
              <a:rPr lang="ru-RU" sz="3600" dirty="0">
                <a:latin typeface="Kharkiv" pitchFamily="2" charset="0"/>
              </a:rPr>
              <a:t> числа a</a:t>
            </a:r>
            <a:endParaRPr lang="uk-UA" sz="3600" dirty="0">
              <a:latin typeface="Kharkiv" pitchFamily="2" charset="0"/>
            </a:endParaRPr>
          </a:p>
          <a:p>
            <a:pPr>
              <a:spcAft>
                <a:spcPts val="1200"/>
              </a:spcAft>
            </a:pPr>
            <a:r>
              <a:rPr lang="ru-RU" sz="3600" dirty="0">
                <a:latin typeface="Kharkiv" pitchFamily="2" charset="0"/>
              </a:rPr>
              <a:t>Число a </a:t>
            </a:r>
            <a:r>
              <a:rPr lang="ru-RU" sz="3600" dirty="0" err="1">
                <a:latin typeface="Kharkiv" pitchFamily="2" charset="0"/>
              </a:rPr>
              <a:t>кратне</a:t>
            </a:r>
            <a:r>
              <a:rPr lang="ru-RU" sz="3600" dirty="0">
                <a:latin typeface="Kharkiv" pitchFamily="2" charset="0"/>
              </a:rPr>
              <a:t> числу b</a:t>
            </a:r>
            <a:endParaRPr lang="uk-UA" sz="3600" dirty="0">
              <a:latin typeface="Kharkiv" pitchFamily="2" charset="0"/>
            </a:endParaRPr>
          </a:p>
          <a:p>
            <a:pPr>
              <a:spcAft>
                <a:spcPts val="1200"/>
              </a:spcAft>
            </a:pPr>
            <a:r>
              <a:rPr lang="ru-RU" sz="3600" dirty="0">
                <a:latin typeface="Kharkiv" pitchFamily="2" charset="0"/>
              </a:rPr>
              <a:t>Число a є </a:t>
            </a:r>
            <a:r>
              <a:rPr lang="ru-RU" sz="3600" dirty="0" err="1">
                <a:latin typeface="Kharkiv" pitchFamily="2" charset="0"/>
              </a:rPr>
              <a:t>кратним</a:t>
            </a:r>
            <a:r>
              <a:rPr lang="ru-RU" sz="3600" dirty="0">
                <a:latin typeface="Kharkiv" pitchFamily="2" charset="0"/>
              </a:rPr>
              <a:t> числа b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395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B84A431-3AFC-4CB0-A6C2-063F490FBD0F}"/>
              </a:ext>
            </a:extLst>
          </p:cNvPr>
          <p:cNvSpPr txBox="1"/>
          <p:nvPr/>
        </p:nvSpPr>
        <p:spPr>
          <a:xfrm>
            <a:off x="498764" y="2644170"/>
            <a:ext cx="1119447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 можна перелічити всі числа, кратні числу 6?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969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57FA9B-00F8-4E2A-8D97-93CB65E22C98}"/>
              </a:ext>
            </a:extLst>
          </p:cNvPr>
          <p:cNvSpPr txBox="1"/>
          <p:nvPr/>
        </p:nvSpPr>
        <p:spPr>
          <a:xfrm>
            <a:off x="665018" y="3013501"/>
            <a:ext cx="108619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1, 6</a:t>
            </a:r>
            <a:r>
              <a:rPr lang="en-US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2, 6</a:t>
            </a:r>
            <a:r>
              <a:rPr lang="en-US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3, 6</a:t>
            </a:r>
            <a:r>
              <a:rPr lang="en-US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4, 6</a:t>
            </a:r>
            <a:r>
              <a:rPr lang="en-US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5 …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78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0CF1EA5-1E2B-41DF-92D3-5C85906B0F3F}"/>
              </a:ext>
            </a:extLst>
          </p:cNvPr>
          <p:cNvSpPr txBox="1"/>
          <p:nvPr/>
        </p:nvSpPr>
        <p:spPr>
          <a:xfrm>
            <a:off x="932873" y="3105834"/>
            <a:ext cx="103262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1, a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2, a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3, a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·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 … — кратні числу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18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EF0662E-38A6-4C2C-B07F-1B0EEA33DDD2}"/>
              </a:ext>
            </a:extLst>
          </p:cNvPr>
          <p:cNvSpPr txBox="1"/>
          <p:nvPr/>
        </p:nvSpPr>
        <p:spPr>
          <a:xfrm>
            <a:off x="641927" y="2086677"/>
            <a:ext cx="10908146" cy="2684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Найменшим дільником будь-якого натурального числа є число 1</a:t>
            </a:r>
            <a:endParaRPr lang="uk-UA" sz="3600" dirty="0"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Найбільшим дільником будь-якого натурального числа є саме це число</a:t>
            </a:r>
          </a:p>
        </p:txBody>
      </p:sp>
    </p:spTree>
    <p:extLst>
      <p:ext uri="{BB962C8B-B14F-4D97-AF65-F5344CB8AC3E}">
        <p14:creationId xmlns:p14="http://schemas.microsoft.com/office/powerpoint/2010/main" val="2217520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83A5FDF-B146-423E-867F-5348D43B0B46}"/>
              </a:ext>
            </a:extLst>
          </p:cNvPr>
          <p:cNvSpPr txBox="1"/>
          <p:nvPr/>
        </p:nvSpPr>
        <p:spPr>
          <a:xfrm>
            <a:off x="1099127" y="2274838"/>
            <a:ext cx="999374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 чисел, кратних деякому натуральному числу, найбільшого немає, а найменше є — це саме це число.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835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AAFC9C-15C9-44D7-A02D-97F0674136E5}"/>
              </a:ext>
            </a:extLst>
          </p:cNvPr>
          <p:cNvSpPr txBox="1"/>
          <p:nvPr/>
        </p:nvSpPr>
        <p:spPr>
          <a:xfrm>
            <a:off x="780472" y="2713419"/>
            <a:ext cx="10631055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21 і 36 діляться націло на число 3</a:t>
            </a:r>
          </a:p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21 + 36 = 57 — також ділиться на 3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81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878A1B4-5B05-40E4-A944-E2F065E16AC8}"/>
              </a:ext>
            </a:extLst>
          </p:cNvPr>
          <p:cNvSpPr txBox="1"/>
          <p:nvPr/>
        </p:nvSpPr>
        <p:spPr>
          <a:xfrm>
            <a:off x="399472" y="2498489"/>
            <a:ext cx="11393055" cy="1861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 кожне із чисел a і b ділиться націло на число k, то і сума a + b також ділиться націло на число k</a:t>
            </a:r>
          </a:p>
        </p:txBody>
      </p:sp>
    </p:spTree>
    <p:extLst>
      <p:ext uri="{BB962C8B-B14F-4D97-AF65-F5344CB8AC3E}">
        <p14:creationId xmlns:p14="http://schemas.microsoft.com/office/powerpoint/2010/main" val="105938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53DE29-A805-4211-9568-17CDF8CA639D}"/>
              </a:ext>
            </a:extLst>
          </p:cNvPr>
          <p:cNvSpPr txBox="1"/>
          <p:nvPr/>
        </p:nvSpPr>
        <p:spPr>
          <a:xfrm>
            <a:off x="780472" y="2713419"/>
            <a:ext cx="10631055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 і 8 не діляться націло на число 3</a:t>
            </a:r>
          </a:p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4 + 8 = 12 — ділиться на 3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72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65F368-2F53-4906-9244-0A2484A11D17}"/>
              </a:ext>
            </a:extLst>
          </p:cNvPr>
          <p:cNvSpPr txBox="1"/>
          <p:nvPr/>
        </p:nvSpPr>
        <p:spPr>
          <a:xfrm>
            <a:off x="780472" y="2713419"/>
            <a:ext cx="10631055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і 7 не діляться націло на число 5</a:t>
            </a:r>
          </a:p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9 + 7 = 16 — також не ділиться на 5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31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C021E0-29CC-4EE2-A9A7-B871B9C6F45B}"/>
              </a:ext>
            </a:extLst>
          </p:cNvPr>
          <p:cNvSpPr txBox="1"/>
          <p:nvPr/>
        </p:nvSpPr>
        <p:spPr>
          <a:xfrm>
            <a:off x="399472" y="2202093"/>
            <a:ext cx="11393055" cy="2453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 ні число a, ні число b не діляться націло на число k, то сума </a:t>
            </a:r>
            <a:b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+ b може ділитися, а може й не ділитися націло 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 число k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82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849D6E-7D5F-4D74-9D53-4E778CA68499}"/>
              </a:ext>
            </a:extLst>
          </p:cNvPr>
          <p:cNvSpPr txBox="1"/>
          <p:nvPr/>
        </p:nvSpPr>
        <p:spPr>
          <a:xfrm>
            <a:off x="780472" y="2044005"/>
            <a:ext cx="10631055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35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 націло на число 7</a:t>
            </a:r>
          </a:p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17 не ділиться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націло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число 7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35 + 17 = 52 — не ділиться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 </a:t>
            </a: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на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число </a:t>
            </a:r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7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85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2E5737-5839-4DCB-84C9-7228DED39EB1}"/>
              </a:ext>
            </a:extLst>
          </p:cNvPr>
          <p:cNvSpPr txBox="1"/>
          <p:nvPr/>
        </p:nvSpPr>
        <p:spPr>
          <a:xfrm>
            <a:off x="399472" y="2202093"/>
            <a:ext cx="11393055" cy="2453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 число a ділиться націло на число k і число b не ділиться націло на число k, то сума a + b не ділиться націло 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 число k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10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79E00857-0FC2-4835-83BA-F2DFD2B6CE4F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F9A26E72-F162-4F8A-8A63-DAE8B4DF3A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443A776F-A7AA-4491-9A15-AE81B12D3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C49033F1-A232-4848-98B0-AA269EF7D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4648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 якому разі говорять, що число b є дільником числа a?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5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 якому разі говорять, що число b є дільником числа a?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якщо число а ділиться націло на число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08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разі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говорять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b 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a?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062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разі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говорять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b 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a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число а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37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число 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дільником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будь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натурального числа?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492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число 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дільником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будь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натурального числа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1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40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даного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натурального числа a?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568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даного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натурального числа a?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безліч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32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509</Words>
  <Application>Microsoft Office PowerPoint</Application>
  <PresentationFormat>Широкий екран</PresentationFormat>
  <Paragraphs>45</Paragraphs>
  <Slides>28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4" baseType="lpstr">
      <vt:lpstr>Kharkiv</vt:lpstr>
      <vt:lpstr>Calibri Light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11</cp:revision>
  <dcterms:created xsi:type="dcterms:W3CDTF">2024-08-07T09:27:23Z</dcterms:created>
  <dcterms:modified xsi:type="dcterms:W3CDTF">2024-09-28T15:52:25Z</dcterms:modified>
</cp:coreProperties>
</file>