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1"/>
  </p:notesMasterIdLst>
  <p:sldIdLst>
    <p:sldId id="354" r:id="rId2"/>
    <p:sldId id="256" r:id="rId3"/>
    <p:sldId id="300" r:id="rId4"/>
    <p:sldId id="302" r:id="rId5"/>
    <p:sldId id="320" r:id="rId6"/>
    <p:sldId id="321" r:id="rId7"/>
    <p:sldId id="349" r:id="rId8"/>
    <p:sldId id="322" r:id="rId9"/>
    <p:sldId id="323" r:id="rId10"/>
    <p:sldId id="350" r:id="rId11"/>
    <p:sldId id="324" r:id="rId12"/>
    <p:sldId id="325" r:id="rId13"/>
    <p:sldId id="326" r:id="rId14"/>
    <p:sldId id="327" r:id="rId15"/>
    <p:sldId id="351" r:id="rId16"/>
    <p:sldId id="329" r:id="rId17"/>
    <p:sldId id="330" r:id="rId18"/>
    <p:sldId id="331" r:id="rId19"/>
    <p:sldId id="332" r:id="rId20"/>
    <p:sldId id="352" r:id="rId21"/>
    <p:sldId id="333" r:id="rId22"/>
    <p:sldId id="334" r:id="rId23"/>
    <p:sldId id="335" r:id="rId24"/>
    <p:sldId id="336" r:id="rId25"/>
    <p:sldId id="337" r:id="rId26"/>
    <p:sldId id="353" r:id="rId27"/>
    <p:sldId id="338" r:id="rId28"/>
    <p:sldId id="340" r:id="rId29"/>
    <p:sldId id="341" r:id="rId30"/>
    <p:sldId id="276" r:id="rId31"/>
    <p:sldId id="277" r:id="rId32"/>
    <p:sldId id="278" r:id="rId33"/>
    <p:sldId id="342" r:id="rId34"/>
    <p:sldId id="343" r:id="rId35"/>
    <p:sldId id="344" r:id="rId36"/>
    <p:sldId id="345" r:id="rId37"/>
    <p:sldId id="346" r:id="rId38"/>
    <p:sldId id="347" r:id="rId39"/>
    <p:sldId id="348" r:id="rId40"/>
  </p:sldIdLst>
  <p:sldSz cx="1219200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Calibri Light" panose="020F0302020204030204" pitchFamily="34" charset="0"/>
      <p:regular r:id="rId46"/>
      <p:italic r:id="rId47"/>
    </p:embeddedFont>
    <p:embeddedFont>
      <p:font typeface="Cambria Math" panose="02040503050406030204" pitchFamily="18" charset="0"/>
      <p:regular r:id="rId48"/>
    </p:embeddedFont>
    <p:embeddedFont>
      <p:font typeface="Kharkiv" pitchFamily="2" charset="0"/>
      <p:regular r:id="rId49"/>
    </p:embeddedFont>
    <p:embeddedFont>
      <p:font typeface="NAMU 1600" panose="00000300000000000000" pitchFamily="2" charset="0"/>
      <p:regular r:id="rId50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65EEC-6E4C-4D59-AF75-AF135529F4BD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0EBE1-A500-48A7-B38D-33D07F831D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5886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6DACE-0470-4A6A-8636-40B59A34D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7A6695A-39DE-4BCF-9D76-E7544241B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3FA4F53-1C10-46AB-ABC6-48C658DC9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8956EC9-3FFA-436A-8E7E-151881F5D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AAE23DB-8EBF-4FFF-B169-E0325DC8F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508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B8557-CC8D-4987-A019-FBA5980AA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0366ECE-268D-49BB-AD17-A21A448CD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96F82B8-3A46-4A5A-84D0-18C719E03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A4B8CDF-72B8-4993-9A81-8D2F147C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8D506F1-9984-482B-A972-1A427D171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457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97FB9-CBBA-4DC7-B915-090B02E5C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465C4ED-1733-4D77-AD46-9124E9278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C36F98-C8AA-4A13-8269-321C3EF21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F623F54-7D3F-4682-BB38-87D0F5F46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E68AADF-4FE3-425A-957E-3B8749C2E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71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7D245-1E23-4762-BB68-D248691BB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FFD7D9C-F4FD-46A7-B98A-F41F505DE4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216D4F0-3EEE-4FFE-A3C1-BE766D9FF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00A9C98-987D-4BF8-96BC-BC00300C6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7546BF3-4E93-4D9A-9714-159307B0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B22C9E7-4791-4B9A-98FC-BAF16A986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591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51A67-BA6E-4D9F-99F2-F1EA5D2B3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CBC16A-5882-41B3-84CB-B2C4ADEF2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E6C9827-122E-4A24-A80C-A605D0CD93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FAE951F-5C01-41BB-A308-A830339B9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E30958C7-7891-498E-BA19-3B9A4E100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71027A7-8AD9-43CC-8CD0-694576190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591774A-64BE-48C2-AA50-AF35BDB0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4351D415-E7D6-4E03-8B5C-285BD4CA6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56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1DEA7-C620-4FAD-AE8C-DC71A0EB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09821A6-2BD4-4533-AF6C-F790AB655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74B9475-A418-43E4-A187-A7114F45D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77F334A-9E45-4475-A20F-46CE89134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207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1C7F9CD-E7D9-4357-827C-777B22A070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012612"/>
            <a:ext cx="2743200" cy="708864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2234A1B-7281-409B-929D-BD6F3355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946A04E-930B-4B7C-972B-3400AA903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108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04D3F-0CD5-40C7-93D6-177630468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FCE790-BD3B-4F2A-9E10-FB922DF22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5935D4-8172-46E4-9952-9B97DC35F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654B2C2-CD21-4AB0-A8A9-2D8E1377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2F5271C-0918-48A1-B8C1-80EA4A60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2B889BF-0C31-4A11-A379-E3FD3B636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25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9E6E3E-9324-494F-9253-AF402B79D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8BAC83D-669E-4DB8-95E3-D04666D4B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F951078-05BE-45DA-A930-51A7AB21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B98B401-41E9-43F3-A7A8-BA2A5DEB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A99753E-4353-4E2D-A372-2DF9E460A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666FF4E-F2CA-45C3-AE8F-B0B92F2B2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568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A6D5F7-EB13-42AA-8D84-008D00887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B47F205-8986-4FA1-A21B-26FF45AE63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6D745D-6334-4373-BD81-478ED38AF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DA06D12-F2C9-4EF4-BDE8-5F7BEDEF0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DC25BAE-9CC9-4FF6-B8D5-E215F8E6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0239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A2668E4-572F-48CB-B365-ED6C412712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182B200-44A5-4635-8706-FD1495605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E71819-CC54-4B54-91CA-DB0E0BD5F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10D563B-1370-49CB-9044-027026FE5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8B4FFA2-9E59-4C28-8E65-E769084FB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438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DD8C9B2-6C02-4314-9E41-041FB36C0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984C51-3D8A-4115-ACDF-4F39276B4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5D36F2-66B9-4254-A5D4-13B615B345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7DBC565-6E9C-4540-B3E2-E85B0B0AE6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9EF205-FF44-457E-8BC0-D2CDDEA79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5802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TCcrkntdNI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98031C-A6D0-4530-AE38-E8347D4A81B8}"/>
              </a:ext>
            </a:extLst>
          </p:cNvPr>
          <p:cNvSpPr txBox="1"/>
          <p:nvPr/>
        </p:nvSpPr>
        <p:spPr>
          <a:xfrm>
            <a:off x="1226127" y="2459504"/>
            <a:ext cx="973974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Найбільший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спільний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дільник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0B07AE-F655-4323-B19D-EF818CD05FA9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https://youtu.be/BTCcrkntdNI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649089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6BBC859-E3CD-4FF0-8B90-BC80D23397AD}"/>
                  </a:ext>
                </a:extLst>
              </p:cNvPr>
              <p:cNvSpPr txBox="1"/>
              <p:nvPr/>
            </p:nvSpPr>
            <p:spPr>
              <a:xfrm>
                <a:off x="2032000" y="701909"/>
                <a:ext cx="8128000" cy="19389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6000" b="0" i="1" dirty="0" smtClean="0">
                        <a:latin typeface="Cambria Math" panose="02040503050406030204" pitchFamily="18" charset="0"/>
                      </a:rPr>
                      <m:t>28</m:t>
                    </m:r>
                  </m:oMath>
                </a14:m>
                <a:r>
                  <a:rPr lang="en-US" sz="6000" b="0" dirty="0">
                    <a:latin typeface="Kharkiv" pitchFamily="2" charset="0"/>
                  </a:rPr>
                  <a:t>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4,  </m:t>
                    </m:r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𝟏𝟒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28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6BBC859-E3CD-4FF0-8B90-BC80D23397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701909"/>
                <a:ext cx="8128000" cy="193899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575ABE5-D01E-46CF-BECC-4A743A7E8986}"/>
                  </a:ext>
                </a:extLst>
              </p:cNvPr>
              <p:cNvSpPr txBox="1"/>
              <p:nvPr/>
            </p:nvSpPr>
            <p:spPr>
              <a:xfrm>
                <a:off x="1409290" y="3533601"/>
                <a:ext cx="9373419" cy="19389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6000" b="0" i="1" dirty="0" smtClean="0">
                        <a:latin typeface="Cambria Math" panose="02040503050406030204" pitchFamily="18" charset="0"/>
                      </a:rPr>
                      <m:t>42</m:t>
                    </m:r>
                  </m:oMath>
                </a14:m>
                <a:r>
                  <a:rPr lang="en-US" sz="6000" b="0" dirty="0">
                    <a:latin typeface="Kharkiv" pitchFamily="2" charset="0"/>
                  </a:rPr>
                  <a:t>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3,  6,  </m:t>
                    </m:r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6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𝟏𝟒</m:t>
                    </m:r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,  21,  42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575ABE5-D01E-46CF-BECC-4A743A7E89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9290" y="3533601"/>
                <a:ext cx="9373419" cy="19389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494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753BD8-FF8A-4122-809E-11BBF201B472}"/>
              </a:ext>
            </a:extLst>
          </p:cNvPr>
          <p:cNvSpPr txBox="1"/>
          <p:nvPr/>
        </p:nvSpPr>
        <p:spPr>
          <a:xfrm>
            <a:off x="549563" y="797510"/>
            <a:ext cx="11092873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4800" dirty="0" err="1">
                <a:latin typeface="Kharkiv" pitchFamily="2" charset="0"/>
              </a:rPr>
              <a:t>Найбільше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натуральне</a:t>
            </a:r>
            <a:r>
              <a:rPr lang="ru-RU" sz="4800" dirty="0">
                <a:latin typeface="Kharkiv" pitchFamily="2" charset="0"/>
              </a:rPr>
              <a:t> число, на яке </a:t>
            </a:r>
            <a:r>
              <a:rPr lang="ru-RU" sz="4800" dirty="0" err="1">
                <a:latin typeface="Kharkiv" pitchFamily="2" charset="0"/>
              </a:rPr>
              <a:t>ділиться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націло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кожне</a:t>
            </a:r>
            <a:r>
              <a:rPr lang="ru-RU" sz="4800" dirty="0">
                <a:latin typeface="Kharkiv" pitchFamily="2" charset="0"/>
              </a:rPr>
              <a:t> з </a:t>
            </a:r>
            <a:r>
              <a:rPr lang="ru-RU" sz="4800" dirty="0" err="1">
                <a:latin typeface="Kharkiv" pitchFamily="2" charset="0"/>
              </a:rPr>
              <a:t>двох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даних</a:t>
            </a:r>
            <a:r>
              <a:rPr lang="en-US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натуральних</a:t>
            </a:r>
            <a:r>
              <a:rPr lang="ru-RU" sz="4800" dirty="0">
                <a:latin typeface="Kharkiv" pitchFamily="2" charset="0"/>
              </a:rPr>
              <a:t> чисел, </a:t>
            </a:r>
            <a:r>
              <a:rPr lang="ru-RU" sz="4800" dirty="0" err="1">
                <a:latin typeface="Kharkiv" pitchFamily="2" charset="0"/>
              </a:rPr>
              <a:t>називають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найбільшим</a:t>
            </a:r>
            <a:r>
              <a:rPr lang="ru-RU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4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спільним</a:t>
            </a:r>
            <a:r>
              <a:rPr lang="ru-RU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4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дільником</a:t>
            </a:r>
            <a: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цих</a:t>
            </a:r>
            <a:r>
              <a:rPr lang="ru-RU" sz="4800" dirty="0">
                <a:latin typeface="Kharkiv" pitchFamily="2" charset="0"/>
              </a:rPr>
              <a:t> чисел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54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4874864-D594-4588-AF4E-20541FFB1C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230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28;42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=14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062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1AAC1EF-4338-4710-93E8-E4CFD75240E4}"/>
                  </a:ext>
                </a:extLst>
              </p:cNvPr>
              <p:cNvSpPr txBox="1"/>
              <p:nvPr/>
            </p:nvSpPr>
            <p:spPr>
              <a:xfrm>
                <a:off x="2032000" y="1967061"/>
                <a:ext cx="8128000" cy="29238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7;12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en-US" sz="480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10;25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=5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18;24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1AAC1EF-4338-4710-93E8-E4CFD75240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1967061"/>
                <a:ext cx="8128000" cy="2923877"/>
              </a:xfrm>
              <a:prstGeom prst="rect">
                <a:avLst/>
              </a:prstGeom>
              <a:blipFill>
                <a:blip r:embed="rId2"/>
                <a:stretch>
                  <a:fillRect t="-4384" b="-1064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603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455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770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0" dirty="0" smtClean="0">
                        <a:latin typeface="Cambria Math" panose="02040503050406030204" pitchFamily="18" charset="0"/>
                      </a:rPr>
                      <m:t> ?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52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41604C0-DAB9-4DA3-9AF7-04F0D6F1AC55}"/>
                  </a:ext>
                </a:extLst>
              </p:cNvPr>
              <p:cNvSpPr txBox="1"/>
              <p:nvPr/>
            </p:nvSpPr>
            <p:spPr>
              <a:xfrm>
                <a:off x="1858297" y="459869"/>
                <a:ext cx="1602657" cy="30469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455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91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4800" dirty="0"/>
                  <a:t> </a:t>
                </a:r>
                <a:endParaRPr lang="uk-UA" sz="4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41604C0-DAB9-4DA3-9AF7-04F0D6F1AC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8297" y="459869"/>
                <a:ext cx="1602657" cy="304698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C131807-D5AA-4CB0-BD5E-B5F6A1A67A14}"/>
                  </a:ext>
                </a:extLst>
              </p:cNvPr>
              <p:cNvSpPr txBox="1"/>
              <p:nvPr/>
            </p:nvSpPr>
            <p:spPr>
              <a:xfrm>
                <a:off x="8731048" y="459869"/>
                <a:ext cx="1602657" cy="30469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11</m:t>
                    </m:r>
                  </m:oMath>
                </a14:m>
                <a:r>
                  <a:rPr lang="en-US" sz="4800" dirty="0"/>
                  <a:t> </a:t>
                </a:r>
                <a:endParaRPr lang="uk-UA" sz="4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C131807-D5AA-4CB0-BD5E-B5F6A1A67A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1048" y="459869"/>
                <a:ext cx="1602657" cy="30469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 сполучна лінія 5">
            <a:extLst>
              <a:ext uri="{FF2B5EF4-FFF2-40B4-BE49-F238E27FC236}">
                <a16:creationId xmlns:a16="http://schemas.microsoft.com/office/drawing/2014/main" id="{3285B6D8-111D-4779-B847-05EE69176089}"/>
              </a:ext>
            </a:extLst>
          </p:cNvPr>
          <p:cNvCxnSpPr>
            <a:cxnSpLocks/>
          </p:cNvCxnSpPr>
          <p:nvPr/>
        </p:nvCxnSpPr>
        <p:spPr>
          <a:xfrm>
            <a:off x="3549445" y="609305"/>
            <a:ext cx="0" cy="2694039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ED25E909-B574-48BB-BEA7-2E35FC359E3E}"/>
              </a:ext>
            </a:extLst>
          </p:cNvPr>
          <p:cNvCxnSpPr>
            <a:cxnSpLocks/>
          </p:cNvCxnSpPr>
          <p:nvPr/>
        </p:nvCxnSpPr>
        <p:spPr>
          <a:xfrm>
            <a:off x="8598310" y="636343"/>
            <a:ext cx="0" cy="3374923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F657B33-169F-4DCD-8EBC-5C7AE0F86999}"/>
                  </a:ext>
                </a:extLst>
              </p:cNvPr>
              <p:cNvSpPr txBox="1"/>
              <p:nvPr/>
            </p:nvSpPr>
            <p:spPr>
              <a:xfrm>
                <a:off x="6862916" y="432830"/>
                <a:ext cx="1602657" cy="37856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770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385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77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11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4800" dirty="0"/>
                  <a:t>  </a:t>
                </a:r>
                <a:endParaRPr lang="uk-UA" sz="4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F657B33-169F-4DCD-8EBC-5C7AE0F869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2916" y="432830"/>
                <a:ext cx="1602657" cy="37856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E165438-A162-4227-A3E8-89E39E9463F7}"/>
                  </a:ext>
                </a:extLst>
              </p:cNvPr>
              <p:cNvSpPr txBox="1"/>
              <p:nvPr/>
            </p:nvSpPr>
            <p:spPr>
              <a:xfrm>
                <a:off x="1056968" y="4910412"/>
                <a:ext cx="4984954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dirty="0" smtClean="0">
                          <a:latin typeface="Cambria Math" panose="02040503050406030204" pitchFamily="18" charset="0"/>
                        </a:rPr>
                        <m:t>455=</m:t>
                      </m:r>
                      <m:r>
                        <a:rPr lang="en-US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40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sz="4000" b="0" i="1" dirty="0" smtClean="0">
                          <a:latin typeface="Cambria Math" panose="02040503050406030204" pitchFamily="18" charset="0"/>
                        </a:rPr>
                        <m:t>·13</m:t>
                      </m:r>
                    </m:oMath>
                  </m:oMathPara>
                </a14:m>
                <a:endParaRPr lang="uk-UA" sz="40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E165438-A162-4227-A3E8-89E39E9463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968" y="4910412"/>
                <a:ext cx="4984954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902DC34-6594-4935-8893-E44698007720}"/>
                  </a:ext>
                </a:extLst>
              </p:cNvPr>
              <p:cNvSpPr txBox="1"/>
              <p:nvPr/>
            </p:nvSpPr>
            <p:spPr>
              <a:xfrm>
                <a:off x="6105833" y="4910412"/>
                <a:ext cx="4984954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770</m:t>
                      </m:r>
                      <m:r>
                        <a:rPr lang="en-US" sz="40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2·</m:t>
                      </m:r>
                      <m:r>
                        <a:rPr lang="en-US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40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sz="4000" b="0" i="1" dirty="0" smtClean="0">
                          <a:latin typeface="Cambria Math" panose="02040503050406030204" pitchFamily="18" charset="0"/>
                        </a:rPr>
                        <m:t>·1</m:t>
                      </m:r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uk-UA" sz="40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902DC34-6594-4935-8893-E446980077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33" y="4910412"/>
                <a:ext cx="4984954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D50EF6F-294B-4A5D-884A-36E35052B829}"/>
                  </a:ext>
                </a:extLst>
              </p:cNvPr>
              <p:cNvSpPr txBox="1"/>
              <p:nvPr/>
            </p:nvSpPr>
            <p:spPr>
              <a:xfrm>
                <a:off x="3682183" y="459869"/>
                <a:ext cx="1602657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en-US" sz="48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r>
                  <a:rPr lang="en-US" sz="4800" b="0" dirty="0"/>
                  <a:t> </a:t>
                </a:r>
                <a:r>
                  <a:rPr lang="en-US" sz="4800" dirty="0"/>
                  <a:t> </a:t>
                </a:r>
                <a:endParaRPr lang="uk-UA" sz="48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D50EF6F-294B-4A5D-884A-36E35052B8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2183" y="459869"/>
                <a:ext cx="1602657" cy="230832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29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/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455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770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5·7=35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902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180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840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0" dirty="0" smtClean="0">
                        <a:latin typeface="Cambria Math" panose="02040503050406030204" pitchFamily="18" charset="0"/>
                      </a:rPr>
                      <m:t> ?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592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ABB4072-BF5C-49A6-9EC1-6A5826CE9F08}"/>
                  </a:ext>
                </a:extLst>
              </p:cNvPr>
              <p:cNvSpPr txBox="1"/>
              <p:nvPr/>
            </p:nvSpPr>
            <p:spPr>
              <a:xfrm>
                <a:off x="3070123" y="2613392"/>
                <a:ext cx="6051754" cy="16312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180=</m:t>
                      </m:r>
                      <m:r>
                        <a:rPr lang="uk-UA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·3·</m:t>
                      </m:r>
                      <m:r>
                        <a:rPr lang="uk-UA" sz="40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uk-UA" sz="40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840=</m:t>
                      </m:r>
                      <m:r>
                        <a:rPr lang="uk-UA" sz="40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0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·2·</m:t>
                      </m:r>
                      <m:r>
                        <a:rPr lang="uk-UA" sz="40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0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·7</m:t>
                      </m:r>
                    </m:oMath>
                  </m:oMathPara>
                </a14:m>
                <a:endParaRPr lang="uk-UA" sz="40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ABB4072-BF5C-49A6-9EC1-6A5826CE9F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123" y="2613392"/>
                <a:ext cx="6051754" cy="163121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6904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/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180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840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4·3·5=60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03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53BCBD5-6A62-4749-8883-56F31438B386}"/>
                  </a:ext>
                </a:extLst>
              </p:cNvPr>
              <p:cNvSpPr txBox="1"/>
              <p:nvPr/>
            </p:nvSpPr>
            <p:spPr>
              <a:xfrm>
                <a:off x="3070123" y="2613392"/>
                <a:ext cx="6051754" cy="16312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180=</m:t>
                      </m:r>
                      <m:sSup>
                        <m:sSupPr>
                          <m:ctrlPr>
                            <a:rPr lang="en-US" sz="40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  <m:sup>
                          <m:r>
                            <a:rPr lang="en-US" sz="4000" b="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40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  <m:sup>
                          <m:r>
                            <a:rPr lang="en-US" sz="4000" b="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40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40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𝟓</m:t>
                          </m:r>
                        </m:e>
                        <m:sup>
                          <m:r>
                            <a:rPr lang="en-US" sz="4000" b="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uk-UA" sz="40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840=</m:t>
                      </m:r>
                      <m:sSup>
                        <m:sSupPr>
                          <m:ctrlPr>
                            <a:rPr lang="en-US" sz="4000" b="0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40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40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𝟓</m:t>
                          </m:r>
                        </m:e>
                        <m:sup>
                          <m:r>
                            <a:rPr lang="en-US" sz="40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4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𝟕</m:t>
                          </m:r>
                        </m:e>
                        <m:sup>
                          <m:r>
                            <a:rPr lang="en-US" sz="4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uk-UA" sz="40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53BCBD5-6A62-4749-8883-56F31438B3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123" y="2613392"/>
                <a:ext cx="6051754" cy="163121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102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00028A5-BFA5-4BB5-BBFC-05220D9689F9}"/>
                  </a:ext>
                </a:extLst>
              </p:cNvPr>
              <p:cNvSpPr txBox="1"/>
              <p:nvPr/>
            </p:nvSpPr>
            <p:spPr>
              <a:xfrm>
                <a:off x="549563" y="689788"/>
                <a:ext cx="11092873" cy="54784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en-US" sz="3200" dirty="0">
                    <a:latin typeface="Kharkiv" pitchFamily="2" charset="0"/>
                  </a:rPr>
                  <a:t>1) </a:t>
                </a:r>
                <a:r>
                  <a:rPr lang="ru-RU" sz="3200" dirty="0" err="1">
                    <a:latin typeface="Kharkiv" pitchFamily="2" charset="0"/>
                  </a:rPr>
                  <a:t>Визначити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степені</a:t>
                </a:r>
                <a:r>
                  <a:rPr lang="ru-RU" sz="3200" dirty="0">
                    <a:latin typeface="Kharkiv" pitchFamily="2" charset="0"/>
                  </a:rPr>
                  <a:t>, </a:t>
                </a:r>
                <a:r>
                  <a:rPr lang="ru-RU" sz="3200" dirty="0" err="1">
                    <a:latin typeface="Kharkiv" pitchFamily="2" charset="0"/>
                  </a:rPr>
                  <a:t>основи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яких</a:t>
                </a:r>
                <a:r>
                  <a:rPr lang="ru-RU" sz="3200" dirty="0">
                    <a:latin typeface="Kharkiv" pitchFamily="2" charset="0"/>
                  </a:rPr>
                  <a:t> є </a:t>
                </a:r>
                <a:r>
                  <a:rPr lang="ru-RU" sz="3200" dirty="0" err="1">
                    <a:latin typeface="Kharkiv" pitchFamily="2" charset="0"/>
                  </a:rPr>
                  <a:t>спільними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простими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дільниками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даних</a:t>
                </a:r>
                <a:r>
                  <a:rPr lang="ru-RU" sz="3200" dirty="0">
                    <a:latin typeface="Kharkiv" pitchFamily="2" charset="0"/>
                  </a:rPr>
                  <a:t> чисел</a:t>
                </a:r>
                <a:r>
                  <a:rPr lang="en-US" sz="32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2,  3,  5</m:t>
                        </m:r>
                      </m:e>
                    </m:d>
                  </m:oMath>
                </a14:m>
                <a:endParaRPr lang="en-US" sz="32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en-US" sz="3200" dirty="0">
                    <a:latin typeface="Kharkiv" pitchFamily="2" charset="0"/>
                  </a:rPr>
                  <a:t>2) </a:t>
                </a:r>
                <a:r>
                  <a:rPr lang="ru-RU" sz="3200" dirty="0" err="1">
                    <a:latin typeface="Kharkiv" pitchFamily="2" charset="0"/>
                  </a:rPr>
                  <a:t>Із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кожної</a:t>
                </a:r>
                <a:r>
                  <a:rPr lang="ru-RU" sz="3200" dirty="0">
                    <a:latin typeface="Kharkiv" pitchFamily="2" charset="0"/>
                  </a:rPr>
                  <a:t> пари </a:t>
                </a:r>
                <a:r>
                  <a:rPr lang="ru-RU" sz="3200" dirty="0" err="1">
                    <a:latin typeface="Kharkiv" pitchFamily="2" charset="0"/>
                  </a:rPr>
                  <a:t>степенів</a:t>
                </a:r>
                <a:r>
                  <a:rPr lang="ru-RU" sz="3200" dirty="0">
                    <a:latin typeface="Kharkiv" pitchFamily="2" charset="0"/>
                  </a:rPr>
                  <a:t> з </a:t>
                </a:r>
                <a:r>
                  <a:rPr lang="ru-RU" sz="3200" dirty="0" err="1">
                    <a:latin typeface="Kharkiv" pitchFamily="2" charset="0"/>
                  </a:rPr>
                  <a:t>однаковими</a:t>
                </a:r>
                <a:r>
                  <a:rPr lang="ru-RU" sz="3200" dirty="0">
                    <a:latin typeface="Kharkiv" pitchFamily="2" charset="0"/>
                  </a:rPr>
                  <a:t> основами </a:t>
                </a:r>
                <a:r>
                  <a:rPr lang="ru-RU" sz="3200" dirty="0" err="1">
                    <a:latin typeface="Kharkiv" pitchFamily="2" charset="0"/>
                  </a:rPr>
                  <a:t>вибрати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степінь</a:t>
                </a:r>
                <a:r>
                  <a:rPr lang="ru-RU" sz="3200" dirty="0">
                    <a:latin typeface="Kharkiv" pitchFamily="2" charset="0"/>
                  </a:rPr>
                  <a:t> з </a:t>
                </a:r>
                <a:r>
                  <a:rPr lang="ru-RU" sz="3200" dirty="0" err="1">
                    <a:latin typeface="Kharkiv" pitchFamily="2" charset="0"/>
                  </a:rPr>
                  <a:t>меншим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показником</a:t>
                </a:r>
                <a:r>
                  <a:rPr lang="en-US" sz="32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,  </m:t>
                        </m:r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,  </m:t>
                        </m:r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3200" dirty="0">
                    <a:latin typeface="Kharkiv" pitchFamily="2" charset="0"/>
                  </a:rPr>
                  <a:t> </a:t>
                </a:r>
              </a:p>
              <a:p>
                <a:pPr algn="ctr">
                  <a:spcAft>
                    <a:spcPts val="1800"/>
                  </a:spcAft>
                </a:pPr>
                <a:r>
                  <a:rPr lang="en-US" sz="3200" dirty="0">
                    <a:latin typeface="Kharkiv" pitchFamily="2" charset="0"/>
                  </a:rPr>
                  <a:t>3) </a:t>
                </a:r>
                <a:r>
                  <a:rPr lang="ru-RU" sz="3200" dirty="0" err="1">
                    <a:latin typeface="Kharkiv" pitchFamily="2" charset="0"/>
                  </a:rPr>
                  <a:t>Перемножити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вибрані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степені</a:t>
                </a:r>
                <a:r>
                  <a:rPr lang="ru-RU" sz="3200" dirty="0">
                    <a:latin typeface="Kharkiv" pitchFamily="2" charset="0"/>
                  </a:rPr>
                  <a:t>.</a:t>
                </a:r>
                <a:r>
                  <a:rPr lang="en-US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Отриманий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добуток</a:t>
                </a:r>
                <a:r>
                  <a:rPr lang="ru-RU" sz="3200" dirty="0">
                    <a:latin typeface="Kharkiv" pitchFamily="2" charset="0"/>
                  </a:rPr>
                  <a:t> є </a:t>
                </a:r>
                <a:r>
                  <a:rPr lang="ru-RU" sz="3200" dirty="0" err="1">
                    <a:latin typeface="Kharkiv" pitchFamily="2" charset="0"/>
                  </a:rPr>
                  <a:t>шуканим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найбільшим</a:t>
                </a:r>
                <a:r>
                  <a:rPr lang="en-US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спільним</a:t>
                </a:r>
                <a:r>
                  <a:rPr lang="ru-RU" sz="3200" dirty="0">
                    <a:latin typeface="Kharkiv" pitchFamily="2" charset="0"/>
                  </a:rPr>
                  <a:t> </a:t>
                </a:r>
                <a:r>
                  <a:rPr lang="ru-RU" sz="3200" dirty="0" err="1">
                    <a:latin typeface="Kharkiv" pitchFamily="2" charset="0"/>
                  </a:rPr>
                  <a:t>дільником</a:t>
                </a:r>
                <a:r>
                  <a:rPr lang="en-US" sz="3200" dirty="0">
                    <a:latin typeface="Kharkiv" pitchFamily="2" charset="0"/>
                  </a:rPr>
                  <a:t> </a:t>
                </a:r>
                <a:br>
                  <a:rPr lang="en-US" sz="3200" dirty="0">
                    <a:latin typeface="Kharkiv" pitchFamily="2" charset="0"/>
                  </a:rPr>
                </a:br>
                <a14:m>
                  <m:oMath xmlns:m="http://schemas.openxmlformats.org/officeDocument/2006/math">
                    <m:d>
                      <m:dPr>
                        <m:ctrlPr>
                          <a:rPr lang="en-US" sz="32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=4·3·5=60</m:t>
                        </m:r>
                      </m:e>
                    </m:d>
                  </m:oMath>
                </a14:m>
                <a:r>
                  <a:rPr lang="en-US" sz="32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00028A5-BFA5-4BB5-BBFC-05220D968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563" y="689788"/>
                <a:ext cx="11092873" cy="5478423"/>
              </a:xfrm>
              <a:prstGeom prst="rect">
                <a:avLst/>
              </a:prstGeom>
              <a:blipFill>
                <a:blip r:embed="rId2"/>
                <a:stretch>
                  <a:fillRect l="-1374" t="-1446" r="-142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917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585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616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0" dirty="0" smtClean="0">
                        <a:latin typeface="Cambria Math" panose="02040503050406030204" pitchFamily="18" charset="0"/>
                      </a:rPr>
                      <m:t> ?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230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ABB4072-BF5C-49A6-9EC1-6A5826CE9F08}"/>
                  </a:ext>
                </a:extLst>
              </p:cNvPr>
              <p:cNvSpPr txBox="1"/>
              <p:nvPr/>
            </p:nvSpPr>
            <p:spPr>
              <a:xfrm>
                <a:off x="3070123" y="2613392"/>
                <a:ext cx="6051754" cy="16312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en-US" sz="4000" b="0" i="1" dirty="0" smtClean="0">
                        <a:latin typeface="Cambria Math" panose="02040503050406030204" pitchFamily="18" charset="0"/>
                      </a:rPr>
                      <m:t>585</m:t>
                    </m:r>
                    <m:r>
                      <a:rPr lang="uk-UA" sz="4000" b="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en-US" sz="4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b="0" i="1" dirty="0" smtClean="0">
                        <a:latin typeface="Cambria Math" panose="02040503050406030204" pitchFamily="18" charset="0"/>
                      </a:rPr>
                      <m:t>·5·13</m:t>
                    </m:r>
                  </m:oMath>
                </a14:m>
                <a:r>
                  <a:rPr lang="en-US" sz="4000" b="1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uk-UA" sz="40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616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·7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·11</m:t>
                    </m:r>
                  </m:oMath>
                </a14:m>
                <a:r>
                  <a:rPr lang="en-US" sz="4000" dirty="0"/>
                  <a:t> </a:t>
                </a:r>
                <a:endParaRPr lang="uk-UA" sz="40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ABB4072-BF5C-49A6-9EC1-6A5826CE9F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123" y="2613392"/>
                <a:ext cx="6051754" cy="163121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955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/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585;616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7064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B557129-92EF-4FCE-8784-38979AEA824E}"/>
                  </a:ext>
                </a:extLst>
              </p:cNvPr>
              <p:cNvSpPr txBox="1"/>
              <p:nvPr/>
            </p:nvSpPr>
            <p:spPr>
              <a:xfrm>
                <a:off x="549563" y="1536174"/>
                <a:ext cx="11092873" cy="37856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4800" dirty="0">
                    <a:latin typeface="Kharkiv" pitchFamily="2" charset="0"/>
                  </a:rPr>
                  <a:t>Якщо найбільший спільний дільник двох натуральних чисел дорівнює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1,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то </a:t>
                </a:r>
                <a:r>
                  <a:rPr lang="ru-RU" sz="4800" dirty="0" err="1">
                    <a:latin typeface="Kharkiv" pitchFamily="2" charset="0"/>
                  </a:rPr>
                  <a:t>їх</a:t>
                </a:r>
                <a:r>
                  <a:rPr lang="ru-RU" sz="4800" dirty="0">
                    <a:latin typeface="Kharkiv" pitchFamily="2" charset="0"/>
                  </a:rPr>
                  <a:t> </a:t>
                </a:r>
                <a:r>
                  <a:rPr lang="ru-RU" sz="4800" dirty="0" err="1">
                    <a:latin typeface="Kharkiv" pitchFamily="2" charset="0"/>
                  </a:rPr>
                  <a:t>називають</a:t>
                </a:r>
                <a:r>
                  <a:rPr lang="en-US" sz="4800" dirty="0">
                    <a:latin typeface="Kharkiv" pitchFamily="2" charset="0"/>
                  </a:rPr>
                  <a:t> </a:t>
                </a:r>
                <a:r>
                  <a:rPr lang="ru-RU" sz="4800" b="1" dirty="0" err="1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Kharkiv" pitchFamily="2" charset="0"/>
                  </a:rPr>
                  <a:t>взаємно</a:t>
                </a:r>
                <a:r>
                  <a:rPr lang="ru-RU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Kharkiv" pitchFamily="2" charset="0"/>
                  </a:rPr>
                  <a:t> </a:t>
                </a:r>
                <a:r>
                  <a:rPr lang="ru-RU" sz="4800" b="1" dirty="0" err="1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Kharkiv" pitchFamily="2" charset="0"/>
                  </a:rPr>
                  <a:t>простими</a:t>
                </a:r>
                <a:endParaRPr lang="en-US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B557129-92EF-4FCE-8784-38979AEA82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563" y="1536174"/>
                <a:ext cx="11092873" cy="3785652"/>
              </a:xfrm>
              <a:prstGeom prst="rect">
                <a:avLst/>
              </a:prstGeom>
              <a:blipFill>
                <a:blip r:embed="rId2"/>
                <a:stretch>
                  <a:fillRect t="-3704" r="-2033" b="-885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380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D34424B-C009-43E5-8BD9-6D452B547F70}"/>
                  </a:ext>
                </a:extLst>
              </p:cNvPr>
              <p:cNvSpPr txBox="1"/>
              <p:nvPr/>
            </p:nvSpPr>
            <p:spPr>
              <a:xfrm>
                <a:off x="1271638" y="2644170"/>
                <a:ext cx="9648723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Числа </a:t>
                </a:r>
                <a14:m>
                  <m:oMath xmlns:m="http://schemas.openxmlformats.org/officeDocument/2006/math"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585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616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— взаємно прості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D34424B-C009-43E5-8BD9-6D452B547F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2644170"/>
                <a:ext cx="9648723" cy="1569660"/>
              </a:xfrm>
              <a:prstGeom prst="rect">
                <a:avLst/>
              </a:prstGeom>
              <a:blipFill>
                <a:blip r:embed="rId2"/>
                <a:stretch>
                  <a:fillRect t="-8171" b="-198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987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EE2157-EC26-43DD-98B2-6E202AE42CFF}"/>
              </a:ext>
            </a:extLst>
          </p:cNvPr>
          <p:cNvSpPr txBox="1"/>
          <p:nvPr/>
        </p:nvSpPr>
        <p:spPr>
          <a:xfrm>
            <a:off x="549563" y="2644170"/>
            <a:ext cx="1109287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4800" dirty="0">
                <a:latin typeface="Kharkiv" pitchFamily="2" charset="0"/>
              </a:rPr>
              <a:t>Будь-</a:t>
            </a:r>
            <a:r>
              <a:rPr lang="ru-RU" sz="4800" dirty="0" err="1">
                <a:latin typeface="Kharkiv" pitchFamily="2" charset="0"/>
              </a:rPr>
              <a:t>які</a:t>
            </a:r>
            <a:r>
              <a:rPr lang="ru-RU" sz="4800" dirty="0">
                <a:latin typeface="Kharkiv" pitchFamily="2" charset="0"/>
              </a:rPr>
              <a:t> два </a:t>
            </a:r>
            <a:r>
              <a:rPr lang="ru-RU" sz="4800" dirty="0" err="1">
                <a:latin typeface="Kharkiv" pitchFamily="2" charset="0"/>
              </a:rPr>
              <a:t>простих</a:t>
            </a:r>
            <a:r>
              <a:rPr lang="ru-RU" sz="4800" dirty="0">
                <a:latin typeface="Kharkiv" pitchFamily="2" charset="0"/>
              </a:rPr>
              <a:t> числа є </a:t>
            </a:r>
            <a:r>
              <a:rPr lang="ru-RU" sz="4800" dirty="0" err="1">
                <a:latin typeface="Kharkiv" pitchFamily="2" charset="0"/>
              </a:rPr>
              <a:t>взаємно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простими</a:t>
            </a:r>
            <a:endParaRPr lang="en-US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08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/>
              <p:nvPr/>
            </p:nvSpPr>
            <p:spPr>
              <a:xfrm>
                <a:off x="1271638" y="2490281"/>
                <a:ext cx="9648723" cy="18774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17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43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101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919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2490281"/>
                <a:ext cx="9648723" cy="1877437"/>
              </a:xfrm>
              <a:prstGeom prst="rect">
                <a:avLst/>
              </a:prstGeom>
              <a:blipFill>
                <a:blip r:embed="rId2"/>
                <a:stretch>
                  <a:fillRect t="-6840" b="-1726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030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1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/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Знайдіть 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250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3000</m:t>
                        </m:r>
                      </m:e>
                    </m:d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914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AA4344-BCD1-4CFF-ACEA-559748FC6CA0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04854A2-36E9-46F1-9AC2-AA27342098E4}"/>
                  </a:ext>
                </a:extLst>
              </p:cNvPr>
              <p:cNvSpPr txBox="1"/>
              <p:nvPr/>
            </p:nvSpPr>
            <p:spPr>
              <a:xfrm>
                <a:off x="1271638" y="2120949"/>
                <a:ext cx="9648723" cy="26161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ru-RU" sz="4800" dirty="0">
                    <a:latin typeface="Kharkiv" pitchFamily="2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250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— </a:t>
                </a:r>
                <a:r>
                  <a:rPr lang="ru-RU" sz="4800" dirty="0" err="1">
                    <a:latin typeface="Kharkiv" pitchFamily="2" charset="0"/>
                  </a:rPr>
                  <a:t>дільник</a:t>
                </a:r>
                <a:r>
                  <a:rPr lang="ru-RU" sz="4800" dirty="0">
                    <a:latin typeface="Kharkiv" pitchFamily="2" charset="0"/>
                  </a:rPr>
                  <a:t> числа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3000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</a:t>
                </a:r>
              </a:p>
              <a:p>
                <a:pPr algn="ctr">
                  <a:spcAft>
                    <a:spcPts val="2400"/>
                  </a:spcAft>
                </a:pPr>
                <a:r>
                  <a:rPr lang="ru-RU" sz="4800" dirty="0">
                    <a:latin typeface="Kharkiv" pitchFamily="2" charset="0"/>
                  </a:rPr>
                  <a:t>Тому НСД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(250;3000)=250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04854A2-36E9-46F1-9AC2-AA27342098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2120949"/>
                <a:ext cx="9648723" cy="2616101"/>
              </a:xfrm>
              <a:prstGeom prst="rect">
                <a:avLst/>
              </a:prstGeom>
              <a:blipFill>
                <a:blip r:embed="rId2"/>
                <a:stretch>
                  <a:fillRect l="-190" t="-4895" b="-118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087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86E6B71-C02B-4F95-B996-37E939982FAA}"/>
                  </a:ext>
                </a:extLst>
              </p:cNvPr>
              <p:cNvSpPr txBox="1"/>
              <p:nvPr/>
            </p:nvSpPr>
            <p:spPr>
              <a:xfrm>
                <a:off x="549563" y="2644170"/>
                <a:ext cx="11092873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4800" dirty="0">
                    <a:latin typeface="Kharkiv" pitchFamily="2" charset="0"/>
                  </a:rPr>
                  <a:t>Якщо </a:t>
                </a:r>
                <a:r>
                  <a:rPr lang="ru-RU" sz="4800" dirty="0">
                    <a:latin typeface="Kharkiv" pitchFamily="2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— </a:t>
                </a:r>
                <a:r>
                  <a:rPr lang="ru-RU" sz="4800" dirty="0" err="1">
                    <a:latin typeface="Kharkiv" pitchFamily="2" charset="0"/>
                  </a:rPr>
                  <a:t>дільник</a:t>
                </a:r>
                <a:r>
                  <a:rPr lang="ru-RU" sz="4800" dirty="0">
                    <a:latin typeface="Kharkiv" pitchFamily="2" charset="0"/>
                  </a:rPr>
                  <a:t> числа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то 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ru-RU" sz="48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en-US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86E6B71-C02B-4F95-B996-37E939982F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563" y="2644170"/>
                <a:ext cx="11092873" cy="1569660"/>
              </a:xfrm>
              <a:prstGeom prst="rect">
                <a:avLst/>
              </a:prstGeom>
              <a:blipFill>
                <a:blip r:embed="rId2"/>
                <a:stretch>
                  <a:fillRect t="-8171" b="-2062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398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/>
              <p:nvPr/>
            </p:nvSpPr>
            <p:spPr>
              <a:xfrm>
                <a:off x="1271638" y="2490281"/>
                <a:ext cx="9648723" cy="18774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39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48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16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16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DEEE4E3-7EF4-42B9-B601-AE911DA0AF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2490281"/>
                <a:ext cx="9648723" cy="1877437"/>
              </a:xfrm>
              <a:prstGeom prst="rect">
                <a:avLst/>
              </a:prstGeom>
              <a:blipFill>
                <a:blip r:embed="rId2"/>
                <a:stretch>
                  <a:fillRect t="-6840" b="-1726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584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A3A6E5-8339-4B6A-B708-E4B4CD54D58B}"/>
              </a:ext>
            </a:extLst>
          </p:cNvPr>
          <p:cNvSpPr txBox="1"/>
          <p:nvPr/>
        </p:nvSpPr>
        <p:spPr>
          <a:xfrm>
            <a:off x="801254" y="1905506"/>
            <a:ext cx="1058949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4800" dirty="0" err="1">
                <a:latin typeface="Kharkiv" pitchFamily="2" charset="0"/>
              </a:rPr>
              <a:t>Найбільший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спільний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дільник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можна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знаходити</a:t>
            </a:r>
            <a:r>
              <a:rPr lang="ru-RU" sz="4800" dirty="0">
                <a:latin typeface="Kharkiv" pitchFamily="2" charset="0"/>
              </a:rPr>
              <a:t> для будь-</a:t>
            </a:r>
            <a:r>
              <a:rPr lang="ru-RU" sz="4800" dirty="0" err="1">
                <a:latin typeface="Kharkiv" pitchFamily="2" charset="0"/>
              </a:rPr>
              <a:t>якої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кількості</a:t>
            </a:r>
            <a:r>
              <a:rPr lang="ru-RU" sz="4800" dirty="0">
                <a:latin typeface="Kharkiv" pitchFamily="2" charset="0"/>
              </a:rPr>
              <a:t> </a:t>
            </a:r>
            <a:r>
              <a:rPr lang="ru-RU" sz="4800" dirty="0" err="1">
                <a:latin typeface="Kharkiv" pitchFamily="2" charset="0"/>
              </a:rPr>
              <a:t>натуральних</a:t>
            </a:r>
            <a:r>
              <a:rPr lang="ru-RU" sz="4800" dirty="0">
                <a:latin typeface="Kharkiv" pitchFamily="2" charset="0"/>
              </a:rPr>
              <a:t> чисел</a:t>
            </a:r>
            <a:endParaRPr lang="en-US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2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/>
              <p:nvPr/>
            </p:nvSpPr>
            <p:spPr>
              <a:xfrm>
                <a:off x="1271638" y="3044279"/>
                <a:ext cx="9648723" cy="7694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400" dirty="0">
                    <a:latin typeface="Kharkiv" pitchFamily="2" charset="0"/>
                  </a:rPr>
                  <a:t>Знайдіть 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4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400" b="0" i="1" dirty="0" smtClean="0">
                            <a:latin typeface="Cambria Math" panose="02040503050406030204" pitchFamily="18" charset="0"/>
                          </a:rPr>
                          <m:t>132</m:t>
                        </m:r>
                        <m:r>
                          <a:rPr lang="en-US" sz="44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400" b="0" i="1" dirty="0" smtClean="0">
                            <a:latin typeface="Cambria Math" panose="02040503050406030204" pitchFamily="18" charset="0"/>
                          </a:rPr>
                          <m:t>180;144</m:t>
                        </m:r>
                      </m:e>
                    </m:d>
                  </m:oMath>
                </a14:m>
                <a:endParaRPr lang="uk-UA" sz="44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3044279"/>
                <a:ext cx="9648723" cy="769441"/>
              </a:xfrm>
              <a:prstGeom prst="rect">
                <a:avLst/>
              </a:prstGeom>
              <a:blipFill>
                <a:blip r:embed="rId2"/>
                <a:stretch>
                  <a:fillRect t="-14961" b="-3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167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41604C0-DAB9-4DA3-9AF7-04F0D6F1AC55}"/>
                  </a:ext>
                </a:extLst>
              </p:cNvPr>
              <p:cNvSpPr txBox="1"/>
              <p:nvPr/>
            </p:nvSpPr>
            <p:spPr>
              <a:xfrm>
                <a:off x="648929" y="1733118"/>
                <a:ext cx="1602657" cy="3170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uk-UA" sz="4000" b="0" i="1" dirty="0" smtClean="0">
                        <a:latin typeface="Cambria Math" panose="02040503050406030204" pitchFamily="18" charset="0"/>
                      </a:rPr>
                      <m:t>132</m:t>
                    </m:r>
                  </m:oMath>
                </a14:m>
                <a:r>
                  <a:rPr lang="en-US" sz="40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66</m:t>
                    </m:r>
                  </m:oMath>
                </a14:m>
                <a:r>
                  <a:rPr lang="en-US" sz="40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33</m:t>
                    </m:r>
                  </m:oMath>
                </a14:m>
                <a:r>
                  <a:rPr lang="en-US" sz="4000" b="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4000" b="0" dirty="0"/>
                  <a:t> </a:t>
                </a:r>
              </a:p>
              <a:p>
                <a:pPr algn="r"/>
                <a:r>
                  <a:rPr lang="en-US" sz="4000" dirty="0"/>
                  <a:t>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uk-UA" sz="40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41604C0-DAB9-4DA3-9AF7-04F0D6F1AC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929" y="1733118"/>
                <a:ext cx="1602657" cy="31700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 сполучна лінія 5">
            <a:extLst>
              <a:ext uri="{FF2B5EF4-FFF2-40B4-BE49-F238E27FC236}">
                <a16:creationId xmlns:a16="http://schemas.microsoft.com/office/drawing/2014/main" id="{3285B6D8-111D-4779-B847-05EE69176089}"/>
              </a:ext>
            </a:extLst>
          </p:cNvPr>
          <p:cNvCxnSpPr>
            <a:cxnSpLocks/>
          </p:cNvCxnSpPr>
          <p:nvPr/>
        </p:nvCxnSpPr>
        <p:spPr>
          <a:xfrm>
            <a:off x="2349909" y="1885116"/>
            <a:ext cx="0" cy="2772697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E165438-A162-4227-A3E8-89E39E9463F7}"/>
                  </a:ext>
                </a:extLst>
              </p:cNvPr>
              <p:cNvSpPr txBox="1"/>
              <p:nvPr/>
            </p:nvSpPr>
            <p:spPr>
              <a:xfrm>
                <a:off x="597309" y="5282417"/>
                <a:ext cx="350520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dirty="0" smtClean="0">
                          <a:latin typeface="Cambria Math" panose="02040503050406030204" pitchFamily="18" charset="0"/>
                        </a:rPr>
                        <m:t>132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b="1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  <m:sup>
                          <m:r>
                            <a:rPr lang="uk-UA" sz="32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32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·11</m:t>
                      </m:r>
                    </m:oMath>
                  </m:oMathPara>
                </a14:m>
                <a:endParaRPr lang="uk-UA" sz="32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E165438-A162-4227-A3E8-89E39E9463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309" y="5282417"/>
                <a:ext cx="3505200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D50EF6F-294B-4A5D-884A-36E35052B829}"/>
                  </a:ext>
                </a:extLst>
              </p:cNvPr>
              <p:cNvSpPr txBox="1"/>
              <p:nvPr/>
            </p:nvSpPr>
            <p:spPr>
              <a:xfrm>
                <a:off x="2448233" y="1733118"/>
                <a:ext cx="1602657" cy="25545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uk-UA" sz="40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uk-UA" sz="40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uk-UA" sz="40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11</m:t>
                    </m:r>
                  </m:oMath>
                </a14:m>
                <a:r>
                  <a:rPr lang="uk-UA" sz="4000" dirty="0"/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D50EF6F-294B-4A5D-884A-36E35052B8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233" y="1733118"/>
                <a:ext cx="1602657" cy="255454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F8995457-7ED6-446A-814F-6656F1BF51D1}"/>
              </a:ext>
            </a:extLst>
          </p:cNvPr>
          <p:cNvSpPr txBox="1"/>
          <p:nvPr/>
        </p:nvSpPr>
        <p:spPr>
          <a:xfrm>
            <a:off x="401782" y="207879"/>
            <a:ext cx="37007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9FD79E1-5EFD-4590-8EEA-F650152CEE5F}"/>
                  </a:ext>
                </a:extLst>
              </p:cNvPr>
              <p:cNvSpPr txBox="1"/>
              <p:nvPr/>
            </p:nvSpPr>
            <p:spPr>
              <a:xfrm>
                <a:off x="4581832" y="1117564"/>
                <a:ext cx="1602657" cy="37856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180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90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45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15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4000" dirty="0"/>
                  <a:t> </a:t>
                </a:r>
                <a:endParaRPr lang="uk-UA" sz="40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9FD79E1-5EFD-4590-8EEA-F650152CEE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1832" y="1117564"/>
                <a:ext cx="1602657" cy="37856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Пряма сполучна лінія 15">
            <a:extLst>
              <a:ext uri="{FF2B5EF4-FFF2-40B4-BE49-F238E27FC236}">
                <a16:creationId xmlns:a16="http://schemas.microsoft.com/office/drawing/2014/main" id="{DB8BE2CF-42C0-4113-AB44-011FC7BF9313}"/>
              </a:ext>
            </a:extLst>
          </p:cNvPr>
          <p:cNvCxnSpPr>
            <a:cxnSpLocks/>
          </p:cNvCxnSpPr>
          <p:nvPr/>
        </p:nvCxnSpPr>
        <p:spPr>
          <a:xfrm>
            <a:off x="6282814" y="1253392"/>
            <a:ext cx="0" cy="3473247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642C74A-CFDF-4147-BEF5-59795FB277F4}"/>
                  </a:ext>
                </a:extLst>
              </p:cNvPr>
              <p:cNvSpPr txBox="1"/>
              <p:nvPr/>
            </p:nvSpPr>
            <p:spPr>
              <a:xfrm>
                <a:off x="6381136" y="1117564"/>
                <a:ext cx="1602657" cy="3170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uk-UA" sz="40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uk-UA" sz="40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sz="40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sz="4000" dirty="0"/>
                  <a:t> </a:t>
                </a:r>
                <a:r>
                  <a:rPr lang="uk-UA" sz="40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000" i="1" dirty="0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uk-UA" sz="4000" dirty="0"/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642C74A-CFDF-4147-BEF5-59795FB277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1136" y="1117564"/>
                <a:ext cx="1602657" cy="31700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49855EC-3245-43D3-A741-68C6A8538DA3}"/>
                  </a:ext>
                </a:extLst>
              </p:cNvPr>
              <p:cNvSpPr txBox="1"/>
              <p:nvPr/>
            </p:nvSpPr>
            <p:spPr>
              <a:xfrm>
                <a:off x="8514736" y="502011"/>
                <a:ext cx="1602657" cy="44012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144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72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36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18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en-US" sz="4000" b="0" dirty="0"/>
                  <a:t> </a:t>
                </a:r>
              </a:p>
              <a:p>
                <a:pPr algn="r"/>
                <a:r>
                  <a:rPr lang="en-US" sz="4000" dirty="0"/>
                  <a:t>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en-US" sz="4000" dirty="0"/>
              </a:p>
              <a:p>
                <a:pPr algn="r"/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4000" dirty="0"/>
                  <a:t> </a:t>
                </a:r>
                <a:endParaRPr lang="uk-UA" sz="40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49855EC-3245-43D3-A741-68C6A8538D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4736" y="502011"/>
                <a:ext cx="1602657" cy="440120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69A2D74-E4C3-4346-9BC0-1577AF4B3A8C}"/>
                  </a:ext>
                </a:extLst>
              </p:cNvPr>
              <p:cNvSpPr txBox="1"/>
              <p:nvPr/>
            </p:nvSpPr>
            <p:spPr>
              <a:xfrm>
                <a:off x="10255052" y="502011"/>
                <a:ext cx="1602657" cy="37856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uk-UA" sz="40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4000" b="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40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000" i="1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4000" dirty="0"/>
                  <a:t>  </a:t>
                </a:r>
                <a:r>
                  <a:rPr lang="uk-UA" sz="40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uk-UA" sz="40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uk-UA" sz="4000" dirty="0"/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69A2D74-E4C3-4346-9BC0-1577AF4B3A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55052" y="502011"/>
                <a:ext cx="1602657" cy="378565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7DF9EAAC-5545-458A-B788-E58B6FF7C356}"/>
              </a:ext>
            </a:extLst>
          </p:cNvPr>
          <p:cNvCxnSpPr>
            <a:cxnSpLocks/>
          </p:cNvCxnSpPr>
          <p:nvPr/>
        </p:nvCxnSpPr>
        <p:spPr>
          <a:xfrm>
            <a:off x="10186222" y="638876"/>
            <a:ext cx="0" cy="4087763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5B5674DC-39B4-42FA-BD96-7B78540F6155}"/>
                  </a:ext>
                </a:extLst>
              </p:cNvPr>
              <p:cNvSpPr txBox="1"/>
              <p:nvPr/>
            </p:nvSpPr>
            <p:spPr>
              <a:xfrm>
                <a:off x="4343400" y="5282417"/>
                <a:ext cx="3505200" cy="5959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dirty="0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80=</m:t>
                      </m:r>
                      <m:sSup>
                        <m:sSupPr>
                          <m:ctrlPr>
                            <a:rPr lang="en-US" sz="3200" b="1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  <m:sup>
                          <m:r>
                            <a:rPr lang="uk-UA" sz="32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32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  <m:sup>
                          <m:r>
                            <a:rPr lang="en-US" sz="3200" b="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·5</m:t>
                      </m:r>
                    </m:oMath>
                  </m:oMathPara>
                </a14:m>
                <a:endParaRPr lang="uk-UA" sz="32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5B5674DC-39B4-42FA-BD96-7B78540F61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400" y="5282417"/>
                <a:ext cx="3505200" cy="5959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00CDFB1-A28A-44A3-8472-15AB2C08CB33}"/>
                  </a:ext>
                </a:extLst>
              </p:cNvPr>
              <p:cNvSpPr txBox="1"/>
              <p:nvPr/>
            </p:nvSpPr>
            <p:spPr>
              <a:xfrm>
                <a:off x="8433622" y="5255034"/>
                <a:ext cx="3505200" cy="5946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0" i="1" dirty="0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44=</m:t>
                      </m:r>
                      <m:sSup>
                        <m:sSupPr>
                          <m:ctrlPr>
                            <a:rPr lang="en-US" sz="3200" b="1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32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  <m:sup>
                          <m:r>
                            <a:rPr lang="en-US" sz="3200" b="0" i="1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32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  <m:sup>
                          <m:r>
                            <a:rPr lang="en-US" sz="3200" b="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uk-UA" sz="32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00CDFB1-A28A-44A3-8472-15AB2C08CB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622" y="5255034"/>
                <a:ext cx="3505200" cy="59465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787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B7943A5-3A4D-4B94-B2B8-D12A51679F33}"/>
                  </a:ext>
                </a:extLst>
              </p:cNvPr>
              <p:cNvSpPr txBox="1"/>
              <p:nvPr/>
            </p:nvSpPr>
            <p:spPr>
              <a:xfrm>
                <a:off x="914400" y="3013501"/>
                <a:ext cx="10363199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НСД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132;180;144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·3=12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B7943A5-3A4D-4B94-B2B8-D12A51679F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3013501"/>
                <a:ext cx="10363199" cy="830997"/>
              </a:xfrm>
              <a:prstGeom prst="rect">
                <a:avLst/>
              </a:prstGeom>
              <a:blipFill>
                <a:blip r:embed="rId2"/>
                <a:stretch>
                  <a:fillRect l="-59"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FB7027FE-3426-406B-A285-C25157E03E09}"/>
              </a:ext>
            </a:extLst>
          </p:cNvPr>
          <p:cNvSpPr txBox="1"/>
          <p:nvPr/>
        </p:nvSpPr>
        <p:spPr>
          <a:xfrm>
            <a:off x="401782" y="207879"/>
            <a:ext cx="37007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41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1402FFBB-A874-49AD-84AE-5C4E746DC8EC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5C8119CC-FBD0-4655-9CEB-0AE39E8554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77111765-915E-4850-95A8-F38A7E101E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D6301ADC-4EDF-4954-8C68-315FD65C66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4648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спільним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дільником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спільним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дільником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506855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айбільшим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спільним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дільником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айбільше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число, на яке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кожне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даних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8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НСД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їхній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розклад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множники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98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НСД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їхній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розклад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множники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3023223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3600" dirty="0"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800"/>
              </a:spcAft>
            </a:pPr>
            <a:r>
              <a:rPr lang="en-US" sz="3600" dirty="0">
                <a:latin typeface="Kharkiv" pitchFamily="2" charset="0"/>
              </a:rPr>
              <a:t>1) </a:t>
            </a:r>
            <a:r>
              <a:rPr lang="uk-UA" sz="3600" dirty="0">
                <a:latin typeface="Kharkiv" pitchFamily="2" charset="0"/>
              </a:rPr>
              <a:t>Розкласти на прості множники. </a:t>
            </a:r>
            <a:r>
              <a:rPr lang="ru-RU" sz="3600" dirty="0" err="1">
                <a:latin typeface="Kharkiv" pitchFamily="2" charset="0"/>
              </a:rPr>
              <a:t>Визначити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степені</a:t>
            </a:r>
            <a:r>
              <a:rPr lang="ru-RU" sz="3600" dirty="0">
                <a:latin typeface="Kharkiv" pitchFamily="2" charset="0"/>
              </a:rPr>
              <a:t>, </a:t>
            </a:r>
            <a:r>
              <a:rPr lang="ru-RU" sz="3600" dirty="0" err="1">
                <a:latin typeface="Kharkiv" pitchFamily="2" charset="0"/>
              </a:rPr>
              <a:t>основи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яких</a:t>
            </a:r>
            <a:r>
              <a:rPr lang="ru-RU" sz="3600" dirty="0">
                <a:latin typeface="Kharkiv" pitchFamily="2" charset="0"/>
              </a:rPr>
              <a:t> є </a:t>
            </a:r>
            <a:r>
              <a:rPr lang="ru-RU" sz="3600" dirty="0" err="1">
                <a:latin typeface="Kharkiv" pitchFamily="2" charset="0"/>
              </a:rPr>
              <a:t>спільними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простими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дільниками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даних</a:t>
            </a:r>
            <a:r>
              <a:rPr lang="ru-RU" sz="3600" dirty="0">
                <a:latin typeface="Kharkiv" pitchFamily="2" charset="0"/>
              </a:rPr>
              <a:t> чисел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30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НСД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їхній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розклад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множники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3023223"/>
            <a:ext cx="10566400" cy="2539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en-US" sz="3600" dirty="0">
                <a:latin typeface="Kharkiv" pitchFamily="2" charset="0"/>
              </a:rPr>
              <a:t>2) </a:t>
            </a:r>
            <a:r>
              <a:rPr lang="ru-RU" sz="3600" dirty="0" err="1">
                <a:latin typeface="Kharkiv" pitchFamily="2" charset="0"/>
              </a:rPr>
              <a:t>Із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кожної</a:t>
            </a:r>
            <a:r>
              <a:rPr lang="ru-RU" sz="3600" dirty="0">
                <a:latin typeface="Kharkiv" pitchFamily="2" charset="0"/>
              </a:rPr>
              <a:t> пари </a:t>
            </a:r>
            <a:r>
              <a:rPr lang="ru-RU" sz="3600" dirty="0" err="1">
                <a:latin typeface="Kharkiv" pitchFamily="2" charset="0"/>
              </a:rPr>
              <a:t>степенів</a:t>
            </a:r>
            <a:r>
              <a:rPr lang="ru-RU" sz="3600" dirty="0">
                <a:latin typeface="Kharkiv" pitchFamily="2" charset="0"/>
              </a:rPr>
              <a:t> з </a:t>
            </a:r>
            <a:r>
              <a:rPr lang="ru-RU" sz="3600" dirty="0" err="1">
                <a:latin typeface="Kharkiv" pitchFamily="2" charset="0"/>
              </a:rPr>
              <a:t>однаковими</a:t>
            </a:r>
            <a:r>
              <a:rPr lang="ru-RU" sz="3600" dirty="0">
                <a:latin typeface="Kharkiv" pitchFamily="2" charset="0"/>
              </a:rPr>
              <a:t> основами </a:t>
            </a:r>
            <a:r>
              <a:rPr lang="ru-RU" sz="3600" dirty="0" err="1">
                <a:latin typeface="Kharkiv" pitchFamily="2" charset="0"/>
              </a:rPr>
              <a:t>вибрати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степінь</a:t>
            </a:r>
            <a:r>
              <a:rPr lang="ru-RU" sz="3600" dirty="0">
                <a:latin typeface="Kharkiv" pitchFamily="2" charset="0"/>
              </a:rPr>
              <a:t> з </a:t>
            </a:r>
            <a:r>
              <a:rPr lang="ru-RU" sz="3600" dirty="0" err="1">
                <a:latin typeface="Kharkiv" pitchFamily="2" charset="0"/>
              </a:rPr>
              <a:t>меншим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показником</a:t>
            </a:r>
            <a:r>
              <a:rPr lang="en-US" sz="3600" dirty="0">
                <a:latin typeface="Kharkiv" pitchFamily="2" charset="0"/>
              </a:rPr>
              <a:t> </a:t>
            </a:r>
            <a:endParaRPr lang="uk-UA" sz="3600" dirty="0">
              <a:latin typeface="Kharkiv" pitchFamily="2" charset="0"/>
            </a:endParaRPr>
          </a:p>
          <a:p>
            <a:pPr algn="ctr">
              <a:spcAft>
                <a:spcPts val="1800"/>
              </a:spcAft>
            </a:pPr>
            <a:r>
              <a:rPr lang="en-US" sz="3600" dirty="0">
                <a:latin typeface="Kharkiv" pitchFamily="2" charset="0"/>
              </a:rPr>
              <a:t>3) </a:t>
            </a:r>
            <a:r>
              <a:rPr lang="ru-RU" sz="3600" dirty="0" err="1">
                <a:latin typeface="Kharkiv" pitchFamily="2" charset="0"/>
              </a:rPr>
              <a:t>Перемножити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вибрані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степені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956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взаємно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71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взаємно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простими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656A12B-1A29-492F-B030-728D4DD658D8}"/>
                  </a:ext>
                </a:extLst>
              </p:cNvPr>
              <p:cNvSpPr txBox="1"/>
              <p:nvPr/>
            </p:nvSpPr>
            <p:spPr>
              <a:xfrm>
                <a:off x="812800" y="2767584"/>
                <a:ext cx="10566400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відповідь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sz="3600" dirty="0">
                    <a:latin typeface="Kharkiv" pitchFamily="2" charset="0"/>
                  </a:rPr>
                  <a:t>Числа називають взаємно простими, якщо їхній найбільший спільний дільник дорівнює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</a:t>
                </a:r>
                <a:endParaRPr lang="uk-UA" sz="360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656A12B-1A29-492F-B030-728D4DD658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767584"/>
                <a:ext cx="10566400" cy="2308324"/>
              </a:xfrm>
              <a:prstGeom prst="rect">
                <a:avLst/>
              </a:prstGeom>
              <a:blipFill>
                <a:blip r:embed="rId2"/>
                <a:stretch>
                  <a:fillRect l="-634" t="-4222" r="-2768" b="-897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696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НСД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другому?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7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НСД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другому?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974061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</a:rPr>
              <a:t>НСД таких чисел дорівнює меншому з них (тому, яке є дільником іншого)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128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586</Words>
  <Application>Microsoft Office PowerPoint</Application>
  <PresentationFormat>Широкий екран</PresentationFormat>
  <Paragraphs>116</Paragraphs>
  <Slides>39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39</vt:i4>
      </vt:variant>
    </vt:vector>
  </HeadingPairs>
  <TitlesOfParts>
    <vt:vector size="46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38</cp:revision>
  <dcterms:created xsi:type="dcterms:W3CDTF">2024-09-01T08:22:14Z</dcterms:created>
  <dcterms:modified xsi:type="dcterms:W3CDTF">2024-09-28T16:22:20Z</dcterms:modified>
</cp:coreProperties>
</file>