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36"/>
  </p:notesMasterIdLst>
  <p:sldIdLst>
    <p:sldId id="376" r:id="rId2"/>
    <p:sldId id="256" r:id="rId3"/>
    <p:sldId id="324" r:id="rId4"/>
    <p:sldId id="354" r:id="rId5"/>
    <p:sldId id="350" r:id="rId6"/>
    <p:sldId id="325" r:id="rId7"/>
    <p:sldId id="355" r:id="rId8"/>
    <p:sldId id="356" r:id="rId9"/>
    <p:sldId id="357" r:id="rId10"/>
    <p:sldId id="358" r:id="rId11"/>
    <p:sldId id="326" r:id="rId12"/>
    <p:sldId id="359" r:id="rId13"/>
    <p:sldId id="360" r:id="rId14"/>
    <p:sldId id="361" r:id="rId15"/>
    <p:sldId id="327" r:id="rId16"/>
    <p:sldId id="334" r:id="rId17"/>
    <p:sldId id="335" r:id="rId18"/>
    <p:sldId id="336" r:id="rId19"/>
    <p:sldId id="338" r:id="rId20"/>
    <p:sldId id="363" r:id="rId21"/>
    <p:sldId id="365" r:id="rId22"/>
    <p:sldId id="366" r:id="rId23"/>
    <p:sldId id="367" r:id="rId24"/>
    <p:sldId id="368" r:id="rId25"/>
    <p:sldId id="276" r:id="rId26"/>
    <p:sldId id="277" r:id="rId27"/>
    <p:sldId id="278" r:id="rId28"/>
    <p:sldId id="369" r:id="rId29"/>
    <p:sldId id="370" r:id="rId30"/>
    <p:sldId id="371" r:id="rId31"/>
    <p:sldId id="372" r:id="rId32"/>
    <p:sldId id="373" r:id="rId33"/>
    <p:sldId id="374" r:id="rId34"/>
    <p:sldId id="375" r:id="rId35"/>
  </p:sldIdLst>
  <p:sldSz cx="12192000" cy="6858000"/>
  <p:notesSz cx="6858000" cy="9144000"/>
  <p:embeddedFontLs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Calibri Light" panose="020F0302020204030204" pitchFamily="34" charset="0"/>
      <p:regular r:id="rId41"/>
      <p:italic r:id="rId42"/>
    </p:embeddedFont>
    <p:embeddedFont>
      <p:font typeface="Cambria Math" panose="02040503050406030204" pitchFamily="18" charset="0"/>
      <p:regular r:id="rId43"/>
    </p:embeddedFont>
    <p:embeddedFont>
      <p:font typeface="Kharkiv" pitchFamily="2" charset="0"/>
      <p:regular r:id="rId44"/>
    </p:embeddedFont>
    <p:embeddedFont>
      <p:font typeface="NAMU 1600" panose="00000300000000000000" pitchFamily="2" charset="0"/>
      <p:regular r:id="rId45"/>
    </p:embeddedFont>
  </p:embeddedFontLst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75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965EEC-6E4C-4D59-AF75-AF135529F4BD}" type="datetimeFigureOut">
              <a:rPr lang="uk-UA" smtClean="0"/>
              <a:t>28.09.2024</a:t>
            </a:fld>
            <a:endParaRPr lang="uk-UA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00EBE1-A500-48A7-B38D-33D07F831D15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5886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6DACE-0470-4A6A-8636-40B59A34DB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E7A6695A-39DE-4BCF-9D76-E7544241BF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D3FA4F53-1C10-46AB-ABC6-48C658DC9C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8956EC9-3FFA-436A-8E7E-151881F5D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AAE23DB-8EBF-4FFF-B169-E0325DC8F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8508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6AB8557-CC8D-4987-A019-FBA5980AAE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0366ECE-268D-49BB-AD17-A21A448CD6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96F82B8-3A46-4A5A-84D0-18C719E03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A4B8CDF-72B8-4993-9A81-8D2F147CF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8D506F1-9984-482B-A972-1A427D171F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74577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2897FB9-CBBA-4DC7-B915-090B02E5C8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465C4ED-1733-4D77-AD46-9124E9278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96C36F98-C8AA-4A13-8269-321C3EF21D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F623F54-7D3F-4682-BB38-87D0F5F46A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E68AADF-4FE3-425A-957E-3B8749C2E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777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7D245-1E23-4762-BB68-D248691BB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7FFD7D9C-F4FD-46A7-B98A-F41F505DE4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216D4F0-3EEE-4FFE-A3C1-BE766D9FF0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300A9C98-987D-4BF8-96BC-BC00300C68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77546BF3-4E93-4D9A-9714-159307B06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B22C9E7-4791-4B9A-98FC-BAF16A9865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5591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51A67-BA6E-4D9F-99F2-F1EA5D2B3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CBCBC16A-5882-41B3-84CB-B2C4ADEF28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4E6C9827-122E-4A24-A80C-A605D0CD93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2FAE951F-5C01-41BB-A308-A830339B97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E30958C7-7891-498E-BA19-3B9A4E100C6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71027A7-8AD9-43CC-8CD0-694576190F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C591774A-64BE-48C2-AA50-AF35BDB0B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4351D415-E7D6-4E03-8B5C-285BD4CA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9568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4A1DEA7-C620-4FAD-AE8C-DC71A0EB3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309821A6-2BD4-4533-AF6C-F790AB6559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A74B9475-A418-43E4-A187-A7114F45D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E77F334A-9E45-4475-A20F-46CE89134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4207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41C7F9CD-E7D9-4357-827C-777B22A070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5969480"/>
            <a:ext cx="2743200" cy="751996"/>
          </a:xfrm>
        </p:spPr>
        <p:txBody>
          <a:bodyPr/>
          <a:lstStyle>
            <a:lvl1pPr>
              <a:defRPr sz="2000" b="1">
                <a:solidFill>
                  <a:schemeClr val="tx1"/>
                </a:solidFill>
                <a:latin typeface="NAMU 1600" panose="00000300000000000000" pitchFamily="2" charset="0"/>
              </a:defRPr>
            </a:lvl1pPr>
          </a:lstStyle>
          <a:p>
            <a:r>
              <a:rPr lang="uk-UA"/>
              <a:t>МАТЕМАТИКА УКРАЇНСЬКОЮ</a:t>
            </a:r>
            <a:endParaRPr lang="uk-UA" dirty="0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F2234A1B-7281-409B-929D-BD6F3355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E946A04E-930B-4B7C-972B-3400AA903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0108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4E04D3F-0CD5-40C7-93D6-1776304682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1FCE790-BD3B-4F2A-9E10-FB922DF22C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8E5935D4-8172-46E4-9952-9B97DC35FD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654B2C2-CD21-4AB0-A8A9-2D8E13778B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2F5271C-0918-48A1-B8C1-80EA4A603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B2B889BF-0C31-4A11-A379-E3FD3B636C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82593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9E6E3E-9324-494F-9253-AF402B79D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38BAC83D-669E-4DB8-95E3-D04666D4B6E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4F951078-05BE-45DA-A930-51A7AB21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4B98B401-41E9-43F3-A7A8-BA2A5DEB0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0A99753E-4353-4E2D-A372-2DF9E460A5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2666FF4E-F2CA-45C3-AE8F-B0B92F2B28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25684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A6D5F7-EB13-42AA-8D84-008D00887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EB47F205-8986-4FA1-A21B-26FF45AE63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86D745D-6334-4373-BD81-478ED38AF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9DA06D12-F2C9-4EF4-BDE8-5F7BEDEF0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DC25BAE-9CC9-4FF6-B8D5-E215F8E6E7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0023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5A2668E4-572F-48CB-B365-ED6C4127124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1182B200-44A5-4635-8706-FD14956055E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DE71819-CC54-4B54-91CA-DB0E0BD5F6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10D563B-1370-49CB-9044-027026FE5C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78B4FFA2-9E59-4C28-8E65-E769084FB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4389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6DD8C9B2-6C02-4314-9E41-041FB36C01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D1984C51-3D8A-4115-ACDF-4F39276B45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F5D36F2-66B9-4254-A5D4-13B615B345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uk-UA"/>
              <a:t>МАТЕМАТИКА УКРАЇНСЬКОЮ</a:t>
            </a:r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7DBC565-6E9C-4540-B3E2-E85B0B0AE6E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69EF205-FF44-457E-8BC0-D2CDDEA798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CC5A8C-E6C7-4D12-82D1-432CCA19BA0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458023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0nKUkklkad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28764C-0458-4E51-86BC-6CD9124D7DE2}"/>
              </a:ext>
            </a:extLst>
          </p:cNvPr>
          <p:cNvSpPr txBox="1"/>
          <p:nvPr/>
        </p:nvSpPr>
        <p:spPr>
          <a:xfrm>
            <a:off x="1678558" y="2459504"/>
            <a:ext cx="883488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uk-UA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Найменше спільне кратне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684B508-4AE7-4ED3-B7B5-21C699DF2C4E}"/>
              </a:ext>
            </a:extLst>
          </p:cNvPr>
          <p:cNvSpPr txBox="1"/>
          <p:nvPr/>
        </p:nvSpPr>
        <p:spPr>
          <a:xfrm>
            <a:off x="2753105" y="4398496"/>
            <a:ext cx="66857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dirty="0"/>
              <a:t>Дивіться відео-версію презентації за посиланням: </a:t>
            </a:r>
            <a:r>
              <a:rPr lang="en-US" sz="2400" dirty="0">
                <a:hlinkClick r:id="rId3"/>
              </a:rPr>
              <a:t>https://youtu.be/0nKUkklkadU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940188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/>
              <p:nvPr/>
            </p:nvSpPr>
            <p:spPr>
              <a:xfrm>
                <a:off x="771236" y="2120949"/>
                <a:ext cx="10649527" cy="26161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кратне числам </a:t>
                </a:r>
                <a14:m>
                  <m:oMath xmlns:m="http://schemas.openxmlformats.org/officeDocument/2006/math">
                    <m:r>
                      <a:rPr lang="uk-UA" sz="4800" i="1" dirty="0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4800" i="1" dirty="0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24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— </a:t>
                </a:r>
                <a:r>
                  <a:rPr lang="uk-UA" sz="4800" b="1" dirty="0">
                    <a:solidFill>
                      <a:srgbClr val="0070C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Kharkiv" pitchFamily="2" charset="0"/>
                  </a:rPr>
                  <a:t>спільне кратне </a:t>
                </a:r>
                <a:r>
                  <a:rPr lang="uk-UA" sz="4800" dirty="0">
                    <a:latin typeface="Kharkiv" pitchFamily="2" charset="0"/>
                  </a:rPr>
                  <a:t>чисел </a:t>
                </a:r>
                <a14:m>
                  <m:oMath xmlns:m="http://schemas.openxmlformats.org/officeDocument/2006/math">
                    <m:r>
                      <a:rPr lang="uk-UA" sz="4800" i="1" dirty="0" smtClean="0">
                        <a:latin typeface="Cambria Math" panose="02040503050406030204" pitchFamily="18" charset="0"/>
                      </a:rPr>
                      <m:t>6</m:t>
                    </m:r>
                  </m:oMath>
                </a14:m>
                <a:r>
                  <a:rPr lang="uk-UA" sz="48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4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C6BBC859-E3CD-4FF0-8B90-BC80D23397A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1236" y="2120949"/>
                <a:ext cx="10649527" cy="2616101"/>
              </a:xfrm>
              <a:prstGeom prst="rect">
                <a:avLst/>
              </a:prstGeom>
              <a:blipFill>
                <a:blip r:embed="rId2"/>
                <a:stretch>
                  <a:fillRect t="-4895" r="-3093" b="-118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74943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/>
              <p:nvPr/>
            </p:nvSpPr>
            <p:spPr>
              <a:xfrm>
                <a:off x="1270000" y="1843950"/>
                <a:ext cx="9651999" cy="317009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uk-UA" sz="4000" dirty="0">
                    <a:latin typeface="Kharkiv" pitchFamily="2" charset="0"/>
                  </a:rPr>
                  <a:t>Кратні числа </a:t>
                </a: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4:</m:t>
                    </m:r>
                  </m:oMath>
                </a14:m>
                <a:endParaRPr lang="uk-UA" sz="4000" b="0" i="1" dirty="0">
                  <a:latin typeface="Cambria Math" panose="02040503050406030204" pitchFamily="18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4,  8,  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𝟏𝟐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16,  20,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𝟐𝟒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28,  32,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𝟑𝟔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40, …</m:t>
                    </m:r>
                  </m:oMath>
                </a14:m>
                <a:r>
                  <a:rPr lang="uk-UA" sz="4000" dirty="0"/>
                  <a:t> </a:t>
                </a:r>
              </a:p>
              <a:p>
                <a:pPr algn="ctr">
                  <a:spcAft>
                    <a:spcPts val="1200"/>
                  </a:spcAft>
                </a:pPr>
                <a:r>
                  <a:rPr lang="uk-UA" sz="4000" dirty="0">
                    <a:latin typeface="Kharkiv" pitchFamily="2" charset="0"/>
                  </a:rPr>
                  <a:t>Кратні числа </a:t>
                </a:r>
                <a14:m>
                  <m:oMath xmlns:m="http://schemas.openxmlformats.org/officeDocument/2006/math">
                    <m:r>
                      <a:rPr lang="uk-UA" sz="4000" b="0" i="0" smtClean="0">
                        <a:latin typeface="Cambria Math" panose="02040503050406030204" pitchFamily="18" charset="0"/>
                      </a:rPr>
                      <m:t>6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:</m:t>
                    </m:r>
                  </m:oMath>
                </a14:m>
                <a:endParaRPr lang="uk-UA" sz="4000" b="0" i="1" dirty="0">
                  <a:latin typeface="Cambria Math" panose="02040503050406030204" pitchFamily="18" charset="0"/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uk-UA" sz="4000" i="1">
                        <a:latin typeface="Cambria Math" panose="02040503050406030204" pitchFamily="18" charset="0"/>
                      </a:rPr>
                      <m:t>6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𝟏𝟐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18,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𝟐𝟒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30,  </m:t>
                    </m:r>
                    <m:r>
                      <a:rPr lang="uk-UA" sz="40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𝟑𝟔</m:t>
                    </m:r>
                    <m:r>
                      <a:rPr lang="uk-UA" sz="4000" b="0" i="1" smtClean="0">
                        <a:latin typeface="Cambria Math" panose="02040503050406030204" pitchFamily="18" charset="0"/>
                      </a:rPr>
                      <m:t>,  42, …</m:t>
                    </m:r>
                  </m:oMath>
                </a14:m>
                <a:r>
                  <a:rPr lang="uk-UA" sz="4000" dirty="0"/>
                  <a:t> 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ABB4072-BF5C-49A6-9EC1-6A5826CE9F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0000" y="1843950"/>
                <a:ext cx="9651999" cy="3170099"/>
              </a:xfrm>
              <a:prstGeom prst="rect">
                <a:avLst/>
              </a:prstGeom>
              <a:blipFill>
                <a:blip r:embed="rId2"/>
                <a:stretch>
                  <a:fillRect t="-326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96904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028764C-0458-4E51-86BC-6CD9124D7DE2}"/>
              </a:ext>
            </a:extLst>
          </p:cNvPr>
          <p:cNvSpPr txBox="1"/>
          <p:nvPr/>
        </p:nvSpPr>
        <p:spPr>
          <a:xfrm>
            <a:off x="771236" y="797510"/>
            <a:ext cx="10649527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2400"/>
              </a:spcAft>
            </a:pPr>
            <a:r>
              <a:rPr lang="uk-UA" sz="4800" dirty="0">
                <a:latin typeface="Kharkiv" pitchFamily="2" charset="0"/>
              </a:rPr>
              <a:t>Найменше натуральне число, яке ділиться націло на кожне з двох даних натуральних чисел, називають </a:t>
            </a:r>
            <a:r>
              <a:rPr lang="uk-U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</a:rPr>
              <a:t>найменшим спільним кратним </a:t>
            </a:r>
            <a:r>
              <a:rPr lang="uk-UA" sz="4800" dirty="0">
                <a:latin typeface="Kharkiv" pitchFamily="2" charset="0"/>
              </a:rPr>
              <a:t>цих чисел</a:t>
            </a:r>
          </a:p>
        </p:txBody>
      </p:sp>
    </p:spTree>
    <p:extLst>
      <p:ext uri="{BB962C8B-B14F-4D97-AF65-F5344CB8AC3E}">
        <p14:creationId xmlns:p14="http://schemas.microsoft.com/office/powerpoint/2010/main" val="359340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07E4D562-26E5-452C-83F2-E4B30082D60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5924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2067FD9-7011-4563-AA67-A08E1AD03DA9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4;6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=12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72067FD9-7011-4563-AA67-A08E1AD03D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8038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FF86621-9363-4417-A611-09DBCE3EEC28}"/>
                  </a:ext>
                </a:extLst>
              </p:cNvPr>
              <p:cNvSpPr txBox="1"/>
              <p:nvPr/>
            </p:nvSpPr>
            <p:spPr>
              <a:xfrm>
                <a:off x="2032000" y="2120949"/>
                <a:ext cx="8128000" cy="26161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2;3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=6</m:t>
                    </m:r>
                  </m:oMath>
                </a14:m>
                <a:endParaRPr lang="en-US" sz="48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10;15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=30</m:t>
                    </m:r>
                  </m:oMath>
                </a14:m>
                <a:endParaRPr lang="en-US" sz="4800" dirty="0">
                  <a:latin typeface="Kharkiv" pitchFamily="2" charset="0"/>
                </a:endParaRPr>
              </a:p>
              <a:p>
                <a:pPr algn="ctr">
                  <a:spcAft>
                    <a:spcPts val="1200"/>
                  </a:spcAft>
                </a:pPr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12;24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=24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AFF86621-9363-4417-A611-09DBCE3EEC2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2120949"/>
                <a:ext cx="8128000" cy="2616101"/>
              </a:xfrm>
              <a:prstGeom prst="rect">
                <a:avLst/>
              </a:prstGeom>
              <a:blipFill>
                <a:blip r:embed="rId2"/>
                <a:stretch>
                  <a:fillRect t="-4895" b="-118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7026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18;30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 ?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4455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3CF27E3-5B16-49F9-9B15-5B7C8EECF199}"/>
                  </a:ext>
                </a:extLst>
              </p:cNvPr>
              <p:cNvSpPr txBox="1"/>
              <p:nvPr/>
            </p:nvSpPr>
            <p:spPr>
              <a:xfrm>
                <a:off x="3048000" y="3013501"/>
                <a:ext cx="6096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30,  60,  </m:t>
                    </m:r>
                    <m:r>
                      <a:rPr lang="en-US" sz="4800" b="1" i="1" smtClean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𝟗𝟎</m:t>
                    </m:r>
                  </m:oMath>
                </a14:m>
                <a:r>
                  <a:rPr lang="en-US" sz="4800" dirty="0"/>
                  <a:t> </a:t>
                </a:r>
                <a:endParaRPr lang="uk-UA" sz="4800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B3CF27E3-5B16-49F9-9B15-5B7C8EECF19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3013501"/>
                <a:ext cx="6096000" cy="830997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0732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18;30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=90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0765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/>
              <p:nvPr/>
            </p:nvSpPr>
            <p:spPr>
              <a:xfrm>
                <a:off x="3070123" y="2044005"/>
                <a:ext cx="6051754" cy="27699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18=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4800" b="0" i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=2·</m:t>
                      </m:r>
                      <m:sSup>
                        <m:sSupPr>
                          <m:ctrlPr>
                            <a:rPr lang="en-US" sz="480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8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en-US" sz="4800" b="0" i="1" dirty="0" smtClean="0">
                              <a:solidFill>
                                <a:schemeClr val="tx1"/>
                              </a:solidFill>
                              <a:effectLst/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uk-UA" sz="4800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30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800" b="0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2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en-US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800" b="0" i="1" dirty="0" smtClean="0">
                          <a:latin typeface="Cambria Math" panose="02040503050406030204" pitchFamily="18" charset="0"/>
                        </a:rPr>
                        <m:t>90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en-US" sz="4800" b="0" i="1" dirty="0" smtClean="0">
                          <a:solidFill>
                            <a:schemeClr val="tx1"/>
                          </a:solidFill>
                          <a:effectLst/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en-US" sz="4800" b="1" i="1" dirty="0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uk-UA" sz="4800" b="1"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70123" y="2044005"/>
                <a:ext cx="6051754" cy="276998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3102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/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84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 ?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7C49BF1E-176E-45F8-B9EE-6970266E326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32000" y="3013501"/>
                <a:ext cx="8128000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0759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/>
              <p:nvPr/>
            </p:nvSpPr>
            <p:spPr>
              <a:xfrm>
                <a:off x="27708" y="2044005"/>
                <a:ext cx="12136583" cy="27699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84=</m:t>
                      </m:r>
                      <m:r>
                        <a:rPr lang="uk-UA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dirty="0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𝟕</m:t>
                      </m:r>
                    </m:oMath>
                  </m:oMathPara>
                </a14:m>
                <a:endParaRPr lang="uk-UA" sz="4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90=</m:t>
                      </m:r>
                      <m:r>
                        <a:rPr lang="uk-UA" sz="48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𝟐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smtClean="0">
                          <a:solidFill>
                            <a:srgbClr val="C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𝟑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r>
                        <a:rPr lang="uk-UA" sz="4800" b="1" i="1" smtClean="0">
                          <a:solidFill>
                            <a:srgbClr val="0070C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</a:rPr>
                        <m:t>𝟓</m:t>
                      </m:r>
                    </m:oMath>
                  </m:oMathPara>
                </a14:m>
                <a:endParaRPr lang="uk-UA" sz="4800" b="1" dirty="0"/>
              </a:p>
              <a:p>
                <a:pPr algn="ctr">
                  <a:spcAft>
                    <a:spcPts val="1200"/>
                  </a:spcAft>
                </a:pPr>
                <a:r>
                  <a:rPr lang="uk-UA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84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9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uk-UA" sz="4800" b="1" i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𝟐</m:t>
                    </m:r>
                    <m:r>
                      <a:rPr lang="uk-UA" sz="4800" i="1" dirty="0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1" i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𝟐</m:t>
                    </m:r>
                    <m:r>
                      <a:rPr lang="uk-UA" sz="4800" i="1" dirty="0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1" i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</m:t>
                    </m:r>
                    <m:r>
                      <a:rPr lang="uk-UA" sz="4800" i="1" dirty="0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1" i="1" dirty="0">
                        <a:solidFill>
                          <a:srgbClr val="C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𝟕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1" i="1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</m:t>
                    </m:r>
                    <m:r>
                      <a:rPr lang="uk-UA" sz="4800" i="1">
                        <a:latin typeface="Cambria Math" panose="02040503050406030204" pitchFamily="18" charset="0"/>
                      </a:rPr>
                      <m:t>·</m:t>
                    </m:r>
                    <m:r>
                      <a:rPr lang="uk-UA" sz="4800" b="1" i="1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𝟓</m:t>
                    </m:r>
                    <m:r>
                      <a:rPr lang="uk-UA" sz="4800" b="0" i="1" smtClean="0">
                        <a:solidFill>
                          <a:schemeClr val="tx1"/>
                        </a:solidFill>
                        <a:effectLst/>
                        <a:latin typeface="Cambria Math" panose="02040503050406030204" pitchFamily="18" charset="0"/>
                      </a:rPr>
                      <m:t>=1260</m:t>
                    </m:r>
                  </m:oMath>
                </a14:m>
                <a:r>
                  <a:rPr lang="uk-UA" sz="4800" b="1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553BCBD5-6A62-4749-8883-56F31438B3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08" y="2044005"/>
                <a:ext cx="12136583" cy="2769989"/>
              </a:xfrm>
              <a:prstGeom prst="rect">
                <a:avLst/>
              </a:prstGeom>
              <a:blipFill>
                <a:blip r:embed="rId2"/>
                <a:stretch>
                  <a:fillRect b="-109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68607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/>
              <p:nvPr/>
            </p:nvSpPr>
            <p:spPr>
              <a:xfrm>
                <a:off x="3048000" y="2550490"/>
                <a:ext cx="6096000" cy="17570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 xmlns:m="http://schemas.openxmlformats.org/officeDocument/2006/math"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84=</m:t>
                    </m:r>
                    <m:sSup>
                      <m:sSupPr>
                        <m:ctrlPr>
                          <a:rPr lang="en-US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uk-UA" sz="48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  <m:sup>
                        <m:r>
                          <a:rPr lang="en-US" sz="48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  <m:sup>
                        <m:r>
                          <a:rPr lang="en-US" sz="48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US" sz="4800" b="1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uk-UA" sz="4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90=</m:t>
                    </m:r>
                    <m:sSup>
                      <m:sSupPr>
                        <m:ctrlPr>
                          <a:rPr lang="en-US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en-US" sz="4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0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  <m:sup>
                        <m:r>
                          <a:rPr lang="en-US" sz="4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uk-UA" sz="4800" b="1" i="1" smtClean="0">
                            <a:solidFill>
                              <a:srgbClr val="0070C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  <m:sup>
                        <m:r>
                          <a:rPr lang="en-US" sz="4800" b="0" i="1" smtClean="0">
                            <a:solidFill>
                              <a:schemeClr val="tx1"/>
                            </a:solidFill>
                            <a:effectLst/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</m:oMath>
                </a14:m>
                <a:r>
                  <a:rPr lang="en-US" sz="4800" b="1" dirty="0"/>
                  <a:t> </a:t>
                </a:r>
                <a:endParaRPr lang="uk-UA" sz="4800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550490"/>
                <a:ext cx="6096000" cy="1757019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4094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00028A5-BFA5-4BB5-BBFC-05220D9689F9}"/>
                  </a:ext>
                </a:extLst>
              </p:cNvPr>
              <p:cNvSpPr txBox="1"/>
              <p:nvPr/>
            </p:nvSpPr>
            <p:spPr>
              <a:xfrm>
                <a:off x="508000" y="1542102"/>
                <a:ext cx="11175999" cy="373948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en-US" sz="2400" dirty="0">
                    <a:latin typeface="Kharkiv" pitchFamily="2" charset="0"/>
                  </a:rPr>
                  <a:t>1) </a:t>
                </a:r>
                <a:r>
                  <a:rPr lang="uk-UA" sz="2400" dirty="0">
                    <a:latin typeface="Kharkiv" pitchFamily="2" charset="0"/>
                  </a:rPr>
                  <a:t>Вибрати степені, основи яких трапляються лише в одному з розкладів даних чисел на прості множники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2400" b="0" i="1" dirty="0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e>
                          <m:sup>
                            <m:r>
                              <a:rPr lang="en-US" sz="2400" b="0" i="1" dirty="0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,  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</m:e>
                    </m:d>
                  </m:oMath>
                </a14:m>
                <a:endParaRPr lang="en-US" sz="2400" dirty="0">
                  <a:latin typeface="Kharkiv" pitchFamily="2" charset="0"/>
                </a:endParaRPr>
              </a:p>
              <a:p>
                <a:pPr algn="ctr">
                  <a:spcAft>
                    <a:spcPts val="1800"/>
                  </a:spcAft>
                </a:pPr>
                <a:r>
                  <a:rPr lang="en-US" sz="2400" dirty="0">
                    <a:latin typeface="Kharkiv" pitchFamily="2" charset="0"/>
                  </a:rPr>
                  <a:t>2) </a:t>
                </a:r>
                <a:r>
                  <a:rPr lang="ru-RU" sz="2400" dirty="0">
                    <a:latin typeface="Kharkiv" pitchFamily="2" charset="0"/>
                  </a:rPr>
                  <a:t>Із кожної пари степенів з </a:t>
                </a:r>
                <a:r>
                  <a:rPr lang="uk-UA" sz="2400" dirty="0">
                    <a:latin typeface="Kharkiv" pitchFamily="2" charset="0"/>
                  </a:rPr>
                  <a:t>однаковими основами вибрати степінь з більшим показником</a:t>
                </a:r>
                <a:r>
                  <a:rPr lang="en-US" sz="2400" dirty="0">
                    <a:latin typeface="Kharkiv" pitchFamily="2" charset="0"/>
                  </a:rPr>
                  <a:t>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,  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e>
                    </m:d>
                  </m:oMath>
                </a14:m>
                <a:r>
                  <a:rPr lang="en-US" sz="24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1800"/>
                  </a:spcAft>
                </a:pPr>
                <a:r>
                  <a:rPr lang="en-US" sz="2400" dirty="0">
                    <a:latin typeface="Kharkiv" pitchFamily="2" charset="0"/>
                  </a:rPr>
                  <a:t>3) </a:t>
                </a:r>
                <a:r>
                  <a:rPr lang="uk-UA" sz="2400" dirty="0">
                    <a:latin typeface="Kharkiv" pitchFamily="2" charset="0"/>
                  </a:rPr>
                  <a:t>Перемножити вибрані степені</a:t>
                </a:r>
                <a:r>
                  <a:rPr lang="ru-RU" sz="2400" dirty="0">
                    <a:latin typeface="Kharkiv" pitchFamily="2" charset="0"/>
                  </a:rPr>
                  <a:t>.</a:t>
                </a:r>
                <a:r>
                  <a:rPr lang="en-US" sz="24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1800"/>
                  </a:spcAft>
                </a:pPr>
                <a:r>
                  <a:rPr lang="uk-UA" sz="2400" dirty="0">
                    <a:latin typeface="Kharkiv" pitchFamily="2" charset="0"/>
                  </a:rPr>
                  <a:t>Отриманий добуток є шуканим</a:t>
                </a:r>
                <a:r>
                  <a:rPr lang="ru-RU" sz="2400" dirty="0">
                    <a:latin typeface="Kharkiv" pitchFamily="2" charset="0"/>
                  </a:rPr>
                  <a:t> </a:t>
                </a:r>
                <a:r>
                  <a:rPr lang="uk-UA" sz="2400" dirty="0">
                    <a:latin typeface="Kharkiv" pitchFamily="2" charset="0"/>
                  </a:rPr>
                  <a:t>найменшим спільним кратним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e>
                          <m:sup>
                            <m:r>
                              <a:rPr lang="uk-UA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5</m:t>
                            </m:r>
                          </m:e>
                          <m:sup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uk-UA" sz="2400" b="0" i="1" smtClean="0">
                            <a:latin typeface="Cambria Math" panose="02040503050406030204" pitchFamily="18" charset="0"/>
                          </a:rPr>
                          <m:t>·</m:t>
                        </m:r>
                        <m:sSup>
                          <m:sSup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uk-UA" sz="2400" b="0" i="1" smtClean="0">
                                <a:latin typeface="Cambria Math" panose="02040503050406030204" pitchFamily="18" charset="0"/>
                              </a:rPr>
                              <m:t>7</m:t>
                            </m:r>
                          </m:e>
                          <m:sup>
                            <m:r>
                              <a:rPr lang="uk-UA" sz="2400" b="0" i="1" smtClean="0">
                                <a:latin typeface="Cambria Math" panose="02040503050406030204" pitchFamily="18" charset="0"/>
                              </a:rPr>
                              <m:t>1</m:t>
                            </m:r>
                          </m:sup>
                        </m:s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=4·9·5·7=1260</m:t>
                        </m:r>
                      </m:e>
                    </m:d>
                  </m:oMath>
                </a14:m>
                <a:r>
                  <a:rPr lang="en-US" sz="2400" dirty="0">
                    <a:latin typeface="Kharkiv" pitchFamily="2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100028A5-BFA5-4BB5-BBFC-05220D9689F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000" y="1542102"/>
                <a:ext cx="11175999" cy="3739485"/>
              </a:xfrm>
              <a:prstGeom prst="rect">
                <a:avLst/>
              </a:prstGeom>
              <a:blipFill>
                <a:blip r:embed="rId2"/>
                <a:stretch>
                  <a:fillRect t="-1305" b="-293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TextBox 2">
            <a:extLst>
              <a:ext uri="{FF2B5EF4-FFF2-40B4-BE49-F238E27FC236}">
                <a16:creationId xmlns:a16="http://schemas.microsoft.com/office/drawing/2014/main" id="{B0B924FA-A229-4F72-8051-6EE5EB4CCB2D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знаходження НСК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9179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1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/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800" dirty="0">
                    <a:latin typeface="Kharkiv" pitchFamily="2" charset="0"/>
                  </a:rPr>
                  <a:t>Знайдіть 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250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800" b="0" i="1" dirty="0" smtClean="0">
                            <a:latin typeface="Cambria Math" panose="02040503050406030204" pitchFamily="18" charset="0"/>
                          </a:rPr>
                          <m:t>3000</m:t>
                        </m:r>
                      </m:e>
                    </m:d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3013501"/>
                <a:ext cx="9648723" cy="830997"/>
              </a:xfrm>
              <a:prstGeom prst="rect">
                <a:avLst/>
              </a:prstGeom>
              <a:blipFill>
                <a:blip r:embed="rId2"/>
                <a:stretch>
                  <a:fillRect t="-15328" b="-3868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429142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5AA4344-BCD1-4CFF-ACEA-559748FC6CA0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04854A2-36E9-46F1-9AC2-AA27342098E4}"/>
                  </a:ext>
                </a:extLst>
              </p:cNvPr>
              <p:cNvSpPr txBox="1"/>
              <p:nvPr/>
            </p:nvSpPr>
            <p:spPr>
              <a:xfrm>
                <a:off x="1271638" y="2120949"/>
                <a:ext cx="9648723" cy="261610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ru-RU" sz="48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250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— </a:t>
                </a:r>
                <a:r>
                  <a:rPr lang="ru-RU" sz="4800" dirty="0" err="1">
                    <a:latin typeface="Kharkiv" pitchFamily="2" charset="0"/>
                  </a:rPr>
                  <a:t>дільник</a:t>
                </a:r>
                <a:r>
                  <a:rPr lang="ru-RU" sz="4800" dirty="0">
                    <a:latin typeface="Kharkiv" pitchFamily="2" charset="0"/>
                  </a:rPr>
                  <a:t> числа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3000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</a:t>
                </a:r>
              </a:p>
              <a:p>
                <a:pPr algn="ctr">
                  <a:spcAft>
                    <a:spcPts val="2400"/>
                  </a:spcAft>
                </a:pPr>
                <a:r>
                  <a:rPr lang="ru-RU" sz="4800" dirty="0">
                    <a:latin typeface="Kharkiv" pitchFamily="2" charset="0"/>
                  </a:rPr>
                  <a:t>Тому НСК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(250;3000)=</m:t>
                    </m:r>
                    <m:r>
                      <a:rPr lang="uk-UA" sz="4800" b="0" i="1" dirty="0" smtClean="0">
                        <a:latin typeface="Cambria Math" panose="02040503050406030204" pitchFamily="18" charset="0"/>
                      </a:rPr>
                      <m:t>3000</m:t>
                    </m:r>
                  </m:oMath>
                </a14:m>
                <a:endParaRPr lang="uk-UA" sz="48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04854A2-36E9-46F1-9AC2-AA27342098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71638" y="2120949"/>
                <a:ext cx="9648723" cy="2616101"/>
              </a:xfrm>
              <a:prstGeom prst="rect">
                <a:avLst/>
              </a:prstGeom>
              <a:blipFill>
                <a:blip r:embed="rId2"/>
                <a:stretch>
                  <a:fillRect l="-1833" t="-4895" b="-1188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970878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6E6B71-C02B-4F95-B996-37E939982FAA}"/>
                  </a:ext>
                </a:extLst>
              </p:cNvPr>
              <p:cNvSpPr txBox="1"/>
              <p:nvPr/>
            </p:nvSpPr>
            <p:spPr>
              <a:xfrm>
                <a:off x="549563" y="2644170"/>
                <a:ext cx="11092873" cy="156966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800"/>
                  </a:spcAft>
                </a:pPr>
                <a:r>
                  <a:rPr lang="uk-UA" sz="4800" dirty="0">
                    <a:latin typeface="Kharkiv" pitchFamily="2" charset="0"/>
                  </a:rPr>
                  <a:t>Якщо </a:t>
                </a:r>
                <a:r>
                  <a:rPr lang="ru-RU" sz="4800" dirty="0">
                    <a:latin typeface="Kharkiv" pitchFamily="2" charset="0"/>
                  </a:rPr>
                  <a:t>число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𝑎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— </a:t>
                </a:r>
                <a:r>
                  <a:rPr lang="ru-RU" sz="4800" dirty="0" err="1">
                    <a:latin typeface="Kharkiv" pitchFamily="2" charset="0"/>
                  </a:rPr>
                  <a:t>дільник</a:t>
                </a:r>
                <a:r>
                  <a:rPr lang="ru-RU" sz="4800" dirty="0">
                    <a:latin typeface="Kharkiv" pitchFamily="2" charset="0"/>
                  </a:rPr>
                  <a:t> числа </a:t>
                </a:r>
                <a14:m>
                  <m:oMath xmlns:m="http://schemas.openxmlformats.org/officeDocument/2006/math"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𝑏</m:t>
                    </m:r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,</m:t>
                    </m:r>
                  </m:oMath>
                </a14:m>
                <a:r>
                  <a:rPr lang="ru-RU" sz="4800" dirty="0">
                    <a:latin typeface="Kharkiv" pitchFamily="2" charset="0"/>
                  </a:rPr>
                  <a:t> то 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ru-RU" sz="480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𝑎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</m:d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𝑏</m:t>
                    </m:r>
                  </m:oMath>
                </a14:m>
                <a:endParaRPr lang="en-US" sz="4800" b="1" dirty="0">
                  <a:solidFill>
                    <a:srgbClr val="0070C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486E6B71-C02B-4F95-B996-37E939982FA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563" y="2644170"/>
                <a:ext cx="11092873" cy="1569660"/>
              </a:xfrm>
              <a:prstGeom prst="rect">
                <a:avLst/>
              </a:prstGeom>
              <a:blipFill>
                <a:blip r:embed="rId2"/>
                <a:stretch>
                  <a:fillRect t="-8171" b="-20623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5398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2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/>
              <p:nvPr/>
            </p:nvSpPr>
            <p:spPr>
              <a:xfrm>
                <a:off x="1060691" y="2705725"/>
                <a:ext cx="10070617" cy="144655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400" dirty="0">
                    <a:latin typeface="Kharkiv" pitchFamily="2" charset="0"/>
                  </a:rPr>
                  <a:t>Знайдіть найменше спільне кратне чисел </a:t>
                </a:r>
                <a14:m>
                  <m:oMath xmlns:m="http://schemas.openxmlformats.org/officeDocument/2006/math">
                    <m:r>
                      <a:rPr lang="uk-UA" sz="4400" b="0" i="1" smtClean="0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uk-UA" sz="4400" dirty="0">
                    <a:latin typeface="Kharkiv" pitchFamily="2" charset="0"/>
                  </a:rPr>
                  <a:t> і </a:t>
                </a:r>
                <a14:m>
                  <m:oMath xmlns:m="http://schemas.openxmlformats.org/officeDocument/2006/math">
                    <m:r>
                      <a:rPr lang="uk-UA" sz="4400" b="0" i="1" smtClean="0">
                        <a:latin typeface="Cambria Math" panose="02040503050406030204" pitchFamily="18" charset="0"/>
                      </a:rPr>
                      <m:t>15</m:t>
                    </m:r>
                  </m:oMath>
                </a14:m>
                <a:endParaRPr lang="uk-UA" sz="44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691" y="2705725"/>
                <a:ext cx="10070617" cy="1446550"/>
              </a:xfrm>
              <a:prstGeom prst="rect">
                <a:avLst/>
              </a:prstGeom>
              <a:blipFill>
                <a:blip r:embed="rId2"/>
                <a:stretch>
                  <a:fillRect l="-1816" t="-8861" r="-1877" b="-19831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01674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/>
              <p:nvPr/>
            </p:nvSpPr>
            <p:spPr>
              <a:xfrm>
                <a:off x="591126" y="2044005"/>
                <a:ext cx="11009747" cy="276998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8=</m:t>
                      </m:r>
                      <m:sSup>
                        <m:sSupPr>
                          <m:ctrlPr>
                            <a:rPr lang="en-US" sz="4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8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ru-RU" sz="4800" b="0" i="1" dirty="0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lang="uk-UA" sz="4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ru-RU" sz="4800" b="0" i="1" smtClean="0">
                        <a:latin typeface="Cambria Math" panose="02040503050406030204" pitchFamily="18" charset="0"/>
                      </a:rPr>
                      <m:t>15</m:t>
                    </m:r>
                    <m:r>
                      <a:rPr lang="uk-UA" sz="48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ru-RU" sz="4800" b="1" i="1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</m:t>
                    </m:r>
                    <m:r>
                      <a:rPr lang="ru-RU" sz="4800" b="0" i="1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ru-RU" sz="4800" b="1" i="1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𝟓</m:t>
                    </m:r>
                  </m:oMath>
                </a14:m>
                <a:r>
                  <a:rPr lang="uk-UA" sz="4800" b="1" dirty="0"/>
                  <a:t> </a:t>
                </a:r>
              </a:p>
              <a:p>
                <a:pPr algn="ctr"/>
                <a:r>
                  <a:rPr lang="ru-RU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ru-RU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ru-RU" sz="4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ru-RU" sz="4800" b="0" i="1" dirty="0" smtClean="0">
                            <a:latin typeface="Cambria Math" panose="02040503050406030204" pitchFamily="18" charset="0"/>
                          </a:rPr>
                          <m:t>15</m:t>
                        </m:r>
                      </m:e>
                    </m:d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4800" b="1" i="1" dirty="0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  <m:sup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4800" b="1" i="1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𝟑</m:t>
                    </m:r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r>
                      <a:rPr lang="en-US" sz="4800" b="1" i="1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</a:rPr>
                      <m:t>𝟓</m:t>
                    </m:r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=8·15=120</m:t>
                    </m:r>
                  </m:oMath>
                </a14:m>
                <a:r>
                  <a:rPr lang="en-US" sz="4800" b="1" dirty="0"/>
                  <a:t> </a:t>
                </a:r>
                <a:endParaRPr lang="uk-UA" sz="4800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26" y="2044005"/>
                <a:ext cx="11009747" cy="2769989"/>
              </a:xfrm>
              <a:prstGeom prst="rect">
                <a:avLst/>
              </a:prstGeom>
              <a:blipFill>
                <a:blip r:embed="rId2"/>
                <a:stretch>
                  <a:fillRect l="-2381" b="-10989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38A2628-5CB3-4655-85AB-60CD0C919AA4}"/>
              </a:ext>
            </a:extLst>
          </p:cNvPr>
          <p:cNvSpPr txBox="1"/>
          <p:nvPr/>
        </p:nvSpPr>
        <p:spPr>
          <a:xfrm>
            <a:off x="401782" y="207879"/>
            <a:ext cx="37007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8863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00028A5-BFA5-4BB5-BBFC-05220D9689F9}"/>
              </a:ext>
            </a:extLst>
          </p:cNvPr>
          <p:cNvSpPr txBox="1"/>
          <p:nvPr/>
        </p:nvSpPr>
        <p:spPr>
          <a:xfrm>
            <a:off x="508000" y="2543918"/>
            <a:ext cx="1117599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Найменше спільне кратне взаємно простих чисел дорівнює їхньому добутку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B924FA-A229-4F72-8051-6EE5EB4CCB2D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Правило знаходження НСК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 </a:t>
            </a:r>
            <a:r>
              <a:rPr lang="uk-UA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cs typeface="Times New Roman" panose="02020603050405020304" pitchFamily="18" charset="0"/>
              </a:rPr>
              <a:t>взаємно простих чисел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506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858A653-250E-4570-BAAF-FF7391A2B88C}"/>
              </a:ext>
            </a:extLst>
          </p:cNvPr>
          <p:cNvSpPr txBox="1"/>
          <p:nvPr/>
        </p:nvSpPr>
        <p:spPr>
          <a:xfrm>
            <a:off x="1279236" y="2274838"/>
            <a:ext cx="963352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uk-UA" sz="4800" dirty="0">
                <a:latin typeface="Kharkiv" pitchFamily="2" charset="0"/>
              </a:rPr>
              <a:t>НСК можна знаходити для будь-якої кількості натуральних </a:t>
            </a:r>
            <a:r>
              <a:rPr lang="ru-RU" sz="4800" dirty="0">
                <a:latin typeface="Kharkiv" pitchFamily="2" charset="0"/>
              </a:rPr>
              <a:t>чисел</a:t>
            </a:r>
            <a:endParaRPr lang="uk-UA" sz="48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125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Приклад 3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/>
              <p:nvPr/>
            </p:nvSpPr>
            <p:spPr>
              <a:xfrm>
                <a:off x="1060691" y="3044279"/>
                <a:ext cx="10070617" cy="769441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2400"/>
                  </a:spcAft>
                </a:pPr>
                <a:r>
                  <a:rPr lang="uk-UA" sz="4400" dirty="0">
                    <a:latin typeface="Kharkiv" pitchFamily="2" charset="0"/>
                  </a:rPr>
                  <a:t>Знайдіть 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uk-UA" sz="4400" i="1" dirty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uk-UA" sz="4400" b="0" i="1" dirty="0" smtClean="0">
                            <a:latin typeface="Cambria Math" panose="02040503050406030204" pitchFamily="18" charset="0"/>
                          </a:rPr>
                          <m:t>18</m:t>
                        </m:r>
                        <m:r>
                          <a:rPr lang="en-US" sz="4400" i="1" dirty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uk-UA" sz="4400" b="0" i="1" dirty="0" smtClean="0">
                            <a:latin typeface="Cambria Math" panose="02040503050406030204" pitchFamily="18" charset="0"/>
                          </a:rPr>
                          <m:t>24;3</m:t>
                        </m:r>
                        <m:r>
                          <a:rPr lang="uk-UA" sz="4400" i="1" dirty="0">
                            <a:latin typeface="Cambria Math" panose="02040503050406030204" pitchFamily="18" charset="0"/>
                          </a:rPr>
                          <m:t>0</m:t>
                        </m:r>
                      </m:e>
                    </m:d>
                  </m:oMath>
                </a14:m>
                <a:endParaRPr lang="uk-UA" sz="4400" dirty="0">
                  <a:latin typeface="Kharkiv" pitchFamily="2" charset="0"/>
                </a:endParaRPr>
              </a:p>
            </p:txBody>
          </p:sp>
        </mc:Choice>
        <mc:Fallback xmlns="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9978ED08-CDBB-4CDF-82DB-75F5394B4D1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60691" y="3044279"/>
                <a:ext cx="10070617" cy="769441"/>
              </a:xfrm>
              <a:prstGeom prst="rect">
                <a:avLst/>
              </a:prstGeom>
              <a:blipFill>
                <a:blip r:embed="rId2"/>
                <a:stretch>
                  <a:fillRect t="-14961" b="-3700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7449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/>
              <p:nvPr/>
            </p:nvSpPr>
            <p:spPr>
              <a:xfrm>
                <a:off x="591126" y="1563714"/>
                <a:ext cx="11009747" cy="4605300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algn="ctr">
                  <a:spcAft>
                    <a:spcPts val="12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18=2·3·3=</m:t>
                      </m:r>
                      <m:sSup>
                        <m:sSupPr>
                          <m:ctrlPr>
                            <a:rPr lang="en-US" sz="4800" b="0" i="1" dirty="0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800" b="0" i="1" dirty="0" smtClean="0">
                              <a:latin typeface="Cambria Math" panose="020405030504060302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uk-UA" sz="4800" b="0" i="1" dirty="0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  <m:r>
                        <a:rPr lang="uk-UA" sz="4800" b="0" i="1" dirty="0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8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uk-UA" sz="48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e>
                        <m:sup>
                          <m:r>
                            <a:rPr lang="en-US" sz="4800" b="1" i="1" dirty="0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uk-UA" sz="4800" b="1" dirty="0"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endParaRPr>
              </a:p>
              <a:p>
                <a:pPr algn="ctr">
                  <a:spcAft>
                    <a:spcPts val="24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24</m:t>
                      </m:r>
                      <m:r>
                        <a:rPr lang="uk-UA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2·2·2·</m:t>
                      </m:r>
                      <m:r>
                        <a:rPr lang="ru-RU" sz="4800" b="0" i="1" smtClean="0">
                          <a:latin typeface="Cambria Math" panose="02040503050406030204" pitchFamily="18" charset="0"/>
                        </a:rPr>
                        <m:t>3</m:t>
                      </m:r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48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8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e>
                        <m:sup>
                          <m:r>
                            <a:rPr lang="en-US" sz="4800" b="1" i="1" smtClean="0">
                              <a:solidFill>
                                <a:srgbClr val="C000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𝟑</m:t>
                          </m:r>
                        </m:sup>
                      </m:sSup>
                      <m:r>
                        <a:rPr lang="en-US" sz="4800" b="0" i="1" smtClean="0">
                          <a:latin typeface="Cambria Math" panose="02040503050406030204" pitchFamily="18" charset="0"/>
                        </a:rPr>
                        <m:t>·</m:t>
                      </m:r>
                      <m:sSup>
                        <m:sSupPr>
                          <m:ctrlPr>
                            <a:rPr lang="en-US" sz="48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e>
                        <m:sup>
                          <m:r>
                            <a:rPr lang="en-US" sz="48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p>
                      </m:sSup>
                    </m:oMath>
                  </m:oMathPara>
                </a14:m>
                <a:endParaRPr lang="en-US" sz="4800" b="0" dirty="0"/>
              </a:p>
              <a:p>
                <a:pPr algn="ctr">
                  <a:spcAft>
                    <a:spcPts val="2400"/>
                  </a:spcAft>
                </a:pPr>
                <a14:m>
                  <m:oMath xmlns:m="http://schemas.openxmlformats.org/officeDocument/2006/math"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30=</m:t>
                    </m:r>
                    <m:sSup>
                      <m:sSupPr>
                        <m:ctrlPr>
                          <a:rPr lang="en-US" sz="4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US" sz="4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sz="4800" b="0" i="1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𝟓</m:t>
                        </m:r>
                      </m:e>
                      <m:sup>
                        <m:r>
                          <a:rPr lang="en-US" sz="4800" b="1" i="1" smtClean="0">
                            <a:solidFill>
                              <a:srgbClr val="C00000"/>
                            </a:solidFill>
                            <a:effectLst>
                              <a:outerShdw blurRad="38100" dist="38100" dir="2700000" algn="tl">
                                <a:srgbClr val="000000">
                                  <a:alpha val="43137"/>
                                </a:srgbClr>
                              </a:outerShdw>
                            </a:effectLst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r>
                  <a:rPr lang="uk-UA" sz="4800" b="1" dirty="0">
                    <a:solidFill>
                      <a:srgbClr val="C0000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</a:rPr>
                  <a:t> </a:t>
                </a:r>
                <a:endParaRPr lang="uk-UA" sz="4800" b="1" dirty="0"/>
              </a:p>
              <a:p>
                <a:pPr algn="ctr"/>
                <a:r>
                  <a:rPr lang="ru-RU" sz="4800" dirty="0">
                    <a:latin typeface="Kharkiv" pitchFamily="2" charset="0"/>
                  </a:rPr>
                  <a:t>НСК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ru-RU" sz="4800" b="0" i="1" dirty="0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ru-RU" sz="4800" b="0" i="1" dirty="0" smtClean="0">
                            <a:latin typeface="Cambria Math" panose="02040503050406030204" pitchFamily="18" charset="0"/>
                          </a:rPr>
                          <m:t>8</m:t>
                        </m:r>
                        <m:r>
                          <a:rPr lang="ru-RU" sz="4800" i="1" dirty="0" smtClean="0">
                            <a:latin typeface="Cambria Math" panose="02040503050406030204" pitchFamily="18" charset="0"/>
                          </a:rPr>
                          <m:t>;</m:t>
                        </m:r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24;30</m:t>
                        </m:r>
                      </m:e>
                    </m:d>
                    <m:r>
                      <a:rPr lang="ru-RU" sz="4800" i="1" dirty="0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sz="4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ru-RU" sz="4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  <m:sup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ru-RU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3</m:t>
                        </m:r>
                      </m:e>
                      <m:sup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·</m:t>
                    </m:r>
                    <m:sSup>
                      <m:sSupPr>
                        <m:ctrlPr>
                          <a:rPr lang="en-US" sz="4800" b="0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5</m:t>
                        </m:r>
                      </m:e>
                      <m:sup>
                        <m:r>
                          <a:rPr lang="en-US" sz="4800" b="0" i="1" dirty="0" smtClean="0">
                            <a:latin typeface="Cambria Math" panose="02040503050406030204" pitchFamily="18" charset="0"/>
                          </a:rPr>
                          <m:t>1</m:t>
                        </m:r>
                      </m:sup>
                    </m:sSup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br>
                  <a:rPr lang="en-US" sz="4800" b="0" i="1" dirty="0">
                    <a:latin typeface="Cambria Math" panose="02040503050406030204" pitchFamily="18" charset="0"/>
                  </a:rPr>
                </a:br>
                <a14:m>
                  <m:oMath xmlns:m="http://schemas.openxmlformats.org/officeDocument/2006/math">
                    <m:r>
                      <a:rPr lang="en-US" sz="4800" b="0" i="1" dirty="0" smtClean="0">
                        <a:latin typeface="Cambria Math" panose="02040503050406030204" pitchFamily="18" charset="0"/>
                      </a:rPr>
                      <m:t>=8·9·5=360</m:t>
                    </m:r>
                  </m:oMath>
                </a14:m>
                <a:r>
                  <a:rPr lang="en-US" sz="4800" b="1" dirty="0"/>
                  <a:t> </a:t>
                </a:r>
                <a:endParaRPr lang="uk-UA" sz="4800" b="1" dirty="0"/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5E41F84-41D7-4EB8-B395-9EAFA8B2D40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1126" y="1563714"/>
                <a:ext cx="11009747" cy="4605300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138A2628-5CB3-4655-85AB-60CD0C919AA4}"/>
              </a:ext>
            </a:extLst>
          </p:cNvPr>
          <p:cNvSpPr txBox="1"/>
          <p:nvPr/>
        </p:nvSpPr>
        <p:spPr>
          <a:xfrm>
            <a:off x="401782" y="207879"/>
            <a:ext cx="370072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Розв’язання</a:t>
            </a:r>
            <a:endParaRPr lang="uk-UA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718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D770E90C-3343-4289-8141-D9D24E53EFF4}"/>
              </a:ext>
            </a:extLst>
          </p:cNvPr>
          <p:cNvGrpSpPr/>
          <p:nvPr/>
        </p:nvGrpSpPr>
        <p:grpSpPr>
          <a:xfrm>
            <a:off x="3002518" y="1046839"/>
            <a:ext cx="6186963" cy="4764322"/>
            <a:chOff x="2100955" y="632935"/>
            <a:chExt cx="7356097" cy="5664623"/>
          </a:xfrm>
        </p:grpSpPr>
        <p:pic>
          <p:nvPicPr>
            <p:cNvPr id="7" name="Рисунок 6">
              <a:extLst>
                <a:ext uri="{FF2B5EF4-FFF2-40B4-BE49-F238E27FC236}">
                  <a16:creationId xmlns:a16="http://schemas.microsoft.com/office/drawing/2014/main" id="{83AFB0AB-77EB-4BA2-8844-88E135ED391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00955" y="1934057"/>
              <a:ext cx="4177821" cy="4363501"/>
            </a:xfrm>
            <a:prstGeom prst="rect">
              <a:avLst/>
            </a:prstGeom>
          </p:spPr>
        </p:pic>
        <p:pic>
          <p:nvPicPr>
            <p:cNvPr id="8" name="Рисунок 7">
              <a:extLst>
                <a:ext uri="{FF2B5EF4-FFF2-40B4-BE49-F238E27FC236}">
                  <a16:creationId xmlns:a16="http://schemas.microsoft.com/office/drawing/2014/main" id="{7D0CAC08-AFB7-429E-8F40-F75FC41EAA56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756815">
              <a:off x="6727031" y="632935"/>
              <a:ext cx="2730021" cy="2851355"/>
            </a:xfrm>
            <a:prstGeom prst="rect">
              <a:avLst/>
            </a:prstGeom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E673E67-F871-4B8C-B33F-A9B793FF85E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296834">
              <a:off x="6875072" y="4011356"/>
              <a:ext cx="1605082" cy="167641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546484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950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Яке число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називають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спільним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кратним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чисел?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257683"/>
            <a:ext cx="105664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Найменшим спільним кратним називають н</a:t>
            </a:r>
            <a:r>
              <a:rPr lang="uk-UA" sz="3600" dirty="0">
                <a:latin typeface="Kharkiv" pitchFamily="2" charset="0"/>
              </a:rPr>
              <a:t>айменше натуральне число, яке ділиться націло на кожне з двох даних натуральних чисел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8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86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457737"/>
            <a:ext cx="10566400" cy="30162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200"/>
              </a:spcAft>
            </a:pP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3600" dirty="0"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1800"/>
              </a:spcAft>
            </a:pPr>
            <a:r>
              <a:rPr lang="uk-UA" sz="3600" dirty="0">
                <a:latin typeface="Kharkiv" pitchFamily="2" charset="0"/>
              </a:rPr>
              <a:t>1) Вибрати степені, основи яких трапляються лише в одному з розкладів даних чисел на прості множники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735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можна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знайти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натуральних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використовуючи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їхній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розклад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на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прості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множники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696264"/>
            <a:ext cx="10566400" cy="25391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1800"/>
              </a:spcAft>
            </a:pPr>
            <a:r>
              <a:rPr lang="en-US" sz="3600" dirty="0">
                <a:latin typeface="Kharkiv" pitchFamily="2" charset="0"/>
              </a:rPr>
              <a:t>2) </a:t>
            </a:r>
            <a:r>
              <a:rPr lang="ru-RU" sz="3600" dirty="0">
                <a:latin typeface="Kharkiv" pitchFamily="2" charset="0"/>
              </a:rPr>
              <a:t>Із кожної пари степенів з </a:t>
            </a:r>
            <a:r>
              <a:rPr lang="uk-UA" sz="3600" dirty="0">
                <a:latin typeface="Kharkiv" pitchFamily="2" charset="0"/>
              </a:rPr>
              <a:t>однаковими основами вибрати степінь з більшим показником</a:t>
            </a:r>
            <a:r>
              <a:rPr lang="en-US" sz="3600" dirty="0">
                <a:latin typeface="Kharkiv" pitchFamily="2" charset="0"/>
              </a:rPr>
              <a:t> </a:t>
            </a:r>
            <a:endParaRPr lang="uk-UA" sz="3600" dirty="0">
              <a:latin typeface="Kharkiv" pitchFamily="2" charset="0"/>
            </a:endParaRPr>
          </a:p>
          <a:p>
            <a:pPr algn="ctr">
              <a:spcAft>
                <a:spcPts val="1800"/>
              </a:spcAft>
            </a:pPr>
            <a:r>
              <a:rPr lang="en-US" sz="3600" dirty="0">
                <a:latin typeface="Kharkiv" pitchFamily="2" charset="0"/>
              </a:rPr>
              <a:t>3) </a:t>
            </a:r>
            <a:r>
              <a:rPr lang="uk-UA" sz="3600" dirty="0">
                <a:latin typeface="Kharkiv" pitchFamily="2" charset="0"/>
              </a:rPr>
              <a:t>Перемножити вибрані степені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9348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другого?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280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двох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чисел,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одне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з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яких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є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дільником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другого?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2811681"/>
            <a:ext cx="1056640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НСК таких чисел дорівнює більшому з них (тому, яке є кратним іншого)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35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взаємно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чисел?</a:t>
            </a:r>
            <a:endParaRPr lang="uk-UA" sz="3600" dirty="0">
              <a:latin typeface="Kharkiv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2942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EE8BE60-E89E-4C7E-A646-5C9A25D22ED5}"/>
              </a:ext>
            </a:extLst>
          </p:cNvPr>
          <p:cNvSpPr txBox="1"/>
          <p:nvPr/>
        </p:nvSpPr>
        <p:spPr>
          <a:xfrm>
            <a:off x="401782" y="207879"/>
            <a:ext cx="1138843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Чому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дорівнює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НСК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взаємно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простих</a:t>
            </a:r>
            <a:r>
              <a:rPr lang="ru-RU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чисел?</a:t>
            </a:r>
            <a:endParaRPr lang="uk-UA" sz="3600" dirty="0">
              <a:latin typeface="Kharkiv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656A12B-1A29-492F-B030-728D4DD658D8}"/>
              </a:ext>
            </a:extLst>
          </p:cNvPr>
          <p:cNvSpPr txBox="1"/>
          <p:nvPr/>
        </p:nvSpPr>
        <p:spPr>
          <a:xfrm>
            <a:off x="812800" y="3088679"/>
            <a:ext cx="1056640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Правильна відповідь </a:t>
            </a:r>
            <a:r>
              <a:rPr lang="en-US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—</a:t>
            </a:r>
            <a:r>
              <a:rPr lang="uk-UA" sz="3600" dirty="0">
                <a:effectLst/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Kharkiv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НСК таких чисел дорівнює їхньому добутку</a:t>
            </a:r>
            <a:endParaRPr lang="uk-UA" sz="3600" dirty="0">
              <a:effectLst/>
              <a:latin typeface="Kharkiv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2044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542</TotalTime>
  <Words>569</Words>
  <Application>Microsoft Office PowerPoint</Application>
  <PresentationFormat>Широкий екран</PresentationFormat>
  <Paragraphs>69</Paragraphs>
  <Slides>34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34</vt:i4>
      </vt:variant>
    </vt:vector>
  </HeadingPairs>
  <TitlesOfParts>
    <vt:vector size="41" baseType="lpstr">
      <vt:lpstr>Kharkiv</vt:lpstr>
      <vt:lpstr>Calibri Light</vt:lpstr>
      <vt:lpstr>Cambria Math</vt:lpstr>
      <vt:lpstr>Calibri</vt:lpstr>
      <vt:lpstr>NAMU 1600</vt:lpstr>
      <vt:lpstr>Arial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Vadym Parkhomchuk</dc:creator>
  <cp:lastModifiedBy>Vadym Parkhomchuk</cp:lastModifiedBy>
  <cp:revision>47</cp:revision>
  <dcterms:created xsi:type="dcterms:W3CDTF">2024-09-01T08:22:14Z</dcterms:created>
  <dcterms:modified xsi:type="dcterms:W3CDTF">2024-09-28T16:27:41Z</dcterms:modified>
</cp:coreProperties>
</file>