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9"/>
  </p:notesMasterIdLst>
  <p:sldIdLst>
    <p:sldId id="30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94" r:id="rId12"/>
    <p:sldId id="295" r:id="rId13"/>
    <p:sldId id="296" r:id="rId14"/>
    <p:sldId id="297" r:id="rId15"/>
    <p:sldId id="298" r:id="rId16"/>
    <p:sldId id="299" r:id="rId17"/>
    <p:sldId id="300" r:id="rId18"/>
    <p:sldId id="301" r:id="rId19"/>
    <p:sldId id="274" r:id="rId20"/>
    <p:sldId id="292" r:id="rId21"/>
    <p:sldId id="293" r:id="rId22"/>
    <p:sldId id="302" r:id="rId23"/>
    <p:sldId id="303" r:id="rId24"/>
    <p:sldId id="304" r:id="rId25"/>
    <p:sldId id="305" r:id="rId26"/>
    <p:sldId id="306" r:id="rId27"/>
    <p:sldId id="307" r:id="rId28"/>
  </p:sldIdLst>
  <p:sldSz cx="12192000" cy="6858000"/>
  <p:notesSz cx="6858000" cy="9144000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Calibri Light" panose="020F0302020204030204" pitchFamily="34" charset="0"/>
      <p:regular r:id="rId34"/>
      <p:italic r:id="rId35"/>
    </p:embeddedFont>
    <p:embeddedFont>
      <p:font typeface="Kharkiv" pitchFamily="2" charset="0"/>
      <p:regular r:id="rId36"/>
    </p:embeddedFont>
    <p:embeddedFont>
      <p:font typeface="NAMU 1600" panose="00000300000000000000" pitchFamily="2" charset="0"/>
      <p:regular r:id="rId37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B73DBB-B1D1-47D3-BFDC-4E73DA1220B9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14AFA-2A7F-435A-A79F-94ACB6A3A92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84132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Водяний зна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9CF41C5-97BA-4B57-8E63-82D3B35760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4516" y="6047117"/>
            <a:ext cx="2743200" cy="663005"/>
          </a:xfrm>
        </p:spPr>
        <p:txBody>
          <a:bodyPr/>
          <a:lstStyle>
            <a:lvl1pPr>
              <a:defRPr sz="2000" b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MU 1600" panose="00000300000000000000" pitchFamily="2" charset="0"/>
              </a:defRPr>
            </a:lvl1pPr>
          </a:lstStyle>
          <a:p>
            <a:r>
              <a:rPr lang="uk-UA"/>
              <a:t>МАТЕМАТИКА УКРАЇНСЬКОЮ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06917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86341A-2690-468B-B2B7-0B96A5FD85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4B51901-5A3E-4E47-8952-1A9437FE65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26C3F5D-ABAB-4548-BD19-E32FBCD0C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  <a:endParaRPr lang="uk-UA" dirty="0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57FFA51-3A2A-4D44-8C4E-3F3A779AC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4AD6280-18A0-4E7F-A0EC-0D6C72830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070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D2FE24-CE7C-4BCA-9F30-AAA958ACC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C5CEEDD-00EE-46C8-A80A-E9FECB3F34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2475A2D-D9D9-4269-AEBE-F138908AE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F70B709-0459-407D-8D8B-6993645C8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5B80C9D-F536-4711-A98E-E354900FA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2401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F8D32D-7165-48EF-A7AE-68681A13A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97D4D32-429D-44A1-8BB7-2C9696283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9CB0732-0DEE-4187-8049-280EFE689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852FDAC-12A3-48C5-9FE7-91C2C6CD9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C0EF7BA-1CDD-4E30-9007-5B7B91FF9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966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65D195-5BC6-4708-BCD4-320F4D704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3EF991A-4715-465C-930F-614AAB3134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ED5C55B-D1A6-4861-999C-69A1E633E6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D6F8616-F5DB-4AB1-8C44-9389D9226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DACDA81-2AEB-4C10-B510-E316401E0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B165501-6A2A-422F-85F3-E6B4856AE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499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8D2CDF-EB6D-4981-8933-13C332A1E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5E905E7-7757-47D5-84F0-6859D1419F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5A16B76-C607-4A89-A8B4-7A7BA5F58C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665F5EA7-3D2D-4E4F-96BF-3FC67CDB39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E49DB2C-B7B3-42BC-BD61-8787A37D34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984BDB11-BB99-45D4-95A9-387109D7A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DFCFBA7-96A2-4B3A-814C-A4F57A7BE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B0248363-C1C2-4A0E-A1BE-A0D37EE1C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890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FA26E9-5697-41F4-9039-BAA12FD44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1BF651C7-E571-4D6B-8234-AB11E2676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3E042E3-02C1-4235-8552-E733F956C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8B44979A-0365-4CFE-8519-58FAEBD21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50959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AEC111-4B07-41CE-B62C-F408234B4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9D9C385-F6EB-4B30-B633-C40EADC81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C6B4A24-9388-4B09-9F42-A95C0F799D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35AB544-1888-4D0B-BA5E-FEBA88C9A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3DFEFC1-C7A2-4B64-9A12-5AD0804DF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954AC82-B71B-47C1-9D1D-8A85636B7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3091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A18800-7A3E-4EFC-8119-24D7DB4DF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D414F143-1740-4F37-A0DE-6743687EA0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E4A6D6A-6B80-4B14-B4B9-E78FECEE17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23335E7-90B9-40F6-BFF8-401BF7FAC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3707FD6-B314-4D4F-A10E-06F8A24B5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9C09A15-187C-41C7-9BD0-34ED5B65C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0616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80AA85-D82E-4033-9BC4-55D88C207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4A2D350-4363-4A2D-A420-38183C0023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CA582A8-4FDE-4091-AD2B-2E3C2D63F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9DAEE2C-D620-4462-9DFA-C774914C2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D0C8258-C2C5-4834-A7B8-25CA63BDD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1047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E8875809-99EC-4AF1-8D02-D345CA3A84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8F14BA0-304B-4C70-9735-4649C48EFC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98492A1-3929-4176-9D44-1F84D32A3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380946A-14E7-48F9-A757-D49CA3A37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66063D6-1817-482D-8C33-256435D72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8327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FE0C4B02-7D0B-4545-A218-44CF9510A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BE6C07D-BEB0-4A6C-901C-3A7E978932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0BB5A72-23F0-465D-A1DE-F98367A722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AACF2D3-F369-410A-BB91-100EB64941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290B23C-9AAC-4B4F-8BB6-FE7DF73308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985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G1PakXacqDM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C4B9F7-1D80-4056-8440-1882ABB5A9C3}"/>
              </a:ext>
            </a:extLst>
          </p:cNvPr>
          <p:cNvSpPr txBox="1"/>
          <p:nvPr/>
        </p:nvSpPr>
        <p:spPr>
          <a:xfrm>
            <a:off x="623455" y="1924408"/>
            <a:ext cx="1094509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Натуральні числа. Цифри. Число нуль.</a:t>
            </a:r>
          </a:p>
          <a:p>
            <a:pPr algn="ctr"/>
            <a:r>
              <a:rPr lang="uk-U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Десятковий запис натурального числа</a:t>
            </a:r>
            <a:endParaRPr lang="uk-UA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2CD16A-DD84-4E4B-9DFE-944CF35303B2}"/>
              </a:ext>
            </a:extLst>
          </p:cNvPr>
          <p:cNvSpPr txBox="1"/>
          <p:nvPr/>
        </p:nvSpPr>
        <p:spPr>
          <a:xfrm>
            <a:off x="2753105" y="5710060"/>
            <a:ext cx="6685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Дивіться відео-версію презентації за посиланням: </a:t>
            </a:r>
            <a:r>
              <a:rPr lang="en-US" sz="2400" dirty="0">
                <a:hlinkClick r:id="rId3"/>
              </a:rPr>
              <a:t>https://youtu.be/G1PakXacqDM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79155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C4B9F7-1D80-4056-8440-1882ABB5A9C3}"/>
              </a:ext>
            </a:extLst>
          </p:cNvPr>
          <p:cNvSpPr txBox="1"/>
          <p:nvPr/>
        </p:nvSpPr>
        <p:spPr>
          <a:xfrm>
            <a:off x="919018" y="2459504"/>
            <a:ext cx="1035396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60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1, 2, 3, 4, 5, </a:t>
            </a:r>
            <a:r>
              <a:rPr lang="en-US" sz="60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… — </a:t>
            </a:r>
            <a:r>
              <a:rPr lang="uk-UA" sz="60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натуральні числа</a:t>
            </a:r>
            <a:endParaRPr lang="uk-UA" sz="60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870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626F39C-2B87-4ADE-A7F6-99F90B98D7CE}"/>
              </a:ext>
            </a:extLst>
          </p:cNvPr>
          <p:cNvSpPr txBox="1"/>
          <p:nvPr/>
        </p:nvSpPr>
        <p:spPr>
          <a:xfrm>
            <a:off x="919018" y="1997839"/>
            <a:ext cx="1035396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400"/>
              </a:spcAft>
            </a:pPr>
            <a:r>
              <a:rPr lang="uk-UA" sz="80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Скільки?</a:t>
            </a:r>
            <a:endParaRPr lang="uk-UA" sz="8000" dirty="0">
              <a:latin typeface="Kharkiv" pitchFamily="2" charset="0"/>
              <a:cs typeface="Times New Roman" panose="02020603050405020304" pitchFamily="18" charset="0"/>
            </a:endParaRPr>
          </a:p>
          <a:p>
            <a:pPr algn="ctr"/>
            <a:r>
              <a:rPr lang="uk-UA" sz="8000" dirty="0">
                <a:latin typeface="Kharkiv" pitchFamily="2" charset="0"/>
                <a:cs typeface="Times New Roman" panose="02020603050405020304" pitchFamily="18" charset="0"/>
              </a:rPr>
              <a:t>Котрий?</a:t>
            </a:r>
            <a:endParaRPr lang="uk-UA" sz="80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19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0112E25-6785-4541-9A3A-633C121532C6}"/>
              </a:ext>
            </a:extLst>
          </p:cNvPr>
          <p:cNvSpPr txBox="1"/>
          <p:nvPr/>
        </p:nvSpPr>
        <p:spPr>
          <a:xfrm>
            <a:off x="2678545" y="2282532"/>
            <a:ext cx="6834909" cy="22929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0, 1, 2, 3, 4, 5, 6, 7, 8, 9 — арабські цифри</a:t>
            </a:r>
          </a:p>
          <a:p>
            <a:pPr algn="ctr">
              <a:spcAft>
                <a:spcPts val="1800"/>
              </a:spcAft>
            </a:pPr>
            <a:r>
              <a:rPr lang="uk-UA" sz="3200" dirty="0">
                <a:latin typeface="Kharkiv" pitchFamily="2" charset="0"/>
                <a:cs typeface="Times New Roman" panose="02020603050405020304" pitchFamily="18" charset="0"/>
              </a:rPr>
              <a:t>123 — десятковий запис числа</a:t>
            </a:r>
            <a:endParaRPr lang="uk-UA" sz="32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116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390679-5550-46C4-BD79-2584C77C9108}"/>
              </a:ext>
            </a:extLst>
          </p:cNvPr>
          <p:cNvSpPr txBox="1"/>
          <p:nvPr/>
        </p:nvSpPr>
        <p:spPr>
          <a:xfrm>
            <a:off x="2678545" y="2051700"/>
            <a:ext cx="6834909" cy="2754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 — одноцифрове число</a:t>
            </a:r>
          </a:p>
          <a:p>
            <a:pPr algn="ctr">
              <a:spcAft>
                <a:spcPts val="1800"/>
              </a:spcAft>
            </a:pPr>
            <a:r>
              <a:rPr lang="uk-UA" sz="3200" dirty="0">
                <a:latin typeface="Kharkiv" pitchFamily="2" charset="0"/>
                <a:cs typeface="Times New Roman" panose="02020603050405020304" pitchFamily="18" charset="0"/>
              </a:rPr>
              <a:t>12 — двоцифрове число</a:t>
            </a:r>
          </a:p>
          <a:p>
            <a:pPr algn="ctr">
              <a:spcAft>
                <a:spcPts val="1800"/>
              </a:spcAft>
            </a:pPr>
            <a:r>
              <a:rPr lang="uk-UA" sz="3200" dirty="0">
                <a:latin typeface="Kharkiv" pitchFamily="2" charset="0"/>
                <a:cs typeface="Times New Roman" panose="02020603050405020304" pitchFamily="18" charset="0"/>
              </a:rPr>
              <a:t>123 — трицифрове число</a:t>
            </a:r>
          </a:p>
          <a:p>
            <a:pPr algn="ctr">
              <a:spcAft>
                <a:spcPts val="1800"/>
              </a:spcAft>
            </a:pPr>
            <a:r>
              <a:rPr lang="uk-UA" sz="3200" dirty="0">
                <a:latin typeface="Kharkiv" pitchFamily="2" charset="0"/>
                <a:cs typeface="Times New Roman" panose="02020603050405020304" pitchFamily="18" charset="0"/>
              </a:rPr>
              <a:t>…</a:t>
            </a:r>
            <a:endParaRPr lang="uk-UA" sz="32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004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8D672D1-D082-4BA6-8DE3-306057BF3151}"/>
              </a:ext>
            </a:extLst>
          </p:cNvPr>
          <p:cNvSpPr txBox="1"/>
          <p:nvPr/>
        </p:nvSpPr>
        <p:spPr>
          <a:xfrm>
            <a:off x="2678545" y="2767280"/>
            <a:ext cx="683490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80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57 403</a:t>
            </a:r>
            <a:endParaRPr lang="uk-UA" sz="80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89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8DCC165-A259-4FAB-AC35-3F40656A22C9}"/>
              </a:ext>
            </a:extLst>
          </p:cNvPr>
          <p:cNvSpPr txBox="1"/>
          <p:nvPr/>
        </p:nvSpPr>
        <p:spPr>
          <a:xfrm>
            <a:off x="2346036" y="1954365"/>
            <a:ext cx="7499927" cy="29492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800"/>
              </a:spcAft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Класи: одиниці, тисячі, мільйони і т. д. </a:t>
            </a:r>
          </a:p>
          <a:p>
            <a:pPr algn="ctr">
              <a:lnSpc>
                <a:spcPct val="107000"/>
              </a:lnSpc>
              <a:spcAft>
                <a:spcPts val="1800"/>
              </a:spcAft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Кожний клас має три розряди: одиниць, десятків, сотень</a:t>
            </a:r>
          </a:p>
        </p:txBody>
      </p:sp>
    </p:spTree>
    <p:extLst>
      <p:ext uri="{BB962C8B-B14F-4D97-AF65-F5344CB8AC3E}">
        <p14:creationId xmlns:p14="http://schemas.microsoft.com/office/powerpoint/2010/main" val="375005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04925F6-11EF-4730-A7E3-1BB40A2157B1}"/>
              </a:ext>
            </a:extLst>
          </p:cNvPr>
          <p:cNvSpPr txBox="1"/>
          <p:nvPr/>
        </p:nvSpPr>
        <p:spPr>
          <a:xfrm>
            <a:off x="3048000" y="2528753"/>
            <a:ext cx="6096000" cy="18004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0 — цифра нуль </a:t>
            </a:r>
          </a:p>
          <a:p>
            <a:pPr algn="ctr">
              <a:spcAft>
                <a:spcPts val="1800"/>
              </a:spcAft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Нуль не є натуральним числом!</a:t>
            </a:r>
            <a:endParaRPr lang="uk-UA" sz="32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121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92EE4B1-1CBE-4DF7-B13C-9C58E1345336}"/>
              </a:ext>
            </a:extLst>
          </p:cNvPr>
          <p:cNvSpPr txBox="1"/>
          <p:nvPr/>
        </p:nvSpPr>
        <p:spPr>
          <a:xfrm>
            <a:off x="909782" y="2220560"/>
            <a:ext cx="10372436" cy="2416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800"/>
              </a:spcAft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Мільйон — це тисяча тисяч, його записують так: 1 000 000</a:t>
            </a:r>
          </a:p>
          <a:p>
            <a:pPr algn="ctr">
              <a:lnSpc>
                <a:spcPct val="107000"/>
              </a:lnSpc>
              <a:spcAft>
                <a:spcPts val="1800"/>
              </a:spcAft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Мільярд — це тисяча мільйонів, його записують так: 1 000 000 000</a:t>
            </a:r>
          </a:p>
        </p:txBody>
      </p:sp>
    </p:spTree>
    <p:extLst>
      <p:ext uri="{BB962C8B-B14F-4D97-AF65-F5344CB8AC3E}">
        <p14:creationId xmlns:p14="http://schemas.microsoft.com/office/powerpoint/2010/main" val="2646869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005CB03-7304-452A-8109-3E650C1830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63" t="4482" r="1332" b="2617"/>
          <a:stretch/>
        </p:blipFill>
        <p:spPr>
          <a:xfrm>
            <a:off x="2415309" y="2163617"/>
            <a:ext cx="7361382" cy="25307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60689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3362EF-21B7-49AD-B5DE-389FBB4A6CB7}"/>
              </a:ext>
            </a:extLst>
          </p:cNvPr>
          <p:cNvSpPr txBox="1"/>
          <p:nvPr/>
        </p:nvSpPr>
        <p:spPr>
          <a:xfrm>
            <a:off x="1981200" y="2167116"/>
            <a:ext cx="8229599" cy="2523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Запишіть цифрами число: </a:t>
            </a:r>
          </a:p>
          <a:p>
            <a:pPr marL="342900" indent="-342900" algn="ctr">
              <a:spcAft>
                <a:spcPts val="1800"/>
              </a:spcAft>
              <a:buAutoNum type="arabicParenR"/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37 мільйонів 142 тисячі 15</a:t>
            </a:r>
          </a:p>
          <a:p>
            <a:pPr marL="342900" indent="-342900" algn="ctr">
              <a:spcAft>
                <a:spcPts val="1800"/>
              </a:spcAft>
              <a:buAutoNum type="arabicParenR"/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тринадцять мільйонів дві тисячі</a:t>
            </a:r>
            <a:endParaRPr lang="uk-UA" sz="32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063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3362EF-21B7-49AD-B5DE-389FBB4A6CB7}"/>
              </a:ext>
            </a:extLst>
          </p:cNvPr>
          <p:cNvSpPr txBox="1"/>
          <p:nvPr/>
        </p:nvSpPr>
        <p:spPr>
          <a:xfrm>
            <a:off x="1981200" y="2528753"/>
            <a:ext cx="8229599" cy="18004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>
              <a:spcAft>
                <a:spcPts val="1800"/>
              </a:spcAft>
              <a:buAutoNum type="arabicParenR"/>
            </a:pPr>
            <a:r>
              <a:rPr lang="uk-UA" sz="4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37 142 015</a:t>
            </a:r>
          </a:p>
          <a:p>
            <a:pPr marL="342900" indent="-342900" algn="ctr">
              <a:spcAft>
                <a:spcPts val="1800"/>
              </a:spcAft>
              <a:buAutoNum type="arabicParenR"/>
            </a:pPr>
            <a:r>
              <a:rPr lang="uk-UA" sz="4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13 002 000</a:t>
            </a:r>
            <a:endParaRPr lang="uk-UA" sz="48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013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DD94241-E53A-4748-A7B8-DFC3B622998E}"/>
              </a:ext>
            </a:extLst>
          </p:cNvPr>
          <p:cNvSpPr txBox="1"/>
          <p:nvPr/>
        </p:nvSpPr>
        <p:spPr>
          <a:xfrm>
            <a:off x="1440872" y="2553664"/>
            <a:ext cx="9310255" cy="17506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4000"/>
              </a:lnSpc>
            </a:pPr>
            <a:r>
              <a:rPr lang="uk-UA" sz="4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1, 2, 3, 4, 5, …, — натуральний ряд чисел</a:t>
            </a:r>
            <a:endParaRPr lang="uk-UA" sz="48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394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7ADFBC2-6334-4533-84A6-8A7D8DDB32A5}"/>
              </a:ext>
            </a:extLst>
          </p:cNvPr>
          <p:cNvSpPr txBox="1"/>
          <p:nvPr/>
        </p:nvSpPr>
        <p:spPr>
          <a:xfrm>
            <a:off x="1052945" y="1723533"/>
            <a:ext cx="10086110" cy="34109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1800"/>
              </a:spcAft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Властивості натурального ряду:</a:t>
            </a:r>
          </a:p>
          <a:p>
            <a:pPr marL="342900" lvl="0" indent="-342900" algn="ctr">
              <a:lnSpc>
                <a:spcPct val="107000"/>
              </a:lnSpc>
              <a:spcAft>
                <a:spcPts val="1800"/>
              </a:spcAft>
              <a:buFont typeface="+mj-lt"/>
              <a:buAutoNum type="arabicParenR"/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Має найменше число — 1</a:t>
            </a:r>
          </a:p>
          <a:p>
            <a:pPr marL="342900" lvl="0" indent="-342900" algn="ctr">
              <a:lnSpc>
                <a:spcPct val="107000"/>
              </a:lnSpc>
              <a:spcAft>
                <a:spcPts val="1800"/>
              </a:spcAft>
              <a:buFont typeface="+mj-lt"/>
              <a:buAutoNum type="arabicParenR"/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Кожне наступне число більше за попереднє на 1</a:t>
            </a:r>
          </a:p>
          <a:p>
            <a:pPr marL="342900" lvl="0" indent="-342900" algn="ctr">
              <a:lnSpc>
                <a:spcPct val="107000"/>
              </a:lnSpc>
              <a:spcAft>
                <a:spcPts val="1800"/>
              </a:spcAft>
              <a:buFont typeface="+mj-lt"/>
              <a:buAutoNum type="arabicParenR"/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Не має найбільшого числа</a:t>
            </a:r>
          </a:p>
        </p:txBody>
      </p:sp>
    </p:spTree>
    <p:extLst>
      <p:ext uri="{BB962C8B-B14F-4D97-AF65-F5344CB8AC3E}">
        <p14:creationId xmlns:p14="http://schemas.microsoft.com/office/powerpoint/2010/main" val="414176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7277936-A713-46BB-B037-7CAC7C3617C3}"/>
              </a:ext>
            </a:extLst>
          </p:cNvPr>
          <p:cNvSpPr txBox="1"/>
          <p:nvPr/>
        </p:nvSpPr>
        <p:spPr>
          <a:xfrm>
            <a:off x="531091" y="2282532"/>
            <a:ext cx="11129818" cy="22929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7 213 049 = 7 000 000 + 200 000 +</a:t>
            </a:r>
            <a:b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+ 10 000 + 3000 + 40 + 9</a:t>
            </a:r>
          </a:p>
          <a:p>
            <a:pPr algn="ctr">
              <a:spcAft>
                <a:spcPts val="1800"/>
              </a:spcAft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7 000 000, 200 000, 10 000, 3000, 40, 9 — це розрядні доданки числа 7 213 049</a:t>
            </a:r>
          </a:p>
        </p:txBody>
      </p:sp>
    </p:spTree>
    <p:extLst>
      <p:ext uri="{BB962C8B-B14F-4D97-AF65-F5344CB8AC3E}">
        <p14:creationId xmlns:p14="http://schemas.microsoft.com/office/powerpoint/2010/main" val="990982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409443C-2A34-4277-B642-C8AB7190FB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575" y="409575"/>
            <a:ext cx="6038850" cy="603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663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0271837-DB21-4F04-8C2A-F10586DEE779}"/>
              </a:ext>
            </a:extLst>
          </p:cNvPr>
          <p:cNvPicPr/>
          <p:nvPr/>
        </p:nvPicPr>
        <p:blipFill rotWithShape="1">
          <a:blip r:embed="rId2"/>
          <a:srcRect l="1366" t="16252" r="2255" b="16328"/>
          <a:stretch/>
        </p:blipFill>
        <p:spPr>
          <a:xfrm>
            <a:off x="2553854" y="2985654"/>
            <a:ext cx="7084292" cy="8866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57511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5B2299F-E808-4887-A6FF-0F9093D5F8E8}"/>
              </a:ext>
            </a:extLst>
          </p:cNvPr>
          <p:cNvSpPr txBox="1"/>
          <p:nvPr/>
        </p:nvSpPr>
        <p:spPr>
          <a:xfrm>
            <a:off x="1431636" y="1987002"/>
            <a:ext cx="9328727" cy="2883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800"/>
              </a:spcAft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XVIII = 10 + 5 + 1 + 1 + 1 = 18</a:t>
            </a:r>
          </a:p>
          <a:p>
            <a:pPr algn="ctr">
              <a:lnSpc>
                <a:spcPct val="107000"/>
              </a:lnSpc>
              <a:spcAft>
                <a:spcPts val="1800"/>
              </a:spcAft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LX = 50 + 10 = 60 </a:t>
            </a:r>
          </a:p>
          <a:p>
            <a:pPr algn="ctr">
              <a:lnSpc>
                <a:spcPct val="107000"/>
              </a:lnSpc>
              <a:spcAft>
                <a:spcPts val="1800"/>
              </a:spcAft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IV = 5 – 1 = 4 </a:t>
            </a:r>
          </a:p>
          <a:p>
            <a:pPr algn="ctr">
              <a:lnSpc>
                <a:spcPct val="107000"/>
              </a:lnSpc>
              <a:spcAft>
                <a:spcPts val="1800"/>
              </a:spcAft>
            </a:pPr>
            <a:r>
              <a:rPr lang="uk-UA" sz="32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XC = 100 – 10 = 90</a:t>
            </a:r>
          </a:p>
        </p:txBody>
      </p:sp>
    </p:spTree>
    <p:extLst>
      <p:ext uri="{BB962C8B-B14F-4D97-AF65-F5344CB8AC3E}">
        <p14:creationId xmlns:p14="http://schemas.microsoft.com/office/powerpoint/2010/main" val="2431312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E850C21-84BD-4241-9212-870E16B3D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955" y="1934057"/>
            <a:ext cx="4177821" cy="43635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DA4039E-246F-4FFD-8FBF-406ADCA337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6815">
            <a:off x="6727031" y="632935"/>
            <a:ext cx="2730021" cy="285135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4ED3C40-2DF3-4EEC-BA9E-588913FEA3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96834">
            <a:off x="6875072" y="4011356"/>
            <a:ext cx="1605082" cy="1676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218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використовують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для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лічби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предметів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789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використовують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для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лічби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предметів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3105834"/>
            <a:ext cx="10566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атуральні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45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читають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763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читають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828835"/>
            <a:ext cx="10566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Групами по 3 цифри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391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Яке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найменше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5678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Яке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найменше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3105834"/>
            <a:ext cx="10566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Число 1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172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існує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найбільше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797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існує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найбільше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828835"/>
            <a:ext cx="10566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Ні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такого числа не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існує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197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359</Words>
  <Application>Microsoft Office PowerPoint</Application>
  <PresentationFormat>Широкий екран</PresentationFormat>
  <Paragraphs>49</Paragraphs>
  <Slides>27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27</vt:i4>
      </vt:variant>
    </vt:vector>
  </HeadingPairs>
  <TitlesOfParts>
    <vt:vector size="33" baseType="lpstr">
      <vt:lpstr>Kharkiv</vt:lpstr>
      <vt:lpstr>Calibri Light</vt:lpstr>
      <vt:lpstr>Calibri</vt:lpstr>
      <vt:lpstr>NAMU 1600</vt:lpstr>
      <vt:lpstr>Arial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Vadym Parkhomchuk</dc:creator>
  <cp:lastModifiedBy>Vadym Parkhomchuk</cp:lastModifiedBy>
  <cp:revision>17</cp:revision>
  <dcterms:created xsi:type="dcterms:W3CDTF">2024-08-04T08:47:29Z</dcterms:created>
  <dcterms:modified xsi:type="dcterms:W3CDTF">2024-09-28T15:50:57Z</dcterms:modified>
</cp:coreProperties>
</file>