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317" r:id="rId2"/>
    <p:sldId id="257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296" r:id="rId11"/>
    <p:sldId id="302" r:id="rId12"/>
    <p:sldId id="303" r:id="rId13"/>
    <p:sldId id="274" r:id="rId14"/>
    <p:sldId id="292" r:id="rId15"/>
    <p:sldId id="293" r:id="rId16"/>
    <p:sldId id="316" r:id="rId17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Cambria Math" panose="02040503050406030204" pitchFamily="18" charset="0"/>
      <p:regular r:id="rId25"/>
    </p:embeddedFont>
    <p:embeddedFont>
      <p:font typeface="Kharkiv" pitchFamily="2" charset="0"/>
      <p:regular r:id="rId26"/>
    </p:embeddedFont>
    <p:embeddedFont>
      <p:font typeface="NAMU 1600" panose="00000300000000000000" pitchFamily="2" charset="0"/>
      <p:regular r:id="rId27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2E051D-01D5-4600-ABD1-2D59BE7F736B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F1085-9B81-40E1-A665-46974778FD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2448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95358"/>
            <a:ext cx="2743200" cy="726117"/>
          </a:xfrm>
        </p:spPr>
        <p:txBody>
          <a:bodyPr/>
          <a:lstStyle>
            <a:lvl1pPr>
              <a:defRPr sz="2000" b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jLKTDZaY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60F615-F8AB-4EB1-A2B7-1AABF1ACD9FE}"/>
              </a:ext>
            </a:extLst>
          </p:cNvPr>
          <p:cNvSpPr txBox="1"/>
          <p:nvPr/>
        </p:nvSpPr>
        <p:spPr>
          <a:xfrm>
            <a:off x="919018" y="2459504"/>
            <a:ext cx="103539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Округлення натуральних чисел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E6382-F656-48C9-B479-194E9F1E0100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https://youtu.be/rjLKTDZaYvg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401695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AC4B9F7-1D80-4056-8440-1882ABB5A9C3}"/>
                  </a:ext>
                </a:extLst>
              </p:cNvPr>
              <p:cNvSpPr txBox="1"/>
              <p:nvPr/>
            </p:nvSpPr>
            <p:spPr>
              <a:xfrm>
                <a:off x="919018" y="3013501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1682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AC4B9F7-1D80-4056-8440-1882ABB5A9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3013501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66DB117-FB84-46E4-B9A1-66498DCA0F24}"/>
                  </a:ext>
                </a:extLst>
              </p:cNvPr>
              <p:cNvSpPr txBox="1"/>
              <p:nvPr/>
            </p:nvSpPr>
            <p:spPr>
              <a:xfrm>
                <a:off x="919018" y="2967319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1682≈1680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66DB117-FB84-46E4-B9A1-66498DCA0F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967319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4312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C1EED88-CF5A-4C12-8474-2A43504A5BF6}"/>
              </a:ext>
            </a:extLst>
          </p:cNvPr>
          <p:cNvSpPr txBox="1"/>
          <p:nvPr/>
        </p:nvSpPr>
        <p:spPr>
          <a:xfrm>
            <a:off x="826658" y="4103639"/>
            <a:ext cx="103539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округлення до десятків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EAF0AE4-B519-4106-9C6A-0F4D8C51728C}"/>
                  </a:ext>
                </a:extLst>
              </p:cNvPr>
              <p:cNvSpPr txBox="1"/>
              <p:nvPr/>
            </p:nvSpPr>
            <p:spPr>
              <a:xfrm>
                <a:off x="919018" y="2967319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1682≈1680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EAF0AE4-B519-4106-9C6A-0F4D8C5172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967319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719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C1D1BE4-AA1C-4938-ACFA-85E961346F66}"/>
                  </a:ext>
                </a:extLst>
              </p:cNvPr>
              <p:cNvSpPr txBox="1"/>
              <p:nvPr/>
            </p:nvSpPr>
            <p:spPr>
              <a:xfrm>
                <a:off x="919018" y="2644170"/>
                <a:ext cx="10353963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48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≈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— знак наближеної рівності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C1D1BE4-AA1C-4938-ACFA-85E961346F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644170"/>
                <a:ext cx="10353963" cy="1569660"/>
              </a:xfrm>
              <a:prstGeom prst="rect">
                <a:avLst/>
              </a:prstGeom>
              <a:blipFill>
                <a:blip r:embed="rId2"/>
                <a:stretch>
                  <a:fillRect t="-8171" b="-198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9122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C1D1BE4-AA1C-4938-ACFA-85E961346F66}"/>
              </a:ext>
            </a:extLst>
          </p:cNvPr>
          <p:cNvSpPr txBox="1"/>
          <p:nvPr/>
        </p:nvSpPr>
        <p:spPr>
          <a:xfrm>
            <a:off x="919018" y="2274838"/>
            <a:ext cx="1035396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Округлюють дане число до заданого розряду так, щоб результат округлення якнайменше відрізнявся від даного числа</a:t>
            </a:r>
          </a:p>
        </p:txBody>
      </p:sp>
    </p:spTree>
    <p:extLst>
      <p:ext uri="{BB962C8B-B14F-4D97-AF65-F5344CB8AC3E}">
        <p14:creationId xmlns:p14="http://schemas.microsoft.com/office/powerpoint/2010/main" val="363364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C7ADDA-B43B-4D85-9D77-138A60A83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4571" y="3720090"/>
            <a:ext cx="3702858" cy="72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DBC2760-1B43-4B3A-B9EB-7296A41D28F0}"/>
                  </a:ext>
                </a:extLst>
              </p:cNvPr>
              <p:cNvSpPr txBox="1"/>
              <p:nvPr/>
            </p:nvSpPr>
            <p:spPr>
              <a:xfrm>
                <a:off x="1002142" y="2598003"/>
                <a:ext cx="10353963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1682≈1</m:t>
                      </m:r>
                      <m:r>
                        <a:rPr lang="uk-UA" sz="4800" b="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70</m:t>
                      </m:r>
                      <m:r>
                        <a:rPr lang="uk-UA" sz="48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DBC2760-1B43-4B3A-B9EB-7296A41D28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2142" y="2598003"/>
                <a:ext cx="10353963" cy="83099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568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770819-F20D-4C06-87FE-B32434383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6965" y="3743254"/>
            <a:ext cx="3658065" cy="72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DCD01A-CE50-4EE3-AB4D-7F6D0FE4A650}"/>
                  </a:ext>
                </a:extLst>
              </p:cNvPr>
              <p:cNvSpPr txBox="1"/>
              <p:nvPr/>
            </p:nvSpPr>
            <p:spPr>
              <a:xfrm>
                <a:off x="1029848" y="2413337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435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DCD01A-CE50-4EE3-AB4D-7F6D0FE4A6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9848" y="2413337"/>
                <a:ext cx="10353963" cy="101566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05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6F5EAF4-34F8-453A-8668-95CF62AE627F}"/>
                  </a:ext>
                </a:extLst>
              </p:cNvPr>
              <p:cNvSpPr txBox="1"/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435</m:t>
                      </m:r>
                      <m:r>
                        <a:rPr lang="uk-UA" sz="6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≈</m:t>
                      </m:r>
                      <m:r>
                        <a:rPr lang="uk-UA" sz="6000" b="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440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6F5EAF4-34F8-453A-8668-95CF62AE6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973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Правило округлення натурального числа</a:t>
            </a:r>
            <a:endParaRPr lang="uk-U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046951-1534-4112-AB32-70FBD0152B44}"/>
              </a:ext>
            </a:extLst>
          </p:cNvPr>
          <p:cNvSpPr txBox="1"/>
          <p:nvPr/>
        </p:nvSpPr>
        <p:spPr>
          <a:xfrm>
            <a:off x="129309" y="1119228"/>
            <a:ext cx="11933382" cy="5093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2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Щоб округлити натуральне число до певного розряду треба:</a:t>
            </a:r>
          </a:p>
          <a:p>
            <a:pPr algn="ctr">
              <a:spcAft>
                <a:spcPts val="1800"/>
              </a:spcAft>
            </a:pPr>
            <a:r>
              <a:rPr lang="uk-UA" sz="2800" dirty="0">
                <a:latin typeface="Kharkiv" pitchFamily="2" charset="0"/>
                <a:cs typeface="Times New Roman" panose="02020603050405020304" pitchFamily="18" charset="0"/>
              </a:rPr>
              <a:t>1) усі цифри, записані за цим розрядом, замінити на нулі</a:t>
            </a:r>
          </a:p>
          <a:p>
            <a:pPr algn="ctr">
              <a:spcAft>
                <a:spcPts val="1800"/>
              </a:spcAft>
            </a:pPr>
            <a:r>
              <a:rPr lang="uk-UA" sz="2800" dirty="0">
                <a:latin typeface="Kharkiv" pitchFamily="2" charset="0"/>
                <a:cs typeface="Times New Roman" panose="02020603050405020304" pitchFamily="18" charset="0"/>
              </a:rPr>
              <a:t>2) якщо першою наступною за цим розрядом цифрою є 0, 1, 2, 3 або 4, то останню цифру, яка залишилася, не змінювати</a:t>
            </a:r>
          </a:p>
          <a:p>
            <a:pPr algn="ctr">
              <a:spcAft>
                <a:spcPts val="1800"/>
              </a:spcAft>
            </a:pPr>
            <a:r>
              <a:rPr lang="uk-UA" sz="2800" dirty="0">
                <a:latin typeface="Kharkiv" pitchFamily="2" charset="0"/>
                <a:cs typeface="Times New Roman" panose="02020603050405020304" pitchFamily="18" charset="0"/>
              </a:rPr>
              <a:t>якщо першою наступною за цим розрядом цифрою є 5, 6, 7, 8 або 9, то останню цифру, яка залишилася, збільшити на одиницю</a:t>
            </a:r>
            <a:endParaRPr lang="uk-UA" sz="2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93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046951-1534-4112-AB32-70FBD0152B44}"/>
              </a:ext>
            </a:extLst>
          </p:cNvPr>
          <p:cNvSpPr txBox="1"/>
          <p:nvPr/>
        </p:nvSpPr>
        <p:spPr>
          <a:xfrm>
            <a:off x="1164936" y="1840606"/>
            <a:ext cx="9862127" cy="3508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Округліть число:</a:t>
            </a:r>
          </a:p>
          <a:p>
            <a:pPr marL="914400" indent="-914400" algn="ctr">
              <a:spcAft>
                <a:spcPts val="1800"/>
              </a:spcAft>
              <a:buAutoNum type="arabicParenR"/>
            </a:pPr>
            <a:r>
              <a:rPr lang="uk-UA" sz="4800" dirty="0">
                <a:latin typeface="Kharkiv" pitchFamily="2" charset="0"/>
                <a:cs typeface="Times New Roman" panose="02020603050405020304" pitchFamily="18" charset="0"/>
              </a:rPr>
              <a:t>85 357 до тисяч</a:t>
            </a:r>
          </a:p>
          <a:p>
            <a:pPr marL="914400" indent="-914400" algn="ctr">
              <a:spcAft>
                <a:spcPts val="1800"/>
              </a:spcAft>
              <a:buAutoNum type="arabicParenR"/>
            </a:pPr>
            <a:r>
              <a:rPr lang="uk-UA" sz="4800" dirty="0">
                <a:latin typeface="Kharkiv" pitchFamily="2" charset="0"/>
                <a:cs typeface="Times New Roman" panose="02020603050405020304" pitchFamily="18" charset="0"/>
              </a:rPr>
              <a:t>68 792 до найвищого розряду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19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2564245" y="2528753"/>
                <a:ext cx="7063509" cy="18004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4800" b="0" dirty="0">
                    <a:latin typeface="Kharkiv" pitchFamily="2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8</m:t>
                    </m:r>
                    <m:r>
                      <a:rPr lang="uk-UA" sz="4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5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4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57</m:t>
                    </m:r>
                    <m:r>
                      <a:rPr lang="uk-UA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≈85 </m:t>
                    </m:r>
                    <m:r>
                      <a:rPr lang="uk-UA" sz="4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000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uk-UA" sz="4800" dirty="0">
                    <a:latin typeface="Kharkiv" pitchFamily="2" charset="0"/>
                  </a:rPr>
                  <a:t>2) </a:t>
                </a:r>
                <a14:m>
                  <m:oMath xmlns:m="http://schemas.openxmlformats.org/officeDocument/2006/math">
                    <m:r>
                      <a:rPr lang="uk-UA" sz="48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6</m:t>
                    </m:r>
                    <m:r>
                      <a:rPr lang="uk-UA" sz="4800" b="0" i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8</m:t>
                    </m:r>
                    <m:r>
                      <a:rPr lang="uk-UA" sz="4800" b="0" i="0" smtClean="0">
                        <a:latin typeface="Cambria Math" panose="02040503050406030204" pitchFamily="18" charset="0"/>
                      </a:rPr>
                      <m:t> 972</m:t>
                    </m:r>
                    <m:r>
                      <a:rPr lang="uk-UA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≈7</m:t>
                    </m:r>
                    <m:r>
                      <a:rPr lang="uk-UA" sz="4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0 000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245" y="2528753"/>
                <a:ext cx="7063509" cy="1800493"/>
              </a:xfrm>
              <a:prstGeom prst="rect">
                <a:avLst/>
              </a:prstGeom>
              <a:blipFill>
                <a:blip r:embed="rId2"/>
                <a:stretch>
                  <a:fillRect t="-7119" b="-1762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126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4CE7F2E5-3416-4436-BE3D-6F271F692F4D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F4AB8A6F-5951-414C-9FBA-5ECD8A23C7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5F0DAEBE-6D69-4E54-813A-DCA4D9FF4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83E2299D-2503-43FC-8205-AE1B761AED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округлити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до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певного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розряду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округлити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до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певного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розряду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782562"/>
            <a:ext cx="10566400" cy="1985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800"/>
              </a:spcAft>
            </a:pP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усі цифри, записані за цим розрядом, замінити на нулі;</a:t>
            </a: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округлити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до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певного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розряду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250634"/>
            <a:ext cx="10566400" cy="3647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першою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наступною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за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цим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розрядом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цифрою є 0, 1, 2, 3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або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4, то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останню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цифру, яка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залишилася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, не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змінювати</a:t>
            </a:r>
            <a:endParaRPr lang="ru-RU" sz="3600" dirty="0">
              <a:latin typeface="Kharkiv" pitchFamily="2" charset="0"/>
              <a:cs typeface="Times New Roman" panose="02020603050405020304" pitchFamily="18" charset="0"/>
            </a:endParaRPr>
          </a:p>
          <a:p>
            <a:pPr algn="ctr">
              <a:spcAft>
                <a:spcPts val="1800"/>
              </a:spcAft>
            </a:pP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в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іншому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випадку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—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збільшити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одиницю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15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242</Words>
  <Application>Microsoft Office PowerPoint</Application>
  <PresentationFormat>Широкий екран</PresentationFormat>
  <Paragraphs>30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3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24</cp:revision>
  <dcterms:created xsi:type="dcterms:W3CDTF">2024-08-04T08:47:29Z</dcterms:created>
  <dcterms:modified xsi:type="dcterms:W3CDTF">2024-09-28T16:04:09Z</dcterms:modified>
</cp:coreProperties>
</file>