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1"/>
  </p:notesMasterIdLst>
  <p:sldIdLst>
    <p:sldId id="337" r:id="rId2"/>
    <p:sldId id="300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11" r:id="rId12"/>
    <p:sldId id="312" r:id="rId13"/>
    <p:sldId id="313" r:id="rId14"/>
    <p:sldId id="314" r:id="rId15"/>
    <p:sldId id="315" r:id="rId16"/>
    <p:sldId id="316" r:id="rId17"/>
    <p:sldId id="317" r:id="rId18"/>
    <p:sldId id="318" r:id="rId19"/>
    <p:sldId id="336" r:id="rId20"/>
    <p:sldId id="319" r:id="rId21"/>
    <p:sldId id="320" r:id="rId22"/>
    <p:sldId id="321" r:id="rId23"/>
    <p:sldId id="322" r:id="rId24"/>
    <p:sldId id="323" r:id="rId25"/>
    <p:sldId id="274" r:id="rId26"/>
    <p:sldId id="292" r:id="rId27"/>
    <p:sldId id="293" r:id="rId28"/>
    <p:sldId id="324" r:id="rId29"/>
    <p:sldId id="325" r:id="rId30"/>
    <p:sldId id="326" r:id="rId31"/>
    <p:sldId id="327" r:id="rId32"/>
    <p:sldId id="328" r:id="rId33"/>
    <p:sldId id="329" r:id="rId34"/>
    <p:sldId id="330" r:id="rId35"/>
    <p:sldId id="331" r:id="rId36"/>
    <p:sldId id="332" r:id="rId37"/>
    <p:sldId id="333" r:id="rId38"/>
    <p:sldId id="334" r:id="rId39"/>
    <p:sldId id="335" r:id="rId40"/>
  </p:sldIdLst>
  <p:sldSz cx="12192000" cy="6858000"/>
  <p:notesSz cx="6858000" cy="9144000"/>
  <p:embeddedFontLst>
    <p:embeddedFont>
      <p:font typeface="Calibri" panose="020F0502020204030204" pitchFamily="34" charset="0"/>
      <p:regular r:id="rId42"/>
      <p:bold r:id="rId43"/>
      <p:italic r:id="rId44"/>
      <p:boldItalic r:id="rId45"/>
    </p:embeddedFont>
    <p:embeddedFont>
      <p:font typeface="Calibri Light" panose="020F0302020204030204" pitchFamily="34" charset="0"/>
      <p:regular r:id="rId46"/>
      <p:italic r:id="rId47"/>
    </p:embeddedFont>
    <p:embeddedFont>
      <p:font typeface="Cambria Math" panose="02040503050406030204" pitchFamily="18" charset="0"/>
      <p:regular r:id="rId48"/>
    </p:embeddedFont>
    <p:embeddedFont>
      <p:font typeface="Kharkiv" pitchFamily="2" charset="0"/>
      <p:regular r:id="rId49"/>
    </p:embeddedFont>
    <p:embeddedFont>
      <p:font typeface="NAMU 1600" panose="00000300000000000000" pitchFamily="2" charset="0"/>
      <p:regular r:id="rId50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font" Target="fonts/font9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5C3D5D-54F1-47E0-9598-BE6AA323A659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DD2C71-D165-4108-8AD1-87E1768261A9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4390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D24C2B-F35E-4A78-BF0F-59B8319A23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A6D2929-F2CA-4243-907C-87D7DDFD80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699B878-D9AB-4D72-B050-555E5E451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DED045B-CC5D-4A41-A9E5-E10768AF5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5EE40F1-A1C3-4B5F-AC29-91A418A29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8146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553F5F-4BD0-4D54-932F-1476A988E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E6622B4-2A95-43EC-BA1E-E52C7CF7B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C1E4EBF-80F9-4878-BB8D-8DACDB4A6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4CBFAF43-AB3D-4F27-9FBF-D2F059E5E5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9E56C66-755D-4BFD-B060-50E509457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8509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C23626-7D57-4E9C-924D-252503A26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7D18E82-084A-4859-9CCD-17C0DF5D0E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AD206DB-2B24-4429-AEDC-5E3105518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5199482-7A02-4355-9777-35CFACF1B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62C762F-DE58-4BB8-97C1-05ED76D91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6021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6416B0-9E61-4995-B551-78A399552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DE638FE-D4B0-4ADC-840E-FF8AA9BCF5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E7B19608-F32C-4D5C-A40A-30CCFF8AD2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8C4AA99-CE06-4AAD-9451-38B0CF0F4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CF36382-72DE-4755-97E6-1CB494BD5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0EA6BFA1-1C5F-4861-A33C-D2335E27F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9827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05A630-98D2-433A-9FA5-F9597C64A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28C49D0B-FCCC-4120-B2C4-51D395DBC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853EE77B-0C66-4577-AF78-04F145B8EF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4F1DE837-C03C-4547-B671-6B6EC4AC63C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1D02C854-22CB-4ED6-97B0-7C996DF58A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DC3EC150-1812-4ADD-8285-89DB98762A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D37A5E29-EA7F-4141-8AEC-7EEA82E986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A4F49B49-51F0-4F81-B943-93714245A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536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B427AD-6FE6-40CA-BE63-A5EB8BB30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235DE7B-3514-4722-BB96-8937DF677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C3E847DC-376B-4794-B50C-1CA06B578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0B28F7D6-E4A0-434D-8D37-0E347FB5B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9933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8B27CE63-8450-430A-98FD-E59614DF00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960854"/>
            <a:ext cx="2743200" cy="760622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  <a:effectLst/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7DC2BB82-2A37-46ED-B29F-71B8021B6D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2869BA0C-2F2B-496B-A2F7-DF66ECF8C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97083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DD8B09C-AB0B-4602-B397-F0704259C3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3A2E649-423F-48C7-AEB1-D3C1F2F3EC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E235DE9-4062-4807-9A5C-6377CA2416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5DD0655-9A4E-4BAB-B5A8-2A9C45514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A2F3160-0B16-4919-8582-49450038E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0D8B6A0-52E0-4EA0-BDD9-B7F1611DC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066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9C70DA9-5C83-4D25-A961-4062525A7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B484571-6FB9-4012-BF6D-066E081372C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37082043-83C4-47E8-B698-C9E8D95D86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0152079C-CAE4-4FCC-83A4-55BF39F5D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D3512A4D-1FA1-4773-8E98-F6D7D1CCE9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22370CF-D041-437A-8E6B-FC9781E09E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97002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364CD7-F0EA-4E88-B47B-33E900BEE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FF3226F-3B3B-416E-801F-379FAD126B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0459AA0-D9A4-40B3-8567-C9F5658A6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A098F6C-4115-4CF7-B1EF-878B1686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1B698F-70D2-4123-B707-902863317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2714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F0580812-DBBC-4DC7-9957-3D1C4DE1CF9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69E1E4CA-FF29-4F48-AB74-52018C15C5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53F4D31-5870-4D23-AA5E-5B51325D2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D74F4-EE4B-4142-80BE-951E145E8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5532DF-DA7E-42DC-8CD3-3356F3DA5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7727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D835711D-155E-4CA3-B8A8-B36942485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B5943DC-DB49-4907-9F38-C91C3090F3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DC08826-88C4-458E-980B-7BE1BEC09A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A63369-4071-4A37-BEA7-9BD5CBBC91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9642AA13-C310-47BF-A831-B5301125AF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D843A1-7DDD-461A-84A5-960258E1CC2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22725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5s7GODeY2-Y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3423581-CF53-4869-925C-3C6699ACE161}"/>
              </a:ext>
            </a:extLst>
          </p:cNvPr>
          <p:cNvSpPr txBox="1"/>
          <p:nvPr/>
        </p:nvSpPr>
        <p:spPr>
          <a:xfrm>
            <a:off x="1112980" y="1475767"/>
            <a:ext cx="9966036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5400" b="1" i="0" dirty="0" err="1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Основна</a:t>
            </a:r>
            <a:r>
              <a:rPr lang="ru-RU" sz="5400" b="1" i="0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</a:t>
            </a:r>
            <a:br>
              <a:rPr lang="ru-RU" sz="5400" b="1" i="0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</a:br>
            <a:r>
              <a:rPr lang="ru-RU" sz="5400" b="1" i="0" dirty="0" err="1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властивість</a:t>
            </a:r>
            <a:r>
              <a:rPr lang="ru-RU" sz="5400" b="1" i="0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</a:t>
            </a:r>
            <a:r>
              <a:rPr lang="ru-RU" sz="5400" b="1" i="0" dirty="0" err="1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дробу</a:t>
            </a:r>
            <a:r>
              <a:rPr lang="ru-RU" sz="5400" b="1" i="0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. </a:t>
            </a:r>
            <a:r>
              <a:rPr lang="ru-RU" sz="5400" b="1" i="0" dirty="0" err="1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Скорочення</a:t>
            </a:r>
            <a:r>
              <a:rPr lang="ru-RU" sz="5400" b="1" i="0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дробів. </a:t>
            </a:r>
            <a:r>
              <a:rPr lang="ru-RU" sz="5400" b="1" i="0" dirty="0" err="1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Зведення</a:t>
            </a:r>
            <a:r>
              <a:rPr lang="ru-RU" sz="5400" b="1" i="0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</a:t>
            </a:r>
            <a:r>
              <a:rPr lang="ru-RU" sz="5400" b="1" i="0" dirty="0" err="1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дробу</a:t>
            </a:r>
            <a:r>
              <a:rPr lang="ru-RU" sz="5400" b="1" i="0" dirty="0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 до нового </a:t>
            </a:r>
            <a:r>
              <a:rPr lang="ru-RU" sz="5400" b="1" i="0" dirty="0" err="1">
                <a:solidFill>
                  <a:srgbClr val="0D0D0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знаменника</a:t>
            </a:r>
            <a:endParaRPr lang="uk-UA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F542BF3-3CB1-4E86-A0BC-1744FE2B7172}"/>
              </a:ext>
            </a:extLst>
          </p:cNvPr>
          <p:cNvSpPr txBox="1"/>
          <p:nvPr/>
        </p:nvSpPr>
        <p:spPr>
          <a:xfrm>
            <a:off x="2753104" y="5723084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https://youtu.be/5s7GODeY2-Y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3805288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Основна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властивість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частки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71F9E4-2485-4906-B832-9DBC9DA4568B}"/>
              </a:ext>
            </a:extLst>
          </p:cNvPr>
          <p:cNvSpPr txBox="1"/>
          <p:nvPr/>
        </p:nvSpPr>
        <p:spPr>
          <a:xfrm>
            <a:off x="1976582" y="2145528"/>
            <a:ext cx="823883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Якщо ділене і дільник помножити або поділити на одне й те саме відмінне від нуля число, то частка від цього не зміниться</a:t>
            </a:r>
          </a:p>
        </p:txBody>
      </p:sp>
    </p:spTree>
    <p:extLst>
      <p:ext uri="{BB962C8B-B14F-4D97-AF65-F5344CB8AC3E}">
        <p14:creationId xmlns:p14="http://schemas.microsoft.com/office/powerpoint/2010/main" val="4191246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FD52DEE-53D9-4026-8AD3-C546BD2CAB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0162" y="1866900"/>
            <a:ext cx="9591675" cy="3124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78800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CBD6087-2318-4E2A-BE11-1040F48D5B5E}"/>
                  </a:ext>
                </a:extLst>
              </p:cNvPr>
              <p:cNvSpPr txBox="1"/>
              <p:nvPr/>
            </p:nvSpPr>
            <p:spPr>
              <a:xfrm>
                <a:off x="1976582" y="845807"/>
                <a:ext cx="8238836" cy="232768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uk-UA" sz="3600" b="0" dirty="0">
                  <a:latin typeface="Kharkiv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2·2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4·2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uk-UA" sz="3600" b="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CBD6087-2318-4E2A-BE11-1040F48D5B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6582" y="845807"/>
                <a:ext cx="8238836" cy="2327688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BAC0F82-78D9-48AE-9BC6-BDC72052D770}"/>
                  </a:ext>
                </a:extLst>
              </p:cNvPr>
              <p:cNvSpPr txBox="1"/>
              <p:nvPr/>
            </p:nvSpPr>
            <p:spPr>
              <a:xfrm>
                <a:off x="3048000" y="3684505"/>
                <a:ext cx="6096000" cy="232768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uk-UA" sz="3600" b="0" dirty="0">
                  <a:latin typeface="Kharkiv" pitchFamily="2" charset="0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4 </m:t>
                          </m:r>
                          <m:r>
                            <a:rPr lang="uk-UA" sz="3600" i="1">
                              <a:latin typeface="Cambria Math" panose="02040503050406030204" pitchFamily="18" charset="0"/>
                            </a:rPr>
                            <m:t>:2</m:t>
                          </m:r>
                        </m:num>
                        <m:den>
                          <m:r>
                            <a:rPr lang="uk-UA" sz="3600" i="1">
                              <a:latin typeface="Cambria Math" panose="02040503050406030204" pitchFamily="18" charset="0"/>
                            </a:rPr>
                            <m:t>8 :2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BAC0F82-78D9-48AE-9BC6-BDC72052D7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3684505"/>
                <a:ext cx="6096000" cy="2327688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773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Основна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властивість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дробу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871F9E4-2485-4906-B832-9DBC9DA4568B}"/>
              </a:ext>
            </a:extLst>
          </p:cNvPr>
          <p:cNvSpPr txBox="1"/>
          <p:nvPr/>
        </p:nvSpPr>
        <p:spPr>
          <a:xfrm>
            <a:off x="1976582" y="1997746"/>
            <a:ext cx="823883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Значення дробу не зміниться, якщо чисельник і знаменник дробу помножити або поділити на одне й те саме, відмінне від нуля, число</a:t>
            </a:r>
          </a:p>
        </p:txBody>
      </p:sp>
    </p:spTree>
    <p:extLst>
      <p:ext uri="{BB962C8B-B14F-4D97-AF65-F5344CB8AC3E}">
        <p14:creationId xmlns:p14="http://schemas.microsoft.com/office/powerpoint/2010/main" val="242700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CBD6087-2318-4E2A-BE11-1040F48D5B5E}"/>
                  </a:ext>
                </a:extLst>
              </p:cNvPr>
              <p:cNvSpPr txBox="1"/>
              <p:nvPr/>
            </p:nvSpPr>
            <p:spPr>
              <a:xfrm>
                <a:off x="4373418" y="1778679"/>
                <a:ext cx="3445163" cy="12869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2·3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5·3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15</m:t>
                          </m:r>
                        </m:den>
                      </m:f>
                    </m:oMath>
                  </m:oMathPara>
                </a14:m>
                <a:endParaRPr lang="uk-UA" sz="3600" b="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CBD6087-2318-4E2A-BE11-1040F48D5B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73418" y="1778679"/>
                <a:ext cx="3445163" cy="128695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46E014B-8513-497F-B111-285A5EC3774F}"/>
                  </a:ext>
                </a:extLst>
              </p:cNvPr>
              <p:cNvSpPr txBox="1"/>
              <p:nvPr/>
            </p:nvSpPr>
            <p:spPr>
              <a:xfrm>
                <a:off x="3761508" y="3792367"/>
                <a:ext cx="4668981" cy="12869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14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14 :2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20 :2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7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10</m:t>
                          </m:r>
                        </m:den>
                      </m:f>
                    </m:oMath>
                  </m:oMathPara>
                </a14:m>
                <a:endParaRPr lang="uk-UA" sz="3600" b="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46E014B-8513-497F-B111-285A5EC377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1508" y="3792367"/>
                <a:ext cx="4668981" cy="128695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1203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54E8C3E-B914-494C-A4E6-D1C803C25F1B}"/>
                  </a:ext>
                </a:extLst>
              </p:cNvPr>
              <p:cNvSpPr txBox="1"/>
              <p:nvPr/>
            </p:nvSpPr>
            <p:spPr>
              <a:xfrm>
                <a:off x="2551545" y="2712393"/>
                <a:ext cx="7088909" cy="143321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15</m:t>
                        </m:r>
                      </m:den>
                    </m:f>
                  </m:oMath>
                </a14:m>
                <a:r>
                  <a:rPr lang="uk-UA" sz="3600" dirty="0">
                    <a:latin typeface="Kharkiv" pitchFamily="2" charset="0"/>
                  </a:rPr>
                  <a:t> ⇒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i="1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3600" i="1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uk-UA" sz="3600" dirty="0">
                    <a:latin typeface="Kharkiv" pitchFamily="2" charset="0"/>
                  </a:rPr>
                  <a:t> і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i="1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uk-UA" sz="3600" i="1">
                            <a:latin typeface="Cambria Math" panose="02040503050406030204" pitchFamily="18" charset="0"/>
                          </a:rPr>
                          <m:t>15</m:t>
                        </m:r>
                      </m:den>
                    </m:f>
                  </m:oMath>
                </a14:m>
                <a:r>
                  <a:rPr lang="uk-UA" sz="3600" dirty="0">
                    <a:latin typeface="Kharkiv" pitchFamily="2" charset="0"/>
                  </a:rPr>
                  <a:t> — різні записи одного числа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54E8C3E-B914-494C-A4E6-D1C803C25F1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1545" y="2712393"/>
                <a:ext cx="7088909" cy="1433213"/>
              </a:xfrm>
              <a:prstGeom prst="rect">
                <a:avLst/>
              </a:prstGeom>
              <a:blipFill>
                <a:blip r:embed="rId2"/>
                <a:stretch>
                  <a:fillRect b="-14894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9041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A3F78E0-E138-43D2-A8ED-6D51B07D7E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5636" y="536864"/>
            <a:ext cx="8580727" cy="50464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6007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71F9E4-2485-4906-B832-9DBC9DA4568B}"/>
              </a:ext>
            </a:extLst>
          </p:cNvPr>
          <p:cNvSpPr txBox="1"/>
          <p:nvPr/>
        </p:nvSpPr>
        <p:spPr>
          <a:xfrm>
            <a:off x="1976582" y="1997839"/>
            <a:ext cx="823883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Ділення чисельника і знаменника дробу на одне й те саме натуральне число називають </a:t>
            </a:r>
            <a:r>
              <a:rPr lang="uk-UA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скороченням дробу</a:t>
            </a:r>
          </a:p>
        </p:txBody>
      </p:sp>
    </p:spTree>
    <p:extLst>
      <p:ext uri="{BB962C8B-B14F-4D97-AF65-F5344CB8AC3E}">
        <p14:creationId xmlns:p14="http://schemas.microsoft.com/office/powerpoint/2010/main" val="247709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/>
              <p:nvPr/>
            </p:nvSpPr>
            <p:spPr>
              <a:xfrm>
                <a:off x="1026391" y="2274435"/>
                <a:ext cx="10139218" cy="87921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4 :2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10 :2</m:t>
                        </m:r>
                      </m:den>
                    </m:f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uk-UA" sz="3600" dirty="0">
                    <a:latin typeface="Kharkiv" pitchFamily="2" charset="0"/>
                  </a:rPr>
                  <a:t> — дріб скорочено на 2</a:t>
                </a: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6391" y="2274435"/>
                <a:ext cx="10139218" cy="879215"/>
              </a:xfrm>
              <a:prstGeom prst="rect">
                <a:avLst/>
              </a:prstGeom>
              <a:blipFill>
                <a:blip r:embed="rId2"/>
                <a:stretch>
                  <a:fillRect b="-1458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C201989-DE4A-4FDF-A197-8C376D70B8BB}"/>
                  </a:ext>
                </a:extLst>
              </p:cNvPr>
              <p:cNvSpPr txBox="1"/>
              <p:nvPr/>
            </p:nvSpPr>
            <p:spPr>
              <a:xfrm>
                <a:off x="1186872" y="3704351"/>
                <a:ext cx="9818255" cy="87921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15</m:t>
                        </m:r>
                      </m:den>
                    </m:f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6 :3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15 :3</m:t>
                        </m:r>
                      </m:den>
                    </m:f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uk-UA" sz="3600" dirty="0">
                    <a:latin typeface="Kharkiv" pitchFamily="2" charset="0"/>
                  </a:rPr>
                  <a:t> — дріб скорочено на 3</a:t>
                </a:r>
              </a:p>
            </p:txBody>
          </p:sp>
        </mc:Choice>
        <mc:Fallback xmlns="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0C201989-DE4A-4FDF-A197-8C376D70B8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6872" y="3704351"/>
                <a:ext cx="9818255" cy="879215"/>
              </a:xfrm>
              <a:prstGeom prst="rect">
                <a:avLst/>
              </a:prstGeom>
              <a:blipFill>
                <a:blip r:embed="rId3"/>
                <a:stretch>
                  <a:fillRect b="-1458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80070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/>
              <p:nvPr/>
            </p:nvSpPr>
            <p:spPr>
              <a:xfrm>
                <a:off x="1026391" y="2519007"/>
                <a:ext cx="10139218" cy="18199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den>
                    </m:f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uk-UA" sz="3600" dirty="0">
                    <a:latin typeface="Kharkiv" pitchFamily="2" charset="0"/>
                  </a:rPr>
                  <a:t> — дріб скорочено на 4</a:t>
                </a:r>
              </a:p>
              <a:p>
                <a:pPr algn="ctr">
                  <a:spcAft>
                    <a:spcPts val="1200"/>
                  </a:spcAft>
                </a:pPr>
                <a:r>
                  <a:rPr lang="uk-UA" sz="3600" dirty="0">
                    <a:latin typeface="Kharkiv" pitchFamily="2" charset="0"/>
                  </a:rPr>
                  <a:t>Або одразу так: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16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20</m:t>
                        </m:r>
                      </m:den>
                    </m:f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6391" y="2519007"/>
                <a:ext cx="10139218" cy="1819985"/>
              </a:xfrm>
              <a:prstGeom prst="rect">
                <a:avLst/>
              </a:prstGeom>
              <a:blipFill>
                <a:blip r:embed="rId2"/>
                <a:stretch>
                  <a:fillRect b="-602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Пряма сполучна лінія 3">
            <a:extLst>
              <a:ext uri="{FF2B5EF4-FFF2-40B4-BE49-F238E27FC236}">
                <a16:creationId xmlns:a16="http://schemas.microsoft.com/office/drawing/2014/main" id="{4B19A208-6247-4A0E-9540-488CFA006767}"/>
              </a:ext>
            </a:extLst>
          </p:cNvPr>
          <p:cNvCxnSpPr/>
          <p:nvPr/>
        </p:nvCxnSpPr>
        <p:spPr>
          <a:xfrm flipV="1">
            <a:off x="2140744" y="2624138"/>
            <a:ext cx="388144" cy="22383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 сполучна лінія 7">
            <a:extLst>
              <a:ext uri="{FF2B5EF4-FFF2-40B4-BE49-F238E27FC236}">
                <a16:creationId xmlns:a16="http://schemas.microsoft.com/office/drawing/2014/main" id="{7600DF79-3E36-4C7D-A671-2228D0441280}"/>
              </a:ext>
            </a:extLst>
          </p:cNvPr>
          <p:cNvCxnSpPr/>
          <p:nvPr/>
        </p:nvCxnSpPr>
        <p:spPr>
          <a:xfrm flipV="1">
            <a:off x="2140744" y="3124200"/>
            <a:ext cx="388144" cy="223837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6346B93-CB4C-483B-BE28-3CB6144EE474}"/>
                  </a:ext>
                </a:extLst>
              </p:cNvPr>
              <p:cNvSpPr txBox="1"/>
              <p:nvPr/>
            </p:nvSpPr>
            <p:spPr>
              <a:xfrm>
                <a:off x="2438400" y="2378791"/>
                <a:ext cx="31115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1800" b="0" i="1" smtClean="0">
                          <a:latin typeface="Cambria Math" panose="02040503050406030204" pitchFamily="18" charset="0"/>
                        </a:rPr>
                        <m:t>4</m:t>
                      </m:r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16346B93-CB4C-483B-BE28-3CB6144EE4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8400" y="2378791"/>
                <a:ext cx="311150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B678BB7-B913-4CA1-9503-EEF851CC8DB4}"/>
                  </a:ext>
                </a:extLst>
              </p:cNvPr>
              <p:cNvSpPr txBox="1"/>
              <p:nvPr/>
            </p:nvSpPr>
            <p:spPr>
              <a:xfrm>
                <a:off x="2439194" y="3169443"/>
                <a:ext cx="31115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1800" b="0" i="1" smtClean="0">
                          <a:latin typeface="Cambria Math" panose="02040503050406030204" pitchFamily="18" charset="0"/>
                        </a:rPr>
                        <m:t>5</m:t>
                      </m:r>
                    </m:oMath>
                  </m:oMathPara>
                </a14:m>
                <a:endParaRPr lang="uk-UA" dirty="0"/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9B678BB7-B913-4CA1-9503-EEF851CC8D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39194" y="3169443"/>
                <a:ext cx="311150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31984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71F9E4-2485-4906-B832-9DBC9DA4568B}"/>
              </a:ext>
            </a:extLst>
          </p:cNvPr>
          <p:cNvSpPr txBox="1"/>
          <p:nvPr/>
        </p:nvSpPr>
        <p:spPr>
          <a:xfrm>
            <a:off x="1976582" y="2551837"/>
            <a:ext cx="82388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Дріб, який неможливо скоротити, називають </a:t>
            </a:r>
            <a:r>
              <a:rPr lang="uk-UA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нескоротним дробом</a:t>
            </a:r>
          </a:p>
        </p:txBody>
      </p:sp>
    </p:spTree>
    <p:extLst>
      <p:ext uri="{BB962C8B-B14F-4D97-AF65-F5344CB8AC3E}">
        <p14:creationId xmlns:p14="http://schemas.microsoft.com/office/powerpoint/2010/main" val="987531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5BA01AC-E756-4369-8C9B-1CF72706E6C6}"/>
                  </a:ext>
                </a:extLst>
              </p:cNvPr>
              <p:cNvSpPr txBox="1"/>
              <p:nvPr/>
            </p:nvSpPr>
            <p:spPr>
              <a:xfrm>
                <a:off x="1026391" y="2989392"/>
                <a:ext cx="10139218" cy="87921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,  </m:t>
                    </m:r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7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13</m:t>
                        </m:r>
                      </m:den>
                    </m:f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,  </m:t>
                    </m:r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8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uk-UA" sz="3600" dirty="0">
                    <a:latin typeface="Kharkiv" pitchFamily="2" charset="0"/>
                  </a:rPr>
                  <a:t> — нескоротні дроби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C5BA01AC-E756-4369-8C9B-1CF72706E6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6391" y="2989392"/>
                <a:ext cx="10139218" cy="879215"/>
              </a:xfrm>
              <a:prstGeom prst="rect">
                <a:avLst/>
              </a:prstGeom>
              <a:blipFill>
                <a:blip r:embed="rId2"/>
                <a:stretch>
                  <a:fillRect b="-1379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7811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EAFF8B2-251E-41CA-A440-D3E24AB62F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295400"/>
            <a:ext cx="9448800" cy="4267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9898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/>
              <p:nvPr/>
            </p:nvSpPr>
            <p:spPr>
              <a:xfrm>
                <a:off x="1026391" y="2989200"/>
                <a:ext cx="10139218" cy="8796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:r>
                  <a:rPr lang="uk-UA" sz="3600" dirty="0">
                    <a:latin typeface="Kharkiv" pitchFamily="2" charset="0"/>
                  </a:rPr>
                  <a:t>Скоротіть дріб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66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78</m:t>
                        </m:r>
                      </m:den>
                    </m:f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6391" y="2989200"/>
                <a:ext cx="10139218" cy="879600"/>
              </a:xfrm>
              <a:prstGeom prst="rect">
                <a:avLst/>
              </a:prstGeom>
              <a:blipFill>
                <a:blip r:embed="rId2"/>
                <a:stretch>
                  <a:fillRect b="-1379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15795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(1-й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спосіб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/>
              <p:nvPr/>
            </p:nvSpPr>
            <p:spPr>
              <a:xfrm>
                <a:off x="1091046" y="2785522"/>
                <a:ext cx="10139218" cy="12869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66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78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33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39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11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13</m:t>
                          </m:r>
                        </m:den>
                      </m:f>
                    </m:oMath>
                  </m:oMathPara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1046" y="2785522"/>
                <a:ext cx="10139218" cy="128695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0891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(2-й </a:t>
            </a:r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спосіб</a:t>
            </a:r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/>
              <p:nvPr/>
            </p:nvSpPr>
            <p:spPr>
              <a:xfrm>
                <a:off x="1091046" y="2785522"/>
                <a:ext cx="10139218" cy="135421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uk-UA" sz="3600" dirty="0" smtClean="0">
                          <a:latin typeface="Kharkiv" pitchFamily="2" charset="0"/>
                        </a:rPr>
                        <m:t>НСД</m:t>
                      </m:r>
                      <m:r>
                        <a:rPr lang="uk-UA" sz="3600" b="0" i="1" dirty="0" smtClean="0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uk-UA" sz="3600" b="0" i="1" dirty="0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uk-UA" sz="3600" b="0" i="1" dirty="0" smtClean="0">
                              <a:latin typeface="Cambria Math" panose="02040503050406030204" pitchFamily="18" charset="0"/>
                            </a:rPr>
                            <m:t>66;78</m:t>
                          </m:r>
                        </m:e>
                      </m:d>
                      <m:r>
                        <a:rPr lang="uk-UA" sz="3600" b="0" i="1" dirty="0" smtClean="0">
                          <a:latin typeface="Cambria Math" panose="02040503050406030204" pitchFamily="18" charset="0"/>
                        </a:rPr>
                        <m:t>=6</m:t>
                      </m:r>
                    </m:oMath>
                  </m:oMathPara>
                </a14:m>
                <a:endParaRPr lang="uk-UA" sz="3600" b="0" dirty="0">
                  <a:latin typeface="Kharkiv" pitchFamily="2" charset="0"/>
                </a:endParaRPr>
              </a:p>
              <a:p>
                <a:pPr algn="ctr">
                  <a:spcAft>
                    <a:spcPts val="1200"/>
                  </a:spcAft>
                </a:pP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1046" y="2785522"/>
                <a:ext cx="10139218" cy="135421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3618056-B46D-4CC2-A4B9-229834690B00}"/>
                  </a:ext>
                </a:extLst>
              </p:cNvPr>
              <p:cNvSpPr txBox="1"/>
              <p:nvPr/>
            </p:nvSpPr>
            <p:spPr>
              <a:xfrm>
                <a:off x="1091046" y="3616795"/>
                <a:ext cx="10139218" cy="12869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66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78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66 :6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78 :6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11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13</m:t>
                          </m:r>
                        </m:den>
                      </m:f>
                    </m:oMath>
                  </m:oMathPara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E3618056-B46D-4CC2-A4B9-229834690B0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1046" y="3616795"/>
                <a:ext cx="10139218" cy="128695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1743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/>
              <p:nvPr/>
            </p:nvSpPr>
            <p:spPr>
              <a:xfrm>
                <a:off x="1026391" y="2453491"/>
                <a:ext cx="10139218" cy="12982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135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360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  <m:r>
                            <a:rPr lang="uk-UA" sz="3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uk-UA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uk-UA" sz="36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uk-UA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·3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2·2·</m:t>
                          </m:r>
                          <m:r>
                            <a:rPr lang="uk-UA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r>
                            <a:rPr lang="uk-UA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·2·</m:t>
                          </m:r>
                          <m:r>
                            <a:rPr lang="uk-UA" sz="36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6391" y="2453491"/>
                <a:ext cx="10139218" cy="1298241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0CC1158-B284-4CC4-90DF-6433D5D6CD87}"/>
                  </a:ext>
                </a:extLst>
              </p:cNvPr>
              <p:cNvSpPr txBox="1"/>
              <p:nvPr/>
            </p:nvSpPr>
            <p:spPr>
              <a:xfrm>
                <a:off x="2909460" y="3934954"/>
                <a:ext cx="6096000" cy="114435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135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360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2·2·2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uk-UA" sz="36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80CC1158-B284-4CC4-90DF-6433D5D6CD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09460" y="3934954"/>
                <a:ext cx="6096000" cy="114435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3888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9388FD3-825D-4F37-881B-9E06C2F6803D}"/>
                  </a:ext>
                </a:extLst>
              </p:cNvPr>
              <p:cNvSpPr txBox="1"/>
              <p:nvPr/>
            </p:nvSpPr>
            <p:spPr>
              <a:xfrm>
                <a:off x="1026391" y="1330002"/>
                <a:ext cx="10139218" cy="140269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6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60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60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uk-UA" sz="60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9388FD3-825D-4F37-881B-9E06C2F680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6391" y="1330002"/>
                <a:ext cx="10139218" cy="140269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90E06A8-F191-4B87-82D1-08E1971A1550}"/>
                  </a:ext>
                </a:extLst>
              </p:cNvPr>
              <p:cNvSpPr txBox="1"/>
              <p:nvPr/>
            </p:nvSpPr>
            <p:spPr>
              <a:xfrm>
                <a:off x="1026391" y="3383084"/>
                <a:ext cx="10139218" cy="148444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 xmlns:m="http://schemas.openxmlformats.org/officeDocument/2006/math">
                    <m:f>
                      <m:fPr>
                        <m:ctrlPr>
                          <a:rPr lang="uk-UA" sz="60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uk-UA" sz="60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uk-UA" sz="60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60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uk-UA" sz="6000" b="0" i="1" smtClean="0">
                            <a:latin typeface="Cambria Math" panose="02040503050406030204" pitchFamily="18" charset="0"/>
                          </a:rPr>
                          <m:t>9</m:t>
                        </m:r>
                      </m:den>
                    </m:f>
                  </m:oMath>
                </a14:m>
                <a:r>
                  <a:rPr lang="uk-UA" sz="60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60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uk-UA" sz="6000" b="0" i="1" smtClean="0"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</m:oMath>
                </a14:m>
                <a:r>
                  <a:rPr lang="uk-UA" sz="60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6000" i="1">
                            <a:latin typeface="Cambria Math" panose="02040503050406030204" pitchFamily="18" charset="0"/>
                          </a:rPr>
                        </m:ctrlPr>
                      </m:fPr>
                      <m:num/>
                      <m:den>
                        <m:r>
                          <a:rPr lang="uk-UA" sz="6000" b="0" i="1" smtClean="0">
                            <a:latin typeface="Cambria Math" panose="02040503050406030204" pitchFamily="18" charset="0"/>
                          </a:rPr>
                          <m:t>15</m:t>
                        </m:r>
                      </m:den>
                    </m:f>
                  </m:oMath>
                </a14:m>
                <a:r>
                  <a:rPr lang="uk-UA" sz="6000" dirty="0">
                    <a:latin typeface="Kharkiv" pitchFamily="2" charset="0"/>
                  </a:rPr>
                  <a:t> …</a:t>
                </a: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90E06A8-F191-4B87-82D1-08E1971A155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6391" y="3383084"/>
                <a:ext cx="10139218" cy="1484445"/>
              </a:xfrm>
              <a:prstGeom prst="rect">
                <a:avLst/>
              </a:prstGeom>
              <a:blipFill>
                <a:blip r:embed="rId3"/>
                <a:stretch>
                  <a:fillRect b="-16872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6090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/>
              <p:nvPr/>
            </p:nvSpPr>
            <p:spPr>
              <a:xfrm>
                <a:off x="1026391" y="2989713"/>
                <a:ext cx="10139218" cy="87857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:r>
                  <a:rPr lang="uk-UA" sz="3600" dirty="0">
                    <a:latin typeface="Kharkiv" pitchFamily="2" charset="0"/>
                  </a:rPr>
                  <a:t>Звести дріб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uk-UA" sz="3600" dirty="0">
                    <a:latin typeface="Kharkiv" pitchFamily="2" charset="0"/>
                  </a:rPr>
                  <a:t> до знаменника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latin typeface="Cambria Math" panose="02040503050406030204" pitchFamily="18" charset="0"/>
                      </a:rPr>
                      <m:t>24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6391" y="2989713"/>
                <a:ext cx="10139218" cy="878574"/>
              </a:xfrm>
              <a:prstGeom prst="rect">
                <a:avLst/>
              </a:prstGeom>
              <a:blipFill>
                <a:blip r:embed="rId2"/>
                <a:stretch>
                  <a:fillRect b="-1379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261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B77465-3A19-4CC6-850C-71454D7200CF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/>
              <p:nvPr/>
            </p:nvSpPr>
            <p:spPr>
              <a:xfrm>
                <a:off x="1026391" y="2302161"/>
                <a:ext cx="10139218" cy="12869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2·8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3·8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16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24</m:t>
                          </m:r>
                        </m:den>
                      </m:f>
                    </m:oMath>
                  </m:oMathPara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15A40C2-9214-4B11-929F-7ABA14882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6391" y="2302161"/>
                <a:ext cx="10139218" cy="128695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D1487B1-7A5D-4C5B-BC67-8536C0BE4056}"/>
                  </a:ext>
                </a:extLst>
              </p:cNvPr>
              <p:cNvSpPr txBox="1"/>
              <p:nvPr/>
            </p:nvSpPr>
            <p:spPr>
              <a:xfrm>
                <a:off x="1026391" y="3912361"/>
                <a:ext cx="10139218" cy="14325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8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— додатковий множник для дробу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6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36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7D1487B1-7A5D-4C5B-BC67-8536C0BE40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6391" y="3912361"/>
                <a:ext cx="10139218" cy="1432572"/>
              </a:xfrm>
              <a:prstGeom prst="rect">
                <a:avLst/>
              </a:prstGeom>
              <a:blipFill>
                <a:blip r:embed="rId3"/>
                <a:stretch>
                  <a:fillRect t="-6809" b="-851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927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71F9E4-2485-4906-B832-9DBC9DA4568B}"/>
              </a:ext>
            </a:extLst>
          </p:cNvPr>
          <p:cNvSpPr txBox="1"/>
          <p:nvPr/>
        </p:nvSpPr>
        <p:spPr>
          <a:xfrm>
            <a:off x="1976582" y="1720840"/>
            <a:ext cx="8238836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Число, на яке множать чисельник і знаменник дробу, щоб звести його до нового знаменника, називають </a:t>
            </a:r>
            <a:r>
              <a:rPr lang="uk-UA" sz="36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додатковим множником</a:t>
            </a:r>
            <a:r>
              <a:rPr lang="uk-UA" sz="3600" dirty="0">
                <a:latin typeface="Kharkiv" pitchFamily="2" charset="0"/>
              </a:rPr>
              <a:t> для дробу</a:t>
            </a:r>
            <a:endParaRPr lang="uk-UA" sz="36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216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86199F6-2A58-4168-AC86-BA2A061328BE}"/>
                  </a:ext>
                </a:extLst>
              </p:cNvPr>
              <p:cNvSpPr txBox="1"/>
              <p:nvPr/>
            </p:nvSpPr>
            <p:spPr>
              <a:xfrm>
                <a:off x="1026391" y="2785522"/>
                <a:ext cx="10139218" cy="128695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uk-UA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uk-UA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16</m:t>
                          </m:r>
                        </m:num>
                        <m:den>
                          <m:r>
                            <a:rPr lang="uk-UA" sz="3600" b="0" i="1" smtClean="0">
                              <a:latin typeface="Cambria Math" panose="02040503050406030204" pitchFamily="18" charset="0"/>
                            </a:rPr>
                            <m:t>24</m:t>
                          </m:r>
                        </m:den>
                      </m:f>
                    </m:oMath>
                  </m:oMathPara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886199F6-2A58-4168-AC86-BA2A061328B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6391" y="2785522"/>
                <a:ext cx="10139218" cy="1286955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Пряма сполучна лінія 3">
            <a:extLst>
              <a:ext uri="{FF2B5EF4-FFF2-40B4-BE49-F238E27FC236}">
                <a16:creationId xmlns:a16="http://schemas.microsoft.com/office/drawing/2014/main" id="{FCEC23B9-4C16-4CB7-90A1-F0A3F234DF43}"/>
              </a:ext>
            </a:extLst>
          </p:cNvPr>
          <p:cNvCxnSpPr/>
          <p:nvPr/>
        </p:nvCxnSpPr>
        <p:spPr>
          <a:xfrm flipV="1">
            <a:off x="5100638" y="2647950"/>
            <a:ext cx="426243" cy="41433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51ABC63-0DBF-4DA1-A662-75EA01C829F1}"/>
                  </a:ext>
                </a:extLst>
              </p:cNvPr>
              <p:cNvSpPr txBox="1"/>
              <p:nvPr/>
            </p:nvSpPr>
            <p:spPr>
              <a:xfrm>
                <a:off x="5008958" y="2471613"/>
                <a:ext cx="376237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2400" b="0" i="1" smtClean="0">
                          <a:latin typeface="Cambria Math" panose="02040503050406030204" pitchFamily="18" charset="0"/>
                        </a:rPr>
                        <m:t>8</m:t>
                      </m:r>
                    </m:oMath>
                  </m:oMathPara>
                </a14:m>
                <a:endParaRPr lang="uk-UA" sz="2400" dirty="0"/>
              </a:p>
            </p:txBody>
          </p:sp>
        </mc:Choice>
        <mc:Fallback xmlns="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A51ABC63-0DBF-4DA1-A662-75EA01C829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8958" y="2471613"/>
                <a:ext cx="376237" cy="461665"/>
              </a:xfrm>
              <a:prstGeom prst="rect">
                <a:avLst/>
              </a:prstGeom>
              <a:blipFill>
                <a:blip r:embed="rId3"/>
                <a:stretch>
                  <a:fillRect l="-1639" r="-163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01384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871F9E4-2485-4906-B832-9DBC9DA4568B}"/>
              </a:ext>
            </a:extLst>
          </p:cNvPr>
          <p:cNvSpPr txBox="1"/>
          <p:nvPr/>
        </p:nvSpPr>
        <p:spPr>
          <a:xfrm>
            <a:off x="1976582" y="2274838"/>
            <a:ext cx="823883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</a:rPr>
              <a:t>Щоб знайти додатковий множник, потрібно новий знаменник поділити на «старий»</a:t>
            </a:r>
            <a:endParaRPr lang="uk-UA" sz="36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0605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BA8637E6-1892-40ED-9D24-AC6B100AAEF7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B5E3CA2C-7BAB-4C4C-BE3E-773FDFA119E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1E62936D-4C38-44E1-9366-74DDDF6E73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897EC41F-0292-4E11-BC7C-046AFB2A16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6521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Сформулюйте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властивість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дробу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789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Сформулюйте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властивість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дробу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370862"/>
            <a:ext cx="105664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</a:rPr>
              <a:t>Значення дробу не зміниться, якщо чисельник і знаменник дробу помножити або поділити на одне й те саме, відмінне від нуля, число</a:t>
            </a:r>
          </a:p>
        </p:txBody>
      </p:sp>
    </p:spTree>
    <p:extLst>
      <p:ext uri="{BB962C8B-B14F-4D97-AF65-F5344CB8AC3E}">
        <p14:creationId xmlns:p14="http://schemas.microsoft.com/office/powerpoint/2010/main" val="2121452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зміниться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значення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дробу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чисельник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знаменник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дробу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помножити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10;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чисельник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знаменник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дробу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поділити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2?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728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зміниться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значення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дробу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чисельник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знаменник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дробу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помножити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10;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чисельник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знаменник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дробу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поділити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2?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3605962"/>
            <a:ext cx="105664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</a:rPr>
              <a:t>В обох випадках значення дробу не зміниться</a:t>
            </a:r>
          </a:p>
        </p:txBody>
      </p:sp>
    </p:spTree>
    <p:extLst>
      <p:ext uri="{BB962C8B-B14F-4D97-AF65-F5344CB8AC3E}">
        <p14:creationId xmlns:p14="http://schemas.microsoft.com/office/powerpoint/2010/main" val="384861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скороченням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дробу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206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Що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скороченням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дробу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437537"/>
            <a:ext cx="105664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Скороченням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дробу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</a:t>
            </a:r>
            <a:r>
              <a:rPr lang="uk-UA" sz="3600" dirty="0" err="1">
                <a:latin typeface="Kharkiv" pitchFamily="2" charset="0"/>
              </a:rPr>
              <a:t>ілення</a:t>
            </a:r>
            <a:r>
              <a:rPr lang="uk-UA" sz="3600" dirty="0">
                <a:latin typeface="Kharkiv" pitchFamily="2" charset="0"/>
              </a:rPr>
              <a:t> чисельника і знаменника дробу на їхній спільний дільник</a:t>
            </a:r>
          </a:p>
        </p:txBody>
      </p:sp>
    </p:spTree>
    <p:extLst>
      <p:ext uri="{BB962C8B-B14F-4D97-AF65-F5344CB8AC3E}">
        <p14:creationId xmlns:p14="http://schemas.microsoft.com/office/powerpoint/2010/main" val="2373236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Який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дріб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нескоротним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904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Який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дріб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нескоротним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551837"/>
            <a:ext cx="105664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</a:rPr>
              <a:t>Дріб, який неможливо скоротити (чисельник і знаменник — взаємно прості числа)</a:t>
            </a:r>
          </a:p>
        </p:txBody>
      </p:sp>
    </p:spTree>
    <p:extLst>
      <p:ext uri="{BB962C8B-B14F-4D97-AF65-F5344CB8AC3E}">
        <p14:creationId xmlns:p14="http://schemas.microsoft.com/office/powerpoint/2010/main" val="1558305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звести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дріб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до нового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знаменника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27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звести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дріб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до нового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знаменника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812800" y="2857410"/>
            <a:ext cx="105664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</a:rPr>
              <a:t>Потрібно чисельник та знаменник помножити на додатковий множник</a:t>
            </a:r>
          </a:p>
        </p:txBody>
      </p:sp>
    </p:spTree>
    <p:extLst>
      <p:ext uri="{BB962C8B-B14F-4D97-AF65-F5344CB8AC3E}">
        <p14:creationId xmlns:p14="http://schemas.microsoft.com/office/powerpoint/2010/main" val="3625763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/>
              <p:nvPr/>
            </p:nvSpPr>
            <p:spPr>
              <a:xfrm>
                <a:off x="401782" y="207879"/>
                <a:ext cx="11388436" cy="143321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можна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дріб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6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6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3600" b="0" i="1" smtClean="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звести до </a:t>
                </a:r>
                <a:b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знаменника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3600" b="0" i="1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25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 А до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знаменника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3600" i="1" dirty="0" smtClean="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27</m:t>
                    </m:r>
                  </m:oMath>
                </a14:m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82" y="207879"/>
                <a:ext cx="11388436" cy="1433213"/>
              </a:xfrm>
              <a:prstGeom prst="rect">
                <a:avLst/>
              </a:prstGeom>
              <a:blipFill>
                <a:blip r:embed="rId2"/>
                <a:stretch>
                  <a:fillRect b="-1531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00318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/>
              <p:nvPr/>
            </p:nvSpPr>
            <p:spPr>
              <a:xfrm>
                <a:off x="401782" y="207879"/>
                <a:ext cx="11388436" cy="1433213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36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Чи </a:t>
                </a:r>
                <a:r>
                  <a:rPr lang="ru-RU" sz="3600" dirty="0" err="1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можна</a:t>
                </a:r>
                <a:r>
                  <a:rPr lang="ru-RU" sz="36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ru-RU" sz="3600" dirty="0" err="1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дріб</a:t>
                </a:r>
                <a:r>
                  <a:rPr lang="ru-RU" sz="36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num>
                      <m:den>
                        <m:r>
                          <a:rPr lang="uk-UA" sz="3600" i="1"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ru-RU" sz="36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звести до </a:t>
                </a:r>
                <a:br>
                  <a:rPr lang="ru-RU" sz="36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</a:br>
                <a:r>
                  <a:rPr lang="ru-RU" sz="3600" dirty="0" err="1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знаменника</a:t>
                </a:r>
                <a:r>
                  <a:rPr lang="ru-RU" sz="36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3600" i="1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25</m:t>
                    </m:r>
                  </m:oMath>
                </a14:m>
                <a:r>
                  <a:rPr lang="ru-RU" sz="36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 А до </a:t>
                </a:r>
                <a:r>
                  <a:rPr lang="ru-RU" sz="3600" dirty="0" err="1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знаменника</a:t>
                </a:r>
                <a:r>
                  <a:rPr lang="ru-RU" sz="36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ru-RU" sz="3600" i="1" dirty="0"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27</m:t>
                    </m:r>
                  </m:oMath>
                </a14:m>
                <a:r>
                  <a:rPr lang="ru-RU" sz="3600" dirty="0"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?</a:t>
                </a:r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283AE75-B1C6-4B4E-9CBA-2F03551F35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782" y="207879"/>
                <a:ext cx="11388436" cy="1433213"/>
              </a:xfrm>
              <a:prstGeom prst="rect">
                <a:avLst/>
              </a:prstGeom>
              <a:blipFill>
                <a:blip r:embed="rId2"/>
                <a:stretch>
                  <a:fillRect b="-1531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/>
              <p:nvPr/>
            </p:nvSpPr>
            <p:spPr>
              <a:xfrm>
                <a:off x="812800" y="2657385"/>
                <a:ext cx="10566400" cy="30931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Правильна </a:t>
                </a:r>
                <a:r>
                  <a:rPr lang="ru-RU" sz="3600" dirty="0" err="1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відповідь</a:t>
                </a:r>
                <a:r>
                  <a:rPr lang="ru-RU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US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—</a:t>
                </a:r>
                <a:r>
                  <a:rPr lang="uk-UA" sz="3600" dirty="0">
                    <a:effectLst/>
                    <a:latin typeface="Kharkiv" pitchFamily="2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uk-UA" sz="3600" dirty="0">
                    <a:latin typeface="Kharkiv" pitchFamily="2" charset="0"/>
                  </a:rPr>
                  <a:t>До знаменника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25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можна, потрібно </a:t>
                </a:r>
                <a:r>
                  <a:rPr lang="uk-UA" sz="3600" dirty="0" err="1">
                    <a:latin typeface="Kharkiv" pitchFamily="2" charset="0"/>
                  </a:rPr>
                  <a:t>домножити</a:t>
                </a:r>
                <a:r>
                  <a:rPr lang="uk-UA" sz="3600" dirty="0">
                    <a:latin typeface="Kharkiv" pitchFamily="2" charset="0"/>
                  </a:rPr>
                  <a:t> дріб на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5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  <a:p>
                <a:pPr algn="ctr"/>
                <a:r>
                  <a:rPr lang="uk-UA" sz="3600" dirty="0">
                    <a:latin typeface="Kharkiv" pitchFamily="2" charset="0"/>
                  </a:rPr>
                  <a:t>До знаменника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27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не можна, оскільки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27</m:t>
                    </m:r>
                  </m:oMath>
                </a14:m>
                <a:r>
                  <a:rPr lang="uk-UA" sz="3600" dirty="0">
                    <a:latin typeface="Kharkiv" pitchFamily="2" charset="0"/>
                  </a:rPr>
                  <a:t> не ділиться на </a:t>
                </a:r>
                <a14:m>
                  <m:oMath xmlns:m="http://schemas.openxmlformats.org/officeDocument/2006/math">
                    <m:r>
                      <a:rPr lang="uk-UA" sz="3600" i="1" dirty="0" smtClean="0">
                        <a:latin typeface="Cambria Math" panose="02040503050406030204" pitchFamily="18" charset="0"/>
                      </a:rPr>
                      <m:t>5</m:t>
                    </m:r>
                  </m:oMath>
                </a14:m>
                <a:endParaRPr lang="uk-UA" sz="36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E599BCC7-8125-40E9-B0B0-0E710D1568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2800" y="2657385"/>
                <a:ext cx="10566400" cy="3093154"/>
              </a:xfrm>
              <a:prstGeom prst="rect">
                <a:avLst/>
              </a:prstGeom>
              <a:blipFill>
                <a:blip r:embed="rId3"/>
                <a:stretch>
                  <a:fillRect t="-3353" b="-670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2489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знайти додатковий множник?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35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83AE75-B1C6-4B4E-9CBA-2F03551F35D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знайти додатковий множник?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99BCC7-8125-40E9-B0B0-0E710D1568F3}"/>
              </a:ext>
            </a:extLst>
          </p:cNvPr>
          <p:cNvSpPr txBox="1"/>
          <p:nvPr/>
        </p:nvSpPr>
        <p:spPr>
          <a:xfrm>
            <a:off x="736600" y="2551837"/>
            <a:ext cx="105664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</a:rPr>
              <a:t>Потрібно новий знаменник поділити на «старий»</a:t>
            </a:r>
          </a:p>
        </p:txBody>
      </p:sp>
    </p:spTree>
    <p:extLst>
      <p:ext uri="{BB962C8B-B14F-4D97-AF65-F5344CB8AC3E}">
        <p14:creationId xmlns:p14="http://schemas.microsoft.com/office/powerpoint/2010/main" val="93320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356</TotalTime>
  <Words>537</Words>
  <Application>Microsoft Office PowerPoint</Application>
  <PresentationFormat>Широкий екран</PresentationFormat>
  <Paragraphs>67</Paragraphs>
  <Slides>39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39</vt:i4>
      </vt:variant>
    </vt:vector>
  </HeadingPairs>
  <TitlesOfParts>
    <vt:vector size="46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34</cp:revision>
  <dcterms:created xsi:type="dcterms:W3CDTF">2024-08-27T10:24:57Z</dcterms:created>
  <dcterms:modified xsi:type="dcterms:W3CDTF">2024-09-28T16:07:45Z</dcterms:modified>
</cp:coreProperties>
</file>