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4"/>
  </p:notesMasterIdLst>
  <p:sldIdLst>
    <p:sldId id="256" r:id="rId2"/>
    <p:sldId id="28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80" r:id="rId22"/>
    <p:sldId id="276" r:id="rId23"/>
    <p:sldId id="277" r:id="rId24"/>
    <p:sldId id="278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12192000" cy="6858000"/>
  <p:notesSz cx="6858000" cy="9144000"/>
  <p:embeddedFontLs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Calibri Light" panose="020F0302020204030204" pitchFamily="34" charset="0"/>
      <p:regular r:id="rId39"/>
      <p:italic r:id="rId40"/>
    </p:embeddedFont>
    <p:embeddedFont>
      <p:font typeface="Cambria Math" panose="02040503050406030204" pitchFamily="18" charset="0"/>
      <p:regular r:id="rId41"/>
    </p:embeddedFont>
    <p:embeddedFont>
      <p:font typeface="Kharkiv" pitchFamily="2" charset="0"/>
      <p:regular r:id="rId42"/>
    </p:embeddedFont>
    <p:embeddedFont>
      <p:font typeface="NAMU 1600" panose="00000300000000000000" pitchFamily="2" charset="0"/>
      <p:regular r:id="rId43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3E0EDA-D41A-405C-9AD5-F96A056FE353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5CA0A9-979B-45DA-B818-D0F7F011F35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0855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F6DACE-0470-4A6A-8636-40B59A34DB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7A6695A-39DE-4BCF-9D76-E7544241BF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3FA4F53-1C10-46AB-ABC6-48C658DC9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8956EC9-3FFA-436A-8E7E-151881F5D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AAE23DB-8EBF-4FFF-B169-E0325DC8F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508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AB8557-CC8D-4987-A019-FBA5980AA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0366ECE-268D-49BB-AD17-A21A448CD6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96F82B8-3A46-4A5A-84D0-18C719E03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A4B8CDF-72B8-4993-9A81-8D2F147CF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8D506F1-9984-482B-A972-1A427D171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457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897FB9-CBBA-4DC7-B915-090B02E5C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465C4ED-1733-4D77-AD46-9124E9278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6C36F98-C8AA-4A13-8269-321C3EF21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F623F54-7D3F-4682-BB38-87D0F5F46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E68AADF-4FE3-425A-957E-3B8749C2E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771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7D245-1E23-4762-BB68-D248691BB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FFD7D9C-F4FD-46A7-B98A-F41F505DE4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216D4F0-3EEE-4FFE-A3C1-BE766D9FF0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00A9C98-987D-4BF8-96BC-BC00300C6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7546BF3-4E93-4D9A-9714-159307B06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B22C9E7-4791-4B9A-98FC-BAF16A986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5914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A51A67-BA6E-4D9F-99F2-F1EA5D2B3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BCBC16A-5882-41B3-84CB-B2C4ADEF28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E6C9827-122E-4A24-A80C-A605D0CD93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FAE951F-5C01-41BB-A308-A830339B97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E30958C7-7891-498E-BA19-3B9A4E100C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671027A7-8AD9-43CC-8CD0-694576190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591774A-64BE-48C2-AA50-AF35BDB0B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4351D415-E7D6-4E03-8B5C-285BD4CA6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568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A1DEA7-C620-4FAD-AE8C-DC71A0EB3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09821A6-2BD4-4533-AF6C-F790AB655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74B9475-A418-43E4-A187-A7114F45D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77F334A-9E45-4475-A20F-46CE89134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2073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41C7F9CD-E7D9-4357-827C-777B22A070D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926348"/>
            <a:ext cx="2743200" cy="795128"/>
          </a:xfrm>
        </p:spPr>
        <p:txBody>
          <a:bodyPr/>
          <a:lstStyle>
            <a:lvl1pPr>
              <a:defRPr sz="2000" b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F2234A1B-7281-409B-929D-BD6F3355D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E946A04E-930B-4B7C-972B-3400AA903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108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04D3F-0CD5-40C7-93D6-177630468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1FCE790-BD3B-4F2A-9E10-FB922DF22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E5935D4-8172-46E4-9952-9B97DC35FD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654B2C2-CD21-4AB0-A8A9-2D8E13778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2F5271C-0918-48A1-B8C1-80EA4A603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2B889BF-0C31-4A11-A379-E3FD3B636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8259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9E6E3E-9324-494F-9253-AF402B79D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38BAC83D-669E-4DB8-95E3-D04666D4B6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F951078-05BE-45DA-A930-51A7AB2134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B98B401-41E9-43F3-A7A8-BA2A5DEB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A99753E-4353-4E2D-A372-2DF9E460A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666FF4E-F2CA-45C3-AE8F-B0B92F2B2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5684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A6D5F7-EB13-42AA-8D84-008D00887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EB47F205-8986-4FA1-A21B-26FF45AE63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86D745D-6334-4373-BD81-478ED38AF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DA06D12-F2C9-4EF4-BDE8-5F7BEDEF0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DC25BAE-9CC9-4FF6-B8D5-E215F8E6E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0239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5A2668E4-572F-48CB-B365-ED6C412712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1182B200-44A5-4635-8706-FD1495605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DE71819-CC54-4B54-91CA-DB0E0BD5F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10D563B-1370-49CB-9044-027026FE5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8B4FFA2-9E59-4C28-8E65-E769084FB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438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DD8C9B2-6C02-4314-9E41-041FB36C0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1984C51-3D8A-4115-ACDF-4F39276B45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F5D36F2-66B9-4254-A5D4-13B615B345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7DBC565-6E9C-4540-B3E2-E85B0B0AE6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69EF205-FF44-457E-8BC0-D2CDDEA798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5802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hWrtXhwY97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6BBC859-E3CD-4FF0-8B90-BC80D23397AD}"/>
              </a:ext>
            </a:extLst>
          </p:cNvPr>
          <p:cNvSpPr txBox="1"/>
          <p:nvPr/>
        </p:nvSpPr>
        <p:spPr>
          <a:xfrm>
            <a:off x="540327" y="2459504"/>
            <a:ext cx="1111134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Ознаки подільності </a:t>
            </a:r>
            <a:b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</a:br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на 10, на 5 і на 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44939B-D2E4-4972-AB72-928A007CC096}"/>
              </a:ext>
            </a:extLst>
          </p:cNvPr>
          <p:cNvSpPr txBox="1"/>
          <p:nvPr/>
        </p:nvSpPr>
        <p:spPr>
          <a:xfrm>
            <a:off x="2753106" y="4398496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https://youtu.be/hWrtXhwY970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874943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6BBC859-E3CD-4FF0-8B90-BC80D23397AD}"/>
              </a:ext>
            </a:extLst>
          </p:cNvPr>
          <p:cNvSpPr txBox="1"/>
          <p:nvPr/>
        </p:nvSpPr>
        <p:spPr>
          <a:xfrm>
            <a:off x="3048000" y="3013501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latin typeface="Kharkiv" pitchFamily="2" charset="0"/>
              </a:rPr>
              <a:t>90, 210, 1400</a:t>
            </a:r>
          </a:p>
        </p:txBody>
      </p:sp>
    </p:spTree>
    <p:extLst>
      <p:ext uri="{BB962C8B-B14F-4D97-AF65-F5344CB8AC3E}">
        <p14:creationId xmlns:p14="http://schemas.microsoft.com/office/powerpoint/2010/main" val="2274450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CDFD4E6-C992-4E97-8BDD-3B47DFC342F7}"/>
                  </a:ext>
                </a:extLst>
              </p:cNvPr>
              <p:cNvSpPr txBox="1"/>
              <p:nvPr/>
            </p:nvSpPr>
            <p:spPr>
              <a:xfrm>
                <a:off x="3048000" y="1882423"/>
                <a:ext cx="6096000" cy="30931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i="1" dirty="0" smtClean="0">
                          <a:latin typeface="Cambria Math" panose="02040503050406030204" pitchFamily="18" charset="0"/>
                        </a:rPr>
                        <m:t>90</m:t>
                      </m:r>
                      <m:r>
                        <a:rPr lang="uk-UA" sz="6000" b="0" i="1" dirty="0" smtClean="0">
                          <a:latin typeface="Cambria Math" panose="02040503050406030204" pitchFamily="18" charset="0"/>
                        </a:rPr>
                        <m:t>=9·10</m:t>
                      </m:r>
                    </m:oMath>
                  </m:oMathPara>
                </a14:m>
                <a:endParaRPr lang="uk-UA" sz="6000" dirty="0">
                  <a:latin typeface="Kharkiv" pitchFamily="2" charset="0"/>
                </a:endParaRPr>
              </a:p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i="1" dirty="0" smtClean="0">
                          <a:latin typeface="Cambria Math" panose="02040503050406030204" pitchFamily="18" charset="0"/>
                        </a:rPr>
                        <m:t>210</m:t>
                      </m:r>
                      <m:r>
                        <a:rPr lang="uk-UA" sz="6000" b="0" i="1" dirty="0" smtClean="0">
                          <a:latin typeface="Cambria Math" panose="02040503050406030204" pitchFamily="18" charset="0"/>
                        </a:rPr>
                        <m:t>=21·10</m:t>
                      </m:r>
                    </m:oMath>
                  </m:oMathPara>
                </a14:m>
                <a:endParaRPr lang="uk-UA" sz="6000" dirty="0">
                  <a:latin typeface="Kharkiv" pitchFamily="2" charset="0"/>
                </a:endParaRPr>
              </a:p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i="1" dirty="0" smtClean="0">
                          <a:latin typeface="Cambria Math" panose="02040503050406030204" pitchFamily="18" charset="0"/>
                        </a:rPr>
                        <m:t>1400</m:t>
                      </m:r>
                      <m:r>
                        <a:rPr lang="uk-UA" sz="6000" b="0" i="1" dirty="0" smtClean="0">
                          <a:latin typeface="Cambria Math" panose="02040503050406030204" pitchFamily="18" charset="0"/>
                        </a:rPr>
                        <m:t>=140·10</m:t>
                      </m:r>
                    </m:oMath>
                  </m:oMathPara>
                </a14:m>
                <a:endParaRPr lang="uk-UA" sz="60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CDFD4E6-C992-4E97-8BDD-3B47DFC342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1882423"/>
                <a:ext cx="6096000" cy="309315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2544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E1E9227-AA25-4F3A-92CD-F34851E3A673}"/>
              </a:ext>
            </a:extLst>
          </p:cNvPr>
          <p:cNvSpPr txBox="1"/>
          <p:nvPr/>
        </p:nvSpPr>
        <p:spPr>
          <a:xfrm>
            <a:off x="3048000" y="3013501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latin typeface="Kharkiv" pitchFamily="2" charset="0"/>
              </a:rPr>
              <a:t>187</a:t>
            </a:r>
          </a:p>
        </p:txBody>
      </p:sp>
    </p:spTree>
    <p:extLst>
      <p:ext uri="{BB962C8B-B14F-4D97-AF65-F5344CB8AC3E}">
        <p14:creationId xmlns:p14="http://schemas.microsoft.com/office/powerpoint/2010/main" val="3808603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CDFD4E6-C992-4E97-8BDD-3B47DFC342F7}"/>
                  </a:ext>
                </a:extLst>
              </p:cNvPr>
              <p:cNvSpPr txBox="1"/>
              <p:nvPr/>
            </p:nvSpPr>
            <p:spPr>
              <a:xfrm>
                <a:off x="3048000" y="2882696"/>
                <a:ext cx="6096000" cy="10926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b="0" i="1" dirty="0" smtClean="0">
                          <a:latin typeface="Cambria Math" panose="02040503050406030204" pitchFamily="18" charset="0"/>
                        </a:rPr>
                        <m:t>187=180+7</m:t>
                      </m:r>
                    </m:oMath>
                  </m:oMathPara>
                </a14:m>
                <a:endParaRPr lang="uk-UA" sz="60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CDFD4E6-C992-4E97-8BDD-3B47DFC342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2882696"/>
                <a:ext cx="6096000" cy="109260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78124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861C30-0EA6-466C-B194-ED5C413188DE}"/>
              </a:ext>
            </a:extLst>
          </p:cNvPr>
          <p:cNvSpPr txBox="1"/>
          <p:nvPr/>
        </p:nvSpPr>
        <p:spPr>
          <a:xfrm>
            <a:off x="549563" y="1737832"/>
            <a:ext cx="11092873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200" dirty="0">
                <a:latin typeface="Kharkiv" pitchFamily="2" charset="0"/>
              </a:rPr>
              <a:t>Якщо запис натурального числа закінчується цифрою 0, то це число ділиться націло на 10</a:t>
            </a:r>
          </a:p>
          <a:p>
            <a:pPr algn="ctr">
              <a:spcAft>
                <a:spcPts val="1800"/>
              </a:spcAft>
            </a:pPr>
            <a:r>
              <a:rPr lang="uk-UA" sz="3200" dirty="0">
                <a:latin typeface="Kharkiv" pitchFamily="2" charset="0"/>
              </a:rPr>
              <a:t>Якщо запис натурального числа закінчується будь-якою цифрою, яка відмінна від 0, то це число не ділиться націло на 10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DFA36D-457C-4217-9F13-356AD0C239E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Ознака подільності на 10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527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59B793B-FE73-494C-BE74-E67448E67A67}"/>
                  </a:ext>
                </a:extLst>
              </p:cNvPr>
              <p:cNvSpPr txBox="1"/>
              <p:nvPr/>
            </p:nvSpPr>
            <p:spPr>
              <a:xfrm>
                <a:off x="1066800" y="2159421"/>
                <a:ext cx="10058400" cy="25391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173=170+3=10·17+3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4258=4250+8=10·425+8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20 005=10·2000+5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59B793B-FE73-494C-BE74-E67448E67A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800" y="2159421"/>
                <a:ext cx="10058400" cy="253915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41393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861C30-0EA6-466C-B194-ED5C413188DE}"/>
              </a:ext>
            </a:extLst>
          </p:cNvPr>
          <p:cNvSpPr txBox="1"/>
          <p:nvPr/>
        </p:nvSpPr>
        <p:spPr>
          <a:xfrm>
            <a:off x="549563" y="1536174"/>
            <a:ext cx="1109287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4800" dirty="0">
                <a:latin typeface="Kharkiv" pitchFamily="2" charset="0"/>
              </a:rPr>
              <a:t>Якщо натуральне число поділити на 10, то остача дорівнюватиме числу, яке записано останньою цифрою цього числа</a:t>
            </a:r>
          </a:p>
        </p:txBody>
      </p:sp>
    </p:spTree>
    <p:extLst>
      <p:ext uri="{BB962C8B-B14F-4D97-AF65-F5344CB8AC3E}">
        <p14:creationId xmlns:p14="http://schemas.microsoft.com/office/powerpoint/2010/main" val="137732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4FBB7A-2330-4FEA-8EB8-D7EE1147DD8A}"/>
              </a:ext>
            </a:extLst>
          </p:cNvPr>
          <p:cNvSpPr txBox="1"/>
          <p:nvPr/>
        </p:nvSpPr>
        <p:spPr>
          <a:xfrm>
            <a:off x="3048000" y="3013501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latin typeface="Kharkiv" pitchFamily="2" charset="0"/>
              </a:rPr>
              <a:t>2, 14, 26, 58</a:t>
            </a:r>
          </a:p>
        </p:txBody>
      </p:sp>
    </p:spTree>
    <p:extLst>
      <p:ext uri="{BB962C8B-B14F-4D97-AF65-F5344CB8AC3E}">
        <p14:creationId xmlns:p14="http://schemas.microsoft.com/office/powerpoint/2010/main" val="4266846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4FBB7A-2330-4FEA-8EB8-D7EE1147DD8A}"/>
              </a:ext>
            </a:extLst>
          </p:cNvPr>
          <p:cNvSpPr txBox="1"/>
          <p:nvPr/>
        </p:nvSpPr>
        <p:spPr>
          <a:xfrm>
            <a:off x="577273" y="3013501"/>
            <a:ext cx="1103745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latin typeface="Kharkiv" pitchFamily="2" charset="0"/>
              </a:rPr>
              <a:t>2, 14, 26, 58 — парні числа</a:t>
            </a:r>
          </a:p>
        </p:txBody>
      </p:sp>
    </p:spTree>
    <p:extLst>
      <p:ext uri="{BB962C8B-B14F-4D97-AF65-F5344CB8AC3E}">
        <p14:creationId xmlns:p14="http://schemas.microsoft.com/office/powerpoint/2010/main" val="1911798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4FBB7A-2330-4FEA-8EB8-D7EE1147DD8A}"/>
              </a:ext>
            </a:extLst>
          </p:cNvPr>
          <p:cNvSpPr txBox="1"/>
          <p:nvPr/>
        </p:nvSpPr>
        <p:spPr>
          <a:xfrm>
            <a:off x="577273" y="2644170"/>
            <a:ext cx="1103745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latin typeface="Kharkiv" pitchFamily="2" charset="0"/>
              </a:rPr>
              <a:t>3, 5, 17, 349, 10 001 — непарні числа</a:t>
            </a:r>
          </a:p>
        </p:txBody>
      </p:sp>
    </p:spTree>
    <p:extLst>
      <p:ext uri="{BB962C8B-B14F-4D97-AF65-F5344CB8AC3E}">
        <p14:creationId xmlns:p14="http://schemas.microsoft.com/office/powerpoint/2010/main" val="404118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4FBB7A-2330-4FEA-8EB8-D7EE1147DD8A}"/>
              </a:ext>
            </a:extLst>
          </p:cNvPr>
          <p:cNvSpPr txBox="1"/>
          <p:nvPr/>
        </p:nvSpPr>
        <p:spPr>
          <a:xfrm>
            <a:off x="346363" y="2528753"/>
            <a:ext cx="11499273" cy="1800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4800" dirty="0">
                <a:latin typeface="Kharkiv" pitchFamily="2" charset="0"/>
              </a:rPr>
              <a:t>0, 2, 4, 6, 8 — парні цифри</a:t>
            </a:r>
          </a:p>
          <a:p>
            <a:pPr algn="ctr">
              <a:spcAft>
                <a:spcPts val="1800"/>
              </a:spcAft>
            </a:pPr>
            <a:r>
              <a:rPr lang="uk-UA" sz="4800" dirty="0">
                <a:latin typeface="Kharkiv" pitchFamily="2" charset="0"/>
              </a:rPr>
              <a:t>1, 3, 5, 7, 9 — непарні цифри</a:t>
            </a:r>
          </a:p>
        </p:txBody>
      </p:sp>
    </p:spTree>
    <p:extLst>
      <p:ext uri="{BB962C8B-B14F-4D97-AF65-F5344CB8AC3E}">
        <p14:creationId xmlns:p14="http://schemas.microsoft.com/office/powerpoint/2010/main" val="250876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861C30-0EA6-466C-B194-ED5C413188DE}"/>
              </a:ext>
            </a:extLst>
          </p:cNvPr>
          <p:cNvSpPr txBox="1"/>
          <p:nvPr/>
        </p:nvSpPr>
        <p:spPr>
          <a:xfrm>
            <a:off x="549563" y="1790090"/>
            <a:ext cx="11092873" cy="3277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200" dirty="0">
                <a:latin typeface="Kharkiv" pitchFamily="2" charset="0"/>
              </a:rPr>
              <a:t>Якщо запис натурального числа закінчується парною цифрою, то це число ділиться націло на 2</a:t>
            </a:r>
          </a:p>
          <a:p>
            <a:pPr algn="ctr">
              <a:spcAft>
                <a:spcPts val="1800"/>
              </a:spcAft>
            </a:pPr>
            <a:r>
              <a:rPr lang="uk-UA" sz="3200" dirty="0">
                <a:latin typeface="Kharkiv" pitchFamily="2" charset="0"/>
              </a:rPr>
              <a:t>Якщо запис натурального числа закінчується непарною цифрою, то це число не ділиться націло на 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EF93E0-2592-4358-899F-9CCC3C857466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Ознака подільності на 2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854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59B793B-FE73-494C-BE74-E67448E67A67}"/>
                  </a:ext>
                </a:extLst>
              </p:cNvPr>
              <p:cNvSpPr txBox="1"/>
              <p:nvPr/>
            </p:nvSpPr>
            <p:spPr>
              <a:xfrm>
                <a:off x="1066800" y="2567225"/>
                <a:ext cx="10058400" cy="17235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53=2·26+</m:t>
                      </m:r>
                      <m:r>
                        <a:rPr lang="uk-UA" sz="4800" b="0" i="0" dirty="0" smtClean="0"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121=2·60+</m:t>
                      </m:r>
                      <m:r>
                        <a:rPr lang="uk-UA" sz="4800" b="0" i="0" dirty="0" smtClean="0"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59B793B-FE73-494C-BE74-E67448E67A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800" y="2567225"/>
                <a:ext cx="10058400" cy="172354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30138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59B793B-FE73-494C-BE74-E67448E67A67}"/>
                  </a:ext>
                </a:extLst>
              </p:cNvPr>
              <p:cNvSpPr txBox="1"/>
              <p:nvPr/>
            </p:nvSpPr>
            <p:spPr>
              <a:xfrm>
                <a:off x="1066800" y="2159421"/>
                <a:ext cx="10058400" cy="25391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2·5=10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16·5=80</m:t>
                      </m:r>
                    </m:oMath>
                  </m:oMathPara>
                </a14:m>
                <a:endParaRPr lang="uk-UA" sz="4800" b="0" dirty="0">
                  <a:latin typeface="Kharkiv" pitchFamily="2" charset="0"/>
                </a:endParaRPr>
              </a:p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28·5=140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59B793B-FE73-494C-BE74-E67448E67A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800" y="2159421"/>
                <a:ext cx="10058400" cy="253915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0302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59B793B-FE73-494C-BE74-E67448E67A67}"/>
                  </a:ext>
                </a:extLst>
              </p:cNvPr>
              <p:cNvSpPr txBox="1"/>
              <p:nvPr/>
            </p:nvSpPr>
            <p:spPr>
              <a:xfrm>
                <a:off x="1066800" y="2159421"/>
                <a:ext cx="10058400" cy="25391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i="1" dirty="0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·5=15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17·5=85</m:t>
                      </m:r>
                    </m:oMath>
                  </m:oMathPara>
                </a14:m>
                <a:endParaRPr lang="uk-UA" sz="4800" b="0" dirty="0">
                  <a:latin typeface="Kharkiv" pitchFamily="2" charset="0"/>
                </a:endParaRPr>
              </a:p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29·5=145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59B793B-FE73-494C-BE74-E67448E67A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800" y="2159421"/>
                <a:ext cx="10058400" cy="253915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90312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4861C30-0EA6-466C-B194-ED5C413188DE}"/>
                  </a:ext>
                </a:extLst>
              </p:cNvPr>
              <p:cNvSpPr txBox="1"/>
              <p:nvPr/>
            </p:nvSpPr>
            <p:spPr>
              <a:xfrm>
                <a:off x="722745" y="2274838"/>
                <a:ext cx="10746509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ru-RU" sz="4800" dirty="0">
                    <a:latin typeface="Kharkiv" pitchFamily="2" charset="0"/>
                  </a:rPr>
                  <a:t>Останньою цифрою числа </a:t>
                </a:r>
                <a:br>
                  <a:rPr lang="uk-UA" sz="4800" i="1" dirty="0">
                    <a:latin typeface="Cambria Math" panose="02040503050406030204" pitchFamily="18" charset="0"/>
                  </a:rPr>
                </a:b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·</m:t>
                    </m:r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ru-RU" sz="4800" dirty="0">
                    <a:latin typeface="Kharkiv" pitchFamily="2" charset="0"/>
                  </a:rPr>
                  <a:t> де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ru-RU" sz="4800" dirty="0">
                    <a:latin typeface="Kharkiv" pitchFamily="2" charset="0"/>
                  </a:rPr>
                  <a:t> — будь-яке </a:t>
                </a:r>
                <a:r>
                  <a:rPr lang="ru-RU" sz="4800" dirty="0" err="1">
                    <a:latin typeface="Kharkiv" pitchFamily="2" charset="0"/>
                  </a:rPr>
                  <a:t>натуральне</a:t>
                </a:r>
                <a:r>
                  <a:rPr lang="ru-RU" sz="4800" dirty="0">
                    <a:latin typeface="Kharkiv" pitchFamily="2" charset="0"/>
                  </a:rPr>
                  <a:t> число, є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ru-RU" sz="4800" dirty="0">
                    <a:latin typeface="Kharkiv" pitchFamily="2" charset="0"/>
                  </a:rPr>
                  <a:t> </a:t>
                </a:r>
                <a:r>
                  <a:rPr lang="ru-RU" sz="4800" dirty="0" err="1">
                    <a:latin typeface="Kharkiv" pitchFamily="2" charset="0"/>
                  </a:rPr>
                  <a:t>або</a:t>
                </a:r>
                <a:r>
                  <a:rPr lang="ru-RU" sz="48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5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4861C30-0EA6-466C-B194-ED5C413188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745" y="2274838"/>
                <a:ext cx="10746509" cy="2308324"/>
              </a:xfrm>
              <a:prstGeom prst="rect">
                <a:avLst/>
              </a:prstGeom>
              <a:blipFill>
                <a:blip r:embed="rId2"/>
                <a:stretch>
                  <a:fillRect l="-2384" t="-5541" r="-1249" b="-1345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9524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4861C30-0EA6-466C-B194-ED5C413188DE}"/>
                  </a:ext>
                </a:extLst>
              </p:cNvPr>
              <p:cNvSpPr txBox="1"/>
              <p:nvPr/>
            </p:nvSpPr>
            <p:spPr>
              <a:xfrm>
                <a:off x="722745" y="1843950"/>
                <a:ext cx="10746509" cy="31700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uk-UA" sz="4000" dirty="0">
                    <a:latin typeface="Kharkiv" pitchFamily="2" charset="0"/>
                  </a:rPr>
                  <a:t>Якщо натуральне число закінчується цифрою </a:t>
                </a:r>
                <a14:m>
                  <m:oMath xmlns:m="http://schemas.openxmlformats.org/officeDocument/2006/math">
                    <m:r>
                      <a:rPr lang="uk-UA" sz="4000" i="1" dirty="0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 або цифрою </a:t>
                </a:r>
                <a14:m>
                  <m:oMath xmlns:m="http://schemas.openxmlformats.org/officeDocument/2006/math">
                    <m:r>
                      <a:rPr lang="uk-UA" sz="4000" i="1" dirty="0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uk-UA" sz="4000" b="0" i="1" dirty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 то його можна подати у вигляд </a:t>
                </a:r>
                <a14:m>
                  <m:oMath xmlns:m="http://schemas.openxmlformats.org/officeDocument/2006/math">
                    <m:r>
                      <a:rPr lang="ru-RU" sz="4000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uk-UA" sz="4000" b="0" i="1" dirty="0" smtClean="0">
                        <a:latin typeface="Cambria Math" panose="02040503050406030204" pitchFamily="18" charset="0"/>
                      </a:rPr>
                      <m:t>·</m:t>
                    </m:r>
                    <m:r>
                      <a:rPr lang="ru-RU" sz="4000" i="1" dirty="0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uk-UA" sz="4000" b="0" i="1" dirty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ru-RU" sz="4000" dirty="0">
                    <a:latin typeface="Kharkiv" pitchFamily="2" charset="0"/>
                  </a:rPr>
                  <a:t> де </a:t>
                </a:r>
                <a14:m>
                  <m:oMath xmlns:m="http://schemas.openxmlformats.org/officeDocument/2006/math">
                    <m:r>
                      <a:rPr lang="ru-RU" sz="4000" i="1" dirty="0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ru-RU" sz="4000" dirty="0">
                    <a:latin typeface="Kharkiv" pitchFamily="2" charset="0"/>
                  </a:rPr>
                  <a:t> — </a:t>
                </a:r>
                <a:r>
                  <a:rPr lang="uk-UA" sz="4000" dirty="0">
                    <a:latin typeface="Kharkiv" pitchFamily="2" charset="0"/>
                  </a:rPr>
                  <a:t>деяке натуральне число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4861C30-0EA6-466C-B194-ED5C413188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745" y="1843950"/>
                <a:ext cx="10746509" cy="3170099"/>
              </a:xfrm>
              <a:prstGeom prst="rect">
                <a:avLst/>
              </a:prstGeom>
              <a:blipFill>
                <a:blip r:embed="rId2"/>
                <a:stretch>
                  <a:fillRect l="-284" t="-3455" r="-2554" b="-710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5954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59B793B-FE73-494C-BE74-E67448E67A67}"/>
                  </a:ext>
                </a:extLst>
              </p:cNvPr>
              <p:cNvSpPr txBox="1"/>
              <p:nvPr/>
            </p:nvSpPr>
            <p:spPr>
              <a:xfrm>
                <a:off x="1066800" y="2567225"/>
                <a:ext cx="10058400" cy="17235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15=3·5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  <a:p>
                <a:pPr algn="ctr"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20=24·5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59B793B-FE73-494C-BE74-E67448E67A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800" y="2567225"/>
                <a:ext cx="10058400" cy="172354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8056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861C30-0EA6-466C-B194-ED5C413188DE}"/>
              </a:ext>
            </a:extLst>
          </p:cNvPr>
          <p:cNvSpPr txBox="1"/>
          <p:nvPr/>
        </p:nvSpPr>
        <p:spPr>
          <a:xfrm>
            <a:off x="549563" y="1827036"/>
            <a:ext cx="11092873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200" dirty="0">
                <a:latin typeface="Kharkiv" pitchFamily="2" charset="0"/>
              </a:rPr>
              <a:t>Якщо запис натурального числа закінчується цифрою 0 або 5, то це число ділиться націло на 5</a:t>
            </a:r>
          </a:p>
          <a:p>
            <a:pPr algn="ctr">
              <a:spcAft>
                <a:spcPts val="1800"/>
              </a:spcAft>
            </a:pPr>
            <a:r>
              <a:rPr lang="uk-UA" sz="3200" dirty="0">
                <a:latin typeface="Kharkiv" pitchFamily="2" charset="0"/>
              </a:rPr>
              <a:t>Якщо запис натурального числа закінчується будь-якою цифрою, відмінною від цифр 0 і 5, то це число не ділиться націло на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42EE07-9DF1-4AA5-A03B-7CA7F7F3492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Ознака подільності на 5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364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4FBB7A-2330-4FEA-8EB8-D7EE1147DD8A}"/>
              </a:ext>
            </a:extLst>
          </p:cNvPr>
          <p:cNvSpPr txBox="1"/>
          <p:nvPr/>
        </p:nvSpPr>
        <p:spPr>
          <a:xfrm>
            <a:off x="346363" y="1536174"/>
            <a:ext cx="1149927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latin typeface="Kharkiv" pitchFamily="2" charset="0"/>
              </a:rPr>
              <a:t>15, 35, 70, 3580, 11 445 — діляться націло на 5</a:t>
            </a:r>
          </a:p>
          <a:p>
            <a:pPr algn="ctr"/>
            <a:endParaRPr lang="uk-UA" sz="4800" dirty="0">
              <a:latin typeface="Kharkiv" pitchFamily="2" charset="0"/>
            </a:endParaRPr>
          </a:p>
          <a:p>
            <a:pPr algn="ctr"/>
            <a:r>
              <a:rPr lang="uk-UA" sz="4800" dirty="0">
                <a:latin typeface="Kharkiv" pitchFamily="2" charset="0"/>
              </a:rPr>
              <a:t>17, 24, 5553, 172 802 — </a:t>
            </a:r>
            <a:br>
              <a:rPr lang="uk-UA" sz="4800" dirty="0">
                <a:latin typeface="Kharkiv" pitchFamily="2" charset="0"/>
              </a:rPr>
            </a:br>
            <a:r>
              <a:rPr lang="uk-UA" sz="4800" dirty="0">
                <a:latin typeface="Kharkiv" pitchFamily="2" charset="0"/>
              </a:rPr>
              <a:t>не діляться націло на 5</a:t>
            </a:r>
          </a:p>
        </p:txBody>
      </p:sp>
    </p:spTree>
    <p:extLst>
      <p:ext uri="{BB962C8B-B14F-4D97-AF65-F5344CB8AC3E}">
        <p14:creationId xmlns:p14="http://schemas.microsoft.com/office/powerpoint/2010/main" val="176533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0BE2FC1A-FF82-481F-9B1B-3E49EF75425D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018410D7-BDBF-4772-84E0-E8DD95BC4E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F860DC75-9E3D-488A-A618-A96A7C4805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2024ADAE-9DB0-4ECE-A86A-C2BDC069E0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4648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Якою цифрою має закінчуватися запис натурального числа, щоб воно ділилося націло на 10?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5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Якою цифрою має закінчуватися запис натурального числа, щоб воно ділилося націло на 10?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3429000"/>
            <a:ext cx="1056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Цифрою 0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086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 числа називають парними? непарними?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208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 числа називають парними? непарними?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606964"/>
            <a:ext cx="105664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Парними називають числа, які діляться націло на 2. Непарними — які не діляться націло на 2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726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 цифри називають парними? непарними?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683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 цифри називають парними? непарними?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800928"/>
            <a:ext cx="10566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Парні цифри — 0, 2, 4, 6, 8. Непарні цифри — 1, 3, 5, 7, 9 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28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за записом натурального числа</a:t>
            </a:r>
          </a:p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встановити, кратне воно 2 чи ні?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47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за записом натурального числа</a:t>
            </a:r>
          </a:p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встановити, кратне воно 2 чи ні?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680855"/>
            <a:ext cx="105664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Якщо остання цифра парна, то кратне. Якщо остання цифра непарна, то не кратне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987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за записом натурального числа встановити, ділиться воно націло на 5 чи ні?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336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за записом натурального числа встановити, ділиться воно націло на 5 чи ні?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967182"/>
            <a:ext cx="105664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Якщо остання цифра 0 або 5, то кратне. Якщо остання цифра не 0 або 5, то не кратне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197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525</Words>
  <Application>Microsoft Office PowerPoint</Application>
  <PresentationFormat>Широкий екран</PresentationFormat>
  <Paragraphs>58</Paragraphs>
  <Slides>32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32</vt:i4>
      </vt:variant>
    </vt:vector>
  </HeadingPairs>
  <TitlesOfParts>
    <vt:vector size="39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8</cp:revision>
  <dcterms:created xsi:type="dcterms:W3CDTF">2024-09-01T08:22:14Z</dcterms:created>
  <dcterms:modified xsi:type="dcterms:W3CDTF">2024-09-28T15:54:41Z</dcterms:modified>
</cp:coreProperties>
</file>