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6"/>
  </p:notesMasterIdLst>
  <p:sldIdLst>
    <p:sldId id="297" r:id="rId2"/>
    <p:sldId id="256" r:id="rId3"/>
    <p:sldId id="289" r:id="rId4"/>
    <p:sldId id="290" r:id="rId5"/>
    <p:sldId id="291" r:id="rId6"/>
    <p:sldId id="260" r:id="rId7"/>
    <p:sldId id="292" r:id="rId8"/>
    <p:sldId id="293" r:id="rId9"/>
    <p:sldId id="294" r:id="rId10"/>
    <p:sldId id="298" r:id="rId11"/>
    <p:sldId id="277" r:id="rId12"/>
    <p:sldId id="278" r:id="rId13"/>
    <p:sldId id="295" r:id="rId14"/>
    <p:sldId id="296" r:id="rId15"/>
  </p:sldIdLst>
  <p:sldSz cx="12192000" cy="6858000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Calibri Light" panose="020F0302020204030204" pitchFamily="34" charset="0"/>
      <p:regular r:id="rId21"/>
      <p:italic r:id="rId22"/>
    </p:embeddedFont>
    <p:embeddedFont>
      <p:font typeface="Cambria Math" panose="02040503050406030204" pitchFamily="18" charset="0"/>
      <p:regular r:id="rId23"/>
    </p:embeddedFont>
    <p:embeddedFont>
      <p:font typeface="Kharkiv" pitchFamily="2" charset="0"/>
      <p:regular r:id="rId24"/>
    </p:embeddedFont>
    <p:embeddedFont>
      <p:font typeface="NAMU 1600" panose="00000300000000000000" pitchFamily="2" charset="0"/>
      <p:regular r:id="rId25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972398-7E30-4B50-B25B-68CFF8D587EB}" type="datetimeFigureOut">
              <a:rPr lang="uk-UA" smtClean="0"/>
              <a:t>28.09.2024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1D18B4-38F0-4299-8981-E7CDBA8221E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048467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F6DACE-0470-4A6A-8636-40B59A34DB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E7A6695A-39DE-4BCF-9D76-E7544241BF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3FA4F53-1C10-46AB-ABC6-48C658DC9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98956EC9-3FFA-436A-8E7E-151881F5D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AAE23DB-8EBF-4FFF-B169-E0325DC8F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8508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AB8557-CC8D-4987-A019-FBA5980AAE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0366ECE-268D-49BB-AD17-A21A448CD6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96F82B8-3A46-4A5A-84D0-18C719E03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A4B8CDF-72B8-4993-9A81-8D2F147CF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58D506F1-9984-482B-A972-1A427D171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74577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897FB9-CBBA-4DC7-B915-090B02E5C8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465C4ED-1733-4D77-AD46-9124E9278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6C36F98-C8AA-4A13-8269-321C3EF21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F623F54-7D3F-4682-BB38-87D0F5F46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E68AADF-4FE3-425A-957E-3B8749C2E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7771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E7D245-1E23-4762-BB68-D248691BB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FFD7D9C-F4FD-46A7-B98A-F41F505DE4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216D4F0-3EEE-4FFE-A3C1-BE766D9FF0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300A9C98-987D-4BF8-96BC-BC00300C6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7546BF3-4E93-4D9A-9714-159307B06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B22C9E7-4791-4B9A-98FC-BAF16A9865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55914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A51A67-BA6E-4D9F-99F2-F1EA5D2B3C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CBCBC16A-5882-41B3-84CB-B2C4ADEF28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4E6C9827-122E-4A24-A80C-A605D0CD93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2FAE951F-5C01-41BB-A308-A830339B97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E30958C7-7891-498E-BA19-3B9A4E100C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671027A7-8AD9-43CC-8CD0-694576190F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C591774A-64BE-48C2-AA50-AF35BDB0B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4351D415-E7D6-4E03-8B5C-285BD4CA6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9568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A1DEA7-C620-4FAD-AE8C-DC71A0EB3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09821A6-2BD4-4533-AF6C-F790AB655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A74B9475-A418-43E4-A187-A7114F45D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77F334A-9E45-4475-A20F-46CE89134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42073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41C7F9CD-E7D9-4357-827C-777B22A070D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5952226"/>
            <a:ext cx="2743200" cy="769249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MU 1600" panose="00000300000000000000" pitchFamily="2" charset="0"/>
              </a:defRPr>
            </a:lvl1pPr>
          </a:lstStyle>
          <a:p>
            <a:r>
              <a:rPr lang="uk-UA"/>
              <a:t>МАТЕМАТИКА УКРАЇНСЬКОЮ</a:t>
            </a:r>
            <a:endParaRPr lang="uk-UA" dirty="0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F2234A1B-7281-409B-929D-BD6F3355D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E946A04E-930B-4B7C-972B-3400AA903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0108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E04D3F-0CD5-40C7-93D6-1776304682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1FCE790-BD3B-4F2A-9E10-FB922DF22C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E5935D4-8172-46E4-9952-9B97DC35FD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654B2C2-CD21-4AB0-A8A9-2D8E13778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2F5271C-0918-48A1-B8C1-80EA4A603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B2B889BF-0C31-4A11-A379-E3FD3B636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82593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9E6E3E-9324-494F-9253-AF402B79DB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38BAC83D-669E-4DB8-95E3-D04666D4B6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4F951078-05BE-45DA-A930-51A7AB2134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4B98B401-41E9-43F3-A7A8-BA2A5DEB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0A99753E-4353-4E2D-A372-2DF9E460A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2666FF4E-F2CA-45C3-AE8F-B0B92F2B2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25684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A6D5F7-EB13-42AA-8D84-008D008875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EB47F205-8986-4FA1-A21B-26FF45AE63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86D745D-6334-4373-BD81-478ED38AF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9DA06D12-F2C9-4EF4-BDE8-5F7BEDEF0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DC25BAE-9CC9-4FF6-B8D5-E215F8E6E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00239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5A2668E4-572F-48CB-B365-ED6C412712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1182B200-44A5-4635-8706-FD1495605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DE71819-CC54-4B54-91CA-DB0E0BD5F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10D563B-1370-49CB-9044-027026FE5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8B4FFA2-9E59-4C28-8E65-E769084FB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4389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DD8C9B2-6C02-4314-9E41-041FB36C0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D1984C51-3D8A-4115-ACDF-4F39276B45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F5D36F2-66B9-4254-A5D4-13B615B345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7DBC565-6E9C-4540-B3E2-E85B0B0AE6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69EF205-FF44-457E-8BC0-D2CDDEA798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45802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xeWK1sjxQFQ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48D56D0-44F6-4F18-873A-04ED2743C37F}"/>
              </a:ext>
            </a:extLst>
          </p:cNvPr>
          <p:cNvSpPr txBox="1"/>
          <p:nvPr/>
        </p:nvSpPr>
        <p:spPr>
          <a:xfrm>
            <a:off x="1237672" y="2459504"/>
            <a:ext cx="9716655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2400"/>
              </a:spcAft>
            </a:pPr>
            <a:r>
              <a:rPr lang="ru-RU" sz="6000" b="1" i="0" dirty="0" err="1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Ознаки</a:t>
            </a:r>
            <a:r>
              <a:rPr lang="ru-RU" sz="6000" b="1" i="0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 </a:t>
            </a:r>
            <a:r>
              <a:rPr lang="ru-RU" sz="6000" b="1" i="0" dirty="0" err="1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подільності</a:t>
            </a:r>
            <a:r>
              <a:rPr lang="ru-RU" sz="6000" b="1" i="0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 на 9 і на 3</a:t>
            </a:r>
            <a:endParaRPr lang="uk-UA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360E66B-7411-496A-92BE-6C97CF0DFE16}"/>
              </a:ext>
            </a:extLst>
          </p:cNvPr>
          <p:cNvSpPr txBox="1"/>
          <p:nvPr/>
        </p:nvSpPr>
        <p:spPr>
          <a:xfrm>
            <a:off x="2753105" y="4398496"/>
            <a:ext cx="66857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Дивіться відео-версію презентації за посиланням: </a:t>
            </a:r>
            <a:r>
              <a:rPr lang="en-US" sz="2400" dirty="0">
                <a:hlinkClick r:id="rId3"/>
              </a:rPr>
              <a:t>https://youtu.be/xeWK1sjxQFQ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292275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6BBC859-E3CD-4FF0-8B90-BC80D23397AD}"/>
              </a:ext>
            </a:extLst>
          </p:cNvPr>
          <p:cNvSpPr txBox="1"/>
          <p:nvPr/>
        </p:nvSpPr>
        <p:spPr>
          <a:xfrm>
            <a:off x="2032000" y="1931953"/>
            <a:ext cx="8128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800" dirty="0">
                <a:latin typeface="Kharkiv" pitchFamily="2" charset="0"/>
              </a:rPr>
              <a:t>108, 4869, 98 802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BB90676-9FC2-4356-AF4C-0536B25DA3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8278" y="3428998"/>
            <a:ext cx="2880000" cy="22451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4C189E8-5B42-4700-8491-E04C032766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6000" y="3428998"/>
            <a:ext cx="2880000" cy="259336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ACD5387-2E53-4934-9C4F-2EA86D543E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3722" y="3428998"/>
            <a:ext cx="2880000" cy="26621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74943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48D56D0-44F6-4F18-873A-04ED2743C37F}"/>
                  </a:ext>
                </a:extLst>
              </p:cNvPr>
              <p:cNvSpPr txBox="1"/>
              <p:nvPr/>
            </p:nvSpPr>
            <p:spPr>
              <a:xfrm>
                <a:off x="2032000" y="1967061"/>
                <a:ext cx="8128000" cy="29238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i="1" dirty="0" smtClean="0">
                          <a:latin typeface="Cambria Math" panose="02040503050406030204" pitchFamily="18" charset="0"/>
                        </a:rPr>
                        <m:t>1+0+8</m:t>
                      </m:r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=9</m:t>
                      </m:r>
                    </m:oMath>
                  </m:oMathPara>
                </a14:m>
                <a:endParaRPr lang="uk-UA" sz="4800" dirty="0">
                  <a:latin typeface="Kharkiv" pitchFamily="2" charset="0"/>
                </a:endParaRPr>
              </a:p>
              <a:p>
                <a:pPr algn="ctr">
                  <a:spcAft>
                    <a:spcPts val="24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i="1" dirty="0" smtClean="0">
                          <a:latin typeface="Cambria Math" panose="02040503050406030204" pitchFamily="18" charset="0"/>
                        </a:rPr>
                        <m:t>4</m:t>
                      </m:r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uk-UA" sz="4800" i="1" dirty="0" smtClean="0">
                          <a:latin typeface="Cambria Math" panose="02040503050406030204" pitchFamily="18" charset="0"/>
                        </a:rPr>
                        <m:t>8</m:t>
                      </m:r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uk-UA" sz="4800" i="1" dirty="0" smtClean="0">
                          <a:latin typeface="Cambria Math" panose="02040503050406030204" pitchFamily="18" charset="0"/>
                        </a:rPr>
                        <m:t>6</m:t>
                      </m:r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uk-UA" sz="4800" i="1" dirty="0" smtClean="0">
                          <a:latin typeface="Cambria Math" panose="02040503050406030204" pitchFamily="18" charset="0"/>
                        </a:rPr>
                        <m:t>9</m:t>
                      </m:r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=27</m:t>
                      </m:r>
                    </m:oMath>
                  </m:oMathPara>
                </a14:m>
                <a:endParaRPr lang="uk-UA" sz="4800" dirty="0">
                  <a:latin typeface="Kharkiv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i="1" dirty="0" smtClean="0">
                          <a:latin typeface="Cambria Math" panose="02040503050406030204" pitchFamily="18" charset="0"/>
                        </a:rPr>
                        <m:t>9</m:t>
                      </m:r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uk-UA" sz="4800" i="1" dirty="0" smtClean="0">
                          <a:latin typeface="Cambria Math" panose="02040503050406030204" pitchFamily="18" charset="0"/>
                        </a:rPr>
                        <m:t>8</m:t>
                      </m:r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uk-UA" sz="4800" i="1" dirty="0" smtClean="0">
                          <a:latin typeface="Cambria Math" panose="02040503050406030204" pitchFamily="18" charset="0"/>
                        </a:rPr>
                        <m:t>8</m:t>
                      </m:r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uk-UA" sz="4800" i="1" dirty="0" smtClean="0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uk-UA" sz="4800" i="1" dirty="0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=27</m:t>
                      </m:r>
                    </m:oMath>
                  </m:oMathPara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48D56D0-44F6-4F18-873A-04ED2743C3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0" y="1967061"/>
                <a:ext cx="8128000" cy="292387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02230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6BBC859-E3CD-4FF0-8B90-BC80D23397AD}"/>
              </a:ext>
            </a:extLst>
          </p:cNvPr>
          <p:cNvSpPr txBox="1"/>
          <p:nvPr/>
        </p:nvSpPr>
        <p:spPr>
          <a:xfrm>
            <a:off x="2032000" y="1931953"/>
            <a:ext cx="8128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800" dirty="0">
                <a:latin typeface="Kharkiv" pitchFamily="2" charset="0"/>
              </a:rPr>
              <a:t>124, 533, 7253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FDDB9B7-4BCE-40A7-8289-40FF635345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518" y="3429000"/>
            <a:ext cx="2880000" cy="273306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D42B1D9-C7FA-43ED-8C6B-F522483478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6482" y="3429000"/>
            <a:ext cx="2880000" cy="228591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3668AA1D-8B5D-4A44-9798-200DDE69D3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6000" y="3429000"/>
            <a:ext cx="2880000" cy="25326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63162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48D56D0-44F6-4F18-873A-04ED2743C37F}"/>
                  </a:ext>
                </a:extLst>
              </p:cNvPr>
              <p:cNvSpPr txBox="1"/>
              <p:nvPr/>
            </p:nvSpPr>
            <p:spPr>
              <a:xfrm>
                <a:off x="2032000" y="1967061"/>
                <a:ext cx="8128000" cy="29238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i="1" dirty="0" smtClean="0">
                          <a:latin typeface="Cambria Math" panose="02040503050406030204" pitchFamily="18" charset="0"/>
                        </a:rPr>
                        <m:t>1+</m:t>
                      </m:r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uk-UA" sz="4800" i="1" dirty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4=7</m:t>
                      </m:r>
                    </m:oMath>
                  </m:oMathPara>
                </a14:m>
                <a:endParaRPr lang="uk-UA" sz="4800" dirty="0">
                  <a:latin typeface="Kharkiv" pitchFamily="2" charset="0"/>
                </a:endParaRPr>
              </a:p>
              <a:p>
                <a:pPr algn="ctr">
                  <a:spcAft>
                    <a:spcPts val="24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5+3+3=11</m:t>
                      </m:r>
                    </m:oMath>
                  </m:oMathPara>
                </a14:m>
                <a:endParaRPr lang="uk-UA" sz="4800" dirty="0">
                  <a:latin typeface="Kharkiv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7+2+5+3=17</m:t>
                      </m:r>
                    </m:oMath>
                  </m:oMathPara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48D56D0-44F6-4F18-873A-04ED2743C3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0" y="1967061"/>
                <a:ext cx="8128000" cy="292387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54104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4861C30-0EA6-466C-B194-ED5C413188DE}"/>
              </a:ext>
            </a:extLst>
          </p:cNvPr>
          <p:cNvSpPr txBox="1"/>
          <p:nvPr/>
        </p:nvSpPr>
        <p:spPr>
          <a:xfrm>
            <a:off x="549563" y="1790090"/>
            <a:ext cx="11092873" cy="32778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ru-RU" sz="3200" dirty="0" err="1">
                <a:latin typeface="Kharkiv" pitchFamily="2" charset="0"/>
              </a:rPr>
              <a:t>Якщо</a:t>
            </a:r>
            <a:r>
              <a:rPr lang="ru-RU" sz="3200" dirty="0">
                <a:latin typeface="Kharkiv" pitchFamily="2" charset="0"/>
              </a:rPr>
              <a:t> сума цифр натурального числа </a:t>
            </a:r>
            <a:r>
              <a:rPr lang="ru-RU" sz="3200" dirty="0" err="1">
                <a:latin typeface="Kharkiv" pitchFamily="2" charset="0"/>
              </a:rPr>
              <a:t>ділиться</a:t>
            </a:r>
            <a:r>
              <a:rPr lang="ru-RU" sz="3200" dirty="0">
                <a:latin typeface="Kharkiv" pitchFamily="2" charset="0"/>
              </a:rPr>
              <a:t> </a:t>
            </a:r>
            <a:r>
              <a:rPr lang="ru-RU" sz="3200" dirty="0" err="1">
                <a:latin typeface="Kharkiv" pitchFamily="2" charset="0"/>
              </a:rPr>
              <a:t>націло</a:t>
            </a:r>
            <a:r>
              <a:rPr lang="ru-RU" sz="3200" dirty="0">
                <a:latin typeface="Kharkiv" pitchFamily="2" charset="0"/>
              </a:rPr>
              <a:t> на 9, то й </a:t>
            </a:r>
            <a:r>
              <a:rPr lang="ru-RU" sz="3200" dirty="0" err="1">
                <a:latin typeface="Kharkiv" pitchFamily="2" charset="0"/>
              </a:rPr>
              <a:t>саме</a:t>
            </a:r>
            <a:r>
              <a:rPr lang="ru-RU" sz="3200" dirty="0">
                <a:latin typeface="Kharkiv" pitchFamily="2" charset="0"/>
              </a:rPr>
              <a:t> число </a:t>
            </a:r>
            <a:r>
              <a:rPr lang="ru-RU" sz="3200" dirty="0" err="1">
                <a:latin typeface="Kharkiv" pitchFamily="2" charset="0"/>
              </a:rPr>
              <a:t>ділиться</a:t>
            </a:r>
            <a:r>
              <a:rPr lang="ru-RU" sz="3200" dirty="0">
                <a:latin typeface="Kharkiv" pitchFamily="2" charset="0"/>
              </a:rPr>
              <a:t> </a:t>
            </a:r>
            <a:r>
              <a:rPr lang="ru-RU" sz="3200" dirty="0" err="1">
                <a:latin typeface="Kharkiv" pitchFamily="2" charset="0"/>
              </a:rPr>
              <a:t>націло</a:t>
            </a:r>
            <a:r>
              <a:rPr lang="ru-RU" sz="3200" dirty="0">
                <a:latin typeface="Kharkiv" pitchFamily="2" charset="0"/>
              </a:rPr>
              <a:t> на 9.</a:t>
            </a:r>
          </a:p>
          <a:p>
            <a:pPr algn="ctr">
              <a:spcAft>
                <a:spcPts val="1800"/>
              </a:spcAft>
            </a:pPr>
            <a:r>
              <a:rPr lang="ru-RU" sz="3200" dirty="0" err="1">
                <a:latin typeface="Kharkiv" pitchFamily="2" charset="0"/>
              </a:rPr>
              <a:t>Якщо</a:t>
            </a:r>
            <a:r>
              <a:rPr lang="ru-RU" sz="3200" dirty="0">
                <a:latin typeface="Kharkiv" pitchFamily="2" charset="0"/>
              </a:rPr>
              <a:t> сума цифр натурального числа не </a:t>
            </a:r>
            <a:r>
              <a:rPr lang="ru-RU" sz="3200" dirty="0" err="1">
                <a:latin typeface="Kharkiv" pitchFamily="2" charset="0"/>
              </a:rPr>
              <a:t>ділиться</a:t>
            </a:r>
            <a:r>
              <a:rPr lang="ru-RU" sz="3200" dirty="0">
                <a:latin typeface="Kharkiv" pitchFamily="2" charset="0"/>
              </a:rPr>
              <a:t> </a:t>
            </a:r>
            <a:r>
              <a:rPr lang="ru-RU" sz="3200" dirty="0" err="1">
                <a:latin typeface="Kharkiv" pitchFamily="2" charset="0"/>
              </a:rPr>
              <a:t>націло</a:t>
            </a:r>
            <a:r>
              <a:rPr lang="ru-RU" sz="3200" dirty="0">
                <a:latin typeface="Kharkiv" pitchFamily="2" charset="0"/>
              </a:rPr>
              <a:t> на 9, то й </a:t>
            </a:r>
            <a:r>
              <a:rPr lang="ru-RU" sz="3200" dirty="0" err="1">
                <a:latin typeface="Kharkiv" pitchFamily="2" charset="0"/>
              </a:rPr>
              <a:t>саме</a:t>
            </a:r>
            <a:r>
              <a:rPr lang="ru-RU" sz="3200" dirty="0">
                <a:latin typeface="Kharkiv" pitchFamily="2" charset="0"/>
              </a:rPr>
              <a:t> число не </a:t>
            </a:r>
            <a:r>
              <a:rPr lang="ru-RU" sz="3200" dirty="0" err="1">
                <a:latin typeface="Kharkiv" pitchFamily="2" charset="0"/>
              </a:rPr>
              <a:t>ділиться</a:t>
            </a:r>
            <a:r>
              <a:rPr lang="ru-RU" sz="3200" dirty="0">
                <a:latin typeface="Kharkiv" pitchFamily="2" charset="0"/>
              </a:rPr>
              <a:t> </a:t>
            </a:r>
            <a:r>
              <a:rPr lang="ru-RU" sz="3200" dirty="0" err="1">
                <a:latin typeface="Kharkiv" pitchFamily="2" charset="0"/>
              </a:rPr>
              <a:t>націло</a:t>
            </a:r>
            <a:r>
              <a:rPr lang="ru-RU" sz="3200" dirty="0">
                <a:latin typeface="Kharkiv" pitchFamily="2" charset="0"/>
              </a:rPr>
              <a:t> на 9.</a:t>
            </a:r>
            <a:endParaRPr lang="uk-UA" sz="32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DFA36D-457C-4217-9F13-356AD0C239E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Ознака подільності на 9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527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4861C30-0EA6-466C-B194-ED5C413188DE}"/>
              </a:ext>
            </a:extLst>
          </p:cNvPr>
          <p:cNvSpPr txBox="1"/>
          <p:nvPr/>
        </p:nvSpPr>
        <p:spPr>
          <a:xfrm>
            <a:off x="549563" y="1790090"/>
            <a:ext cx="11092873" cy="32778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ru-RU" sz="3200" dirty="0" err="1">
                <a:latin typeface="Kharkiv" pitchFamily="2" charset="0"/>
              </a:rPr>
              <a:t>Якщо</a:t>
            </a:r>
            <a:r>
              <a:rPr lang="ru-RU" sz="3200" dirty="0">
                <a:latin typeface="Kharkiv" pitchFamily="2" charset="0"/>
              </a:rPr>
              <a:t> сума цифр натурального числа </a:t>
            </a:r>
            <a:r>
              <a:rPr lang="ru-RU" sz="3200" dirty="0" err="1">
                <a:latin typeface="Kharkiv" pitchFamily="2" charset="0"/>
              </a:rPr>
              <a:t>ділиться</a:t>
            </a:r>
            <a:r>
              <a:rPr lang="ru-RU" sz="3200" dirty="0">
                <a:latin typeface="Kharkiv" pitchFamily="2" charset="0"/>
              </a:rPr>
              <a:t> </a:t>
            </a:r>
            <a:r>
              <a:rPr lang="ru-RU" sz="3200" dirty="0" err="1">
                <a:latin typeface="Kharkiv" pitchFamily="2" charset="0"/>
              </a:rPr>
              <a:t>націло</a:t>
            </a:r>
            <a:r>
              <a:rPr lang="ru-RU" sz="3200" dirty="0">
                <a:latin typeface="Kharkiv" pitchFamily="2" charset="0"/>
              </a:rPr>
              <a:t> на 3, то й </a:t>
            </a:r>
            <a:r>
              <a:rPr lang="ru-RU" sz="3200" dirty="0" err="1">
                <a:latin typeface="Kharkiv" pitchFamily="2" charset="0"/>
              </a:rPr>
              <a:t>саме</a:t>
            </a:r>
            <a:r>
              <a:rPr lang="ru-RU" sz="3200" dirty="0">
                <a:latin typeface="Kharkiv" pitchFamily="2" charset="0"/>
              </a:rPr>
              <a:t> число </a:t>
            </a:r>
            <a:r>
              <a:rPr lang="ru-RU" sz="3200" dirty="0" err="1">
                <a:latin typeface="Kharkiv" pitchFamily="2" charset="0"/>
              </a:rPr>
              <a:t>ділиться</a:t>
            </a:r>
            <a:r>
              <a:rPr lang="ru-RU" sz="3200" dirty="0">
                <a:latin typeface="Kharkiv" pitchFamily="2" charset="0"/>
              </a:rPr>
              <a:t> </a:t>
            </a:r>
            <a:r>
              <a:rPr lang="ru-RU" sz="3200" dirty="0" err="1">
                <a:latin typeface="Kharkiv" pitchFamily="2" charset="0"/>
              </a:rPr>
              <a:t>націло</a:t>
            </a:r>
            <a:r>
              <a:rPr lang="ru-RU" sz="3200" dirty="0">
                <a:latin typeface="Kharkiv" pitchFamily="2" charset="0"/>
              </a:rPr>
              <a:t> на 3.</a:t>
            </a:r>
          </a:p>
          <a:p>
            <a:pPr algn="ctr">
              <a:spcAft>
                <a:spcPts val="1800"/>
              </a:spcAft>
            </a:pPr>
            <a:r>
              <a:rPr lang="ru-RU" sz="3200" dirty="0" err="1">
                <a:latin typeface="Kharkiv" pitchFamily="2" charset="0"/>
              </a:rPr>
              <a:t>Якщо</a:t>
            </a:r>
            <a:r>
              <a:rPr lang="ru-RU" sz="3200" dirty="0">
                <a:latin typeface="Kharkiv" pitchFamily="2" charset="0"/>
              </a:rPr>
              <a:t> сума цифр натурального числа не </a:t>
            </a:r>
            <a:r>
              <a:rPr lang="ru-RU" sz="3200" dirty="0" err="1">
                <a:latin typeface="Kharkiv" pitchFamily="2" charset="0"/>
              </a:rPr>
              <a:t>ділиться</a:t>
            </a:r>
            <a:r>
              <a:rPr lang="ru-RU" sz="3200" dirty="0">
                <a:latin typeface="Kharkiv" pitchFamily="2" charset="0"/>
              </a:rPr>
              <a:t> </a:t>
            </a:r>
            <a:r>
              <a:rPr lang="ru-RU" sz="3200" dirty="0" err="1">
                <a:latin typeface="Kharkiv" pitchFamily="2" charset="0"/>
              </a:rPr>
              <a:t>націло</a:t>
            </a:r>
            <a:r>
              <a:rPr lang="ru-RU" sz="3200" dirty="0">
                <a:latin typeface="Kharkiv" pitchFamily="2" charset="0"/>
              </a:rPr>
              <a:t> на 3, то й </a:t>
            </a:r>
            <a:r>
              <a:rPr lang="ru-RU" sz="3200" dirty="0" err="1">
                <a:latin typeface="Kharkiv" pitchFamily="2" charset="0"/>
              </a:rPr>
              <a:t>саме</a:t>
            </a:r>
            <a:r>
              <a:rPr lang="ru-RU" sz="3200" dirty="0">
                <a:latin typeface="Kharkiv" pitchFamily="2" charset="0"/>
              </a:rPr>
              <a:t> число не </a:t>
            </a:r>
            <a:r>
              <a:rPr lang="ru-RU" sz="3200" dirty="0" err="1">
                <a:latin typeface="Kharkiv" pitchFamily="2" charset="0"/>
              </a:rPr>
              <a:t>ділиться</a:t>
            </a:r>
            <a:r>
              <a:rPr lang="ru-RU" sz="3200" dirty="0">
                <a:latin typeface="Kharkiv" pitchFamily="2" charset="0"/>
              </a:rPr>
              <a:t> </a:t>
            </a:r>
            <a:r>
              <a:rPr lang="ru-RU" sz="3200" dirty="0" err="1">
                <a:latin typeface="Kharkiv" pitchFamily="2" charset="0"/>
              </a:rPr>
              <a:t>націло</a:t>
            </a:r>
            <a:r>
              <a:rPr lang="ru-RU" sz="3200" dirty="0">
                <a:latin typeface="Kharkiv" pitchFamily="2" charset="0"/>
              </a:rPr>
              <a:t> на 3.</a:t>
            </a:r>
            <a:endParaRPr lang="uk-UA" sz="32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DFA36D-457C-4217-9F13-356AD0C239E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Ознака подільності на 3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410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15894DD7-97D7-46AA-A162-10C5C1BE0A9F}"/>
                  </a:ext>
                </a:extLst>
              </p:cNvPr>
              <p:cNvSpPr txBox="1"/>
              <p:nvPr/>
            </p:nvSpPr>
            <p:spPr>
              <a:xfrm>
                <a:off x="1337187" y="2551837"/>
                <a:ext cx="9517626" cy="175432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7854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ділиться націло на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, оскільки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7+8+5+4=24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— </a:t>
                </a:r>
                <a:r>
                  <a:rPr lang="ru-RU" sz="3600" dirty="0" err="1">
                    <a:latin typeface="Kharkiv" pitchFamily="2" charset="0"/>
                  </a:rPr>
                  <a:t>ділиться</a:t>
                </a:r>
                <a:r>
                  <a:rPr lang="ru-RU" sz="3600" dirty="0">
                    <a:latin typeface="Kharkiv" pitchFamily="2" charset="0"/>
                  </a:rPr>
                  <a:t> </a:t>
                </a:r>
                <a:r>
                  <a:rPr lang="ru-RU" sz="3600" dirty="0" err="1">
                    <a:latin typeface="Kharkiv" pitchFamily="2" charset="0"/>
                  </a:rPr>
                  <a:t>націло</a:t>
                </a:r>
                <a:r>
                  <a:rPr lang="ru-RU" sz="3600" dirty="0">
                    <a:latin typeface="Kharkiv" pitchFamily="2" charset="0"/>
                  </a:rPr>
                  <a:t> на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15894DD7-97D7-46AA-A162-10C5C1BE0A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7187" y="2551837"/>
                <a:ext cx="9517626" cy="1754326"/>
              </a:xfrm>
              <a:prstGeom prst="rect">
                <a:avLst/>
              </a:prstGeom>
              <a:blipFill>
                <a:blip r:embed="rId2"/>
                <a:stretch>
                  <a:fillRect t="-5575" b="-1254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84421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877B44E-0E19-4C72-8A5C-88F26F1593B0}"/>
                  </a:ext>
                </a:extLst>
              </p:cNvPr>
              <p:cNvSpPr txBox="1"/>
              <p:nvPr/>
            </p:nvSpPr>
            <p:spPr>
              <a:xfrm>
                <a:off x="1243780" y="2551837"/>
                <a:ext cx="9704439" cy="175432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uk-UA" sz="3600" b="0" i="1" dirty="0" smtClean="0">
                        <a:latin typeface="Cambria Math" panose="02040503050406030204" pitchFamily="18" charset="0"/>
                      </a:rPr>
                      <m:t>3749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не ділиться націло на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, оскільки </a:t>
                </a:r>
                <a14:m>
                  <m:oMath xmlns:m="http://schemas.openxmlformats.org/officeDocument/2006/math">
                    <m:r>
                      <a:rPr lang="uk-UA" sz="3600" i="1" dirty="0">
                        <a:latin typeface="Cambria Math" panose="02040503050406030204" pitchFamily="18" charset="0"/>
                      </a:rPr>
                      <m:t>3</m:t>
                    </m:r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uk-UA" sz="3600" b="0" i="1" dirty="0" smtClean="0">
                        <a:latin typeface="Cambria Math" panose="02040503050406030204" pitchFamily="18" charset="0"/>
                      </a:rPr>
                      <m:t>7</m:t>
                    </m:r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uk-UA" sz="3600" b="0" i="1" dirty="0" smtClean="0">
                        <a:latin typeface="Cambria Math" panose="02040503050406030204" pitchFamily="18" charset="0"/>
                      </a:rPr>
                      <m:t>4</m:t>
                    </m:r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uk-UA" sz="3600" b="0" i="1" dirty="0" smtClean="0">
                        <a:latin typeface="Cambria Math" panose="02040503050406030204" pitchFamily="18" charset="0"/>
                      </a:rPr>
                      <m:t>9</m:t>
                    </m:r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uk-UA" sz="3600" b="0" i="1" dirty="0" smtClean="0">
                        <a:latin typeface="Cambria Math" panose="02040503050406030204" pitchFamily="18" charset="0"/>
                      </a:rPr>
                      <m:t>23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— </a:t>
                </a:r>
                <a:br>
                  <a:rPr lang="uk-UA" sz="3600" dirty="0">
                    <a:latin typeface="Kharkiv" pitchFamily="2" charset="0"/>
                  </a:rPr>
                </a:br>
                <a:r>
                  <a:rPr lang="uk-UA" sz="3600" dirty="0">
                    <a:latin typeface="Kharkiv" pitchFamily="2" charset="0"/>
                  </a:rPr>
                  <a:t>не </a:t>
                </a:r>
                <a:r>
                  <a:rPr lang="ru-RU" sz="3600" dirty="0" err="1">
                    <a:latin typeface="Kharkiv" pitchFamily="2" charset="0"/>
                  </a:rPr>
                  <a:t>ділиться</a:t>
                </a:r>
                <a:r>
                  <a:rPr lang="ru-RU" sz="3600" dirty="0">
                    <a:latin typeface="Kharkiv" pitchFamily="2" charset="0"/>
                  </a:rPr>
                  <a:t> </a:t>
                </a:r>
                <a:r>
                  <a:rPr lang="ru-RU" sz="3600" dirty="0" err="1">
                    <a:latin typeface="Kharkiv" pitchFamily="2" charset="0"/>
                  </a:rPr>
                  <a:t>націло</a:t>
                </a:r>
                <a:r>
                  <a:rPr lang="ru-RU" sz="3600" dirty="0">
                    <a:latin typeface="Kharkiv" pitchFamily="2" charset="0"/>
                  </a:rPr>
                  <a:t> на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877B44E-0E19-4C72-8A5C-88F26F1593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3780" y="2551837"/>
                <a:ext cx="9704439" cy="1754326"/>
              </a:xfrm>
              <a:prstGeom prst="rect">
                <a:avLst/>
              </a:prstGeom>
              <a:blipFill>
                <a:blip r:embed="rId2"/>
                <a:stretch>
                  <a:fillRect t="-5575" b="-1254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50934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994DABA1-CB6F-4231-BE92-386C82389559}"/>
              </a:ext>
            </a:extLst>
          </p:cNvPr>
          <p:cNvGrpSpPr/>
          <p:nvPr/>
        </p:nvGrpSpPr>
        <p:grpSpPr>
          <a:xfrm>
            <a:off x="3002518" y="1046839"/>
            <a:ext cx="6186963" cy="4764322"/>
            <a:chOff x="2100955" y="632935"/>
            <a:chExt cx="7356097" cy="5664623"/>
          </a:xfrm>
        </p:grpSpPr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934DC89F-0878-471A-90AB-52F68EA6705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0955" y="1934057"/>
              <a:ext cx="4177821" cy="4363501"/>
            </a:xfrm>
            <a:prstGeom prst="rect">
              <a:avLst/>
            </a:prstGeom>
          </p:spPr>
        </p:pic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AF9755E7-C712-46D3-B404-B0EA42762B6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56815">
              <a:off x="6727031" y="632935"/>
              <a:ext cx="2730021" cy="2851355"/>
            </a:xfrm>
            <a:prstGeom prst="rect">
              <a:avLst/>
            </a:prstGeom>
          </p:spPr>
        </p:pic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836E8214-1C12-4435-A178-146D9616230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296834">
              <a:off x="6875072" y="4011356"/>
              <a:ext cx="1605082" cy="16764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84978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установити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ділиться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націло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 9?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9504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установити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ділиться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націло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 9?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56A12B-1A29-492F-B030-728D4DD658D8}"/>
              </a:ext>
            </a:extLst>
          </p:cNvPr>
          <p:cNvSpPr txBox="1"/>
          <p:nvPr/>
        </p:nvSpPr>
        <p:spPr>
          <a:xfrm>
            <a:off x="812800" y="2789904"/>
            <a:ext cx="105664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відповідь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Якщо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сума цифр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ділиться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націло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 9, то й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саме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ділиться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Якщо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сума цифр не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ділиться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націло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 9, то й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саме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 не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ділиться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48086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установити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ділиться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націло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 3?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9523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установити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ділиться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націло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 3?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56A12B-1A29-492F-B030-728D4DD658D8}"/>
              </a:ext>
            </a:extLst>
          </p:cNvPr>
          <p:cNvSpPr txBox="1"/>
          <p:nvPr/>
        </p:nvSpPr>
        <p:spPr>
          <a:xfrm>
            <a:off x="812800" y="2789904"/>
            <a:ext cx="105664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відповідь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Якщо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сума цифр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ділиться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націло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 3, то й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саме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ділиться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Якщо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сума цифр не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ділиться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націло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 3, то й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саме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 не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ділиться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55440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260</Words>
  <Application>Microsoft Office PowerPoint</Application>
  <PresentationFormat>Широкий екран</PresentationFormat>
  <Paragraphs>26</Paragraphs>
  <Slides>14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14</vt:i4>
      </vt:variant>
    </vt:vector>
  </HeadingPairs>
  <TitlesOfParts>
    <vt:vector size="21" baseType="lpstr">
      <vt:lpstr>Kharkiv</vt:lpstr>
      <vt:lpstr>Calibri Light</vt:lpstr>
      <vt:lpstr>Cambria Math</vt:lpstr>
      <vt:lpstr>Calibri</vt:lpstr>
      <vt:lpstr>NAMU 1600</vt:lpstr>
      <vt:lpstr>Arial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Vadym Parkhomchuk</dc:creator>
  <cp:lastModifiedBy>Vadym Parkhomchuk</cp:lastModifiedBy>
  <cp:revision>11</cp:revision>
  <dcterms:created xsi:type="dcterms:W3CDTF">2024-09-01T08:22:14Z</dcterms:created>
  <dcterms:modified xsi:type="dcterms:W3CDTF">2024-09-28T16:01:59Z</dcterms:modified>
</cp:coreProperties>
</file>