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6"/>
  </p:notesMasterIdLst>
  <p:sldIdLst>
    <p:sldId id="359" r:id="rId2"/>
    <p:sldId id="257" r:id="rId3"/>
    <p:sldId id="345" r:id="rId4"/>
    <p:sldId id="346" r:id="rId5"/>
    <p:sldId id="347" r:id="rId6"/>
    <p:sldId id="356" r:id="rId7"/>
    <p:sldId id="348" r:id="rId8"/>
    <p:sldId id="349" r:id="rId9"/>
    <p:sldId id="350" r:id="rId10"/>
    <p:sldId id="351" r:id="rId11"/>
    <p:sldId id="352" r:id="rId12"/>
    <p:sldId id="358" r:id="rId13"/>
    <p:sldId id="353" r:id="rId14"/>
    <p:sldId id="354" r:id="rId15"/>
    <p:sldId id="355" r:id="rId16"/>
    <p:sldId id="274" r:id="rId17"/>
    <p:sldId id="329" r:id="rId18"/>
    <p:sldId id="330" r:id="rId19"/>
    <p:sldId id="331" r:id="rId20"/>
    <p:sldId id="332" r:id="rId21"/>
    <p:sldId id="333" r:id="rId22"/>
    <p:sldId id="334" r:id="rId23"/>
    <p:sldId id="335" r:id="rId24"/>
    <p:sldId id="336" r:id="rId25"/>
  </p:sldIdLst>
  <p:sldSz cx="12192000" cy="6858000"/>
  <p:notesSz cx="6858000" cy="9144000"/>
  <p:embeddedFontLs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Calibri Light" panose="020F0302020204030204" pitchFamily="34" charset="0"/>
      <p:regular r:id="rId31"/>
      <p:italic r:id="rId32"/>
    </p:embeddedFont>
    <p:embeddedFont>
      <p:font typeface="Cambria Math" panose="02040503050406030204" pitchFamily="18" charset="0"/>
      <p:regular r:id="rId33"/>
    </p:embeddedFont>
    <p:embeddedFont>
      <p:font typeface="Kharkiv" pitchFamily="2" charset="0"/>
      <p:regular r:id="rId34"/>
    </p:embeddedFont>
    <p:embeddedFont>
      <p:font typeface="NAMU 1600" panose="00000300000000000000" pitchFamily="2" charset="0"/>
      <p:regular r:id="rId35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108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BA2DCE-A1AA-4B0E-9E24-D306D821D145}" type="datetimeFigureOut">
              <a:rPr lang="uk-UA" smtClean="0"/>
              <a:t>28.09.2024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4865F2-F7D4-469D-82D8-7FA5F1160AF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4818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86341A-2690-468B-B2B7-0B96A5FD85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4B51901-5A3E-4E47-8952-1A9437FE65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26C3F5D-ABAB-4548-BD19-E32FBCD0C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57FFA51-3A2A-4D44-8C4E-3F3A779AC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4AD6280-18A0-4E7F-A0EC-0D6C72830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070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D2FE24-CE7C-4BCA-9F30-AAA958ACC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C5CEEDD-00EE-46C8-A80A-E9FECB3F34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2475A2D-D9D9-4269-AEBE-F138908AE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F70B709-0459-407D-8D8B-6993645C8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5B80C9D-F536-4711-A98E-E354900FA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2401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F8D32D-7165-48EF-A7AE-68681A13A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97D4D32-429D-44A1-8BB7-2C9696283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9CB0732-0DEE-4187-8049-280EFE689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852FDAC-12A3-48C5-9FE7-91C2C6CD9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C0EF7BA-1CDD-4E30-9007-5B7B91FF9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966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65D195-5BC6-4708-BCD4-320F4D704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3EF991A-4715-465C-930F-614AAB3134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5ED5C55B-D1A6-4861-999C-69A1E633E6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D6F8616-F5DB-4AB1-8C44-9389D9226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DACDA81-2AEB-4C10-B510-E316401E0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B165501-6A2A-422F-85F3-E6B4856AE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499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8D2CDF-EB6D-4981-8933-13C332A1E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5E905E7-7757-47D5-84F0-6859D1419F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5A16B76-C607-4A89-A8B4-7A7BA5F58C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665F5EA7-3D2D-4E4F-96BF-3FC67CDB39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CE49DB2C-B7B3-42BC-BD61-8787A37D34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984BDB11-BB99-45D4-95A9-387109D7A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DFCFBA7-96A2-4B3A-814C-A4F57A7BE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B0248363-C1C2-4A0E-A1BE-A0D37EE1C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890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FA26E9-5697-41F4-9039-BAA12FD44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1BF651C7-E571-4D6B-8234-AB11E2676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93E042E3-02C1-4235-8552-E733F956C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8B44979A-0365-4CFE-8519-58FAEBD21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50959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19CF41C5-97BA-4B57-8E63-82D3B35760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986732"/>
            <a:ext cx="2743200" cy="734743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  <a:effectLst/>
                <a:latin typeface="NAMU 1600" panose="00000300000000000000" pitchFamily="2" charset="0"/>
              </a:defRPr>
            </a:lvl1pPr>
          </a:lstStyle>
          <a:p>
            <a:r>
              <a:rPr lang="uk-UA"/>
              <a:t>МАТЕМАТИКА УКРАЇНСЬКОЮ</a:t>
            </a:r>
            <a:endParaRPr lang="uk-UA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62ED095-6A5B-432A-AB02-4F405E31E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5264313F-2E74-49E8-9857-3EFACFEF3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6917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AEC111-4B07-41CE-B62C-F408234B4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9D9C385-F6EB-4B30-B633-C40EADC81F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C6B4A24-9388-4B09-9F42-A95C0F799D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35AB544-1888-4D0B-BA5E-FEBA88C9A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3DFEFC1-C7A2-4B64-9A12-5AD0804DF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954AC82-B71B-47C1-9D1D-8A85636B7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3091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A18800-7A3E-4EFC-8119-24D7DB4DF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D414F143-1740-4F37-A0DE-6743687EA0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6E4A6D6A-6B80-4B14-B4B9-E78FECEE17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23335E7-90B9-40F6-BFF8-401BF7FAC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3707FD6-B314-4D4F-A10E-06F8A24B5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9C09A15-187C-41C7-9BD0-34ED5B65C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0616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80AA85-D82E-4033-9BC4-55D88C207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A4A2D350-4363-4A2D-A420-38183C0023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CA582A8-4FDE-4091-AD2B-2E3C2D63F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9DAEE2C-D620-4462-9DFA-C774914C2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D0C8258-C2C5-4834-A7B8-25CA63BDD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1047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E8875809-99EC-4AF1-8D02-D345CA3A84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8F14BA0-304B-4C70-9735-4649C48EFC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98492A1-3929-4176-9D44-1F84D32A3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380946A-14E7-48F9-A757-D49CA3A37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66063D6-1817-482D-8C33-256435D72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8327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FE0C4B02-7D0B-4545-A218-44CF9510A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BE6C07D-BEB0-4A6C-901C-3A7E978932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0BB5A72-23F0-465D-A1DE-F98367A722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AACF2D3-F369-410A-BB91-100EB64941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290B23C-9AAC-4B4F-8BB6-FE7DF73308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8985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WMLPeLdszV8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BE5E6B2-DADA-4FA9-BAC5-99DC8DD71406}"/>
              </a:ext>
            </a:extLst>
          </p:cNvPr>
          <p:cNvSpPr txBox="1"/>
          <p:nvPr/>
        </p:nvSpPr>
        <p:spPr>
          <a:xfrm>
            <a:off x="1027545" y="2459504"/>
            <a:ext cx="1013691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6000" b="1" i="0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Площина. Пряма. Промінь</a:t>
            </a:r>
            <a:endParaRPr lang="uk-UA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9D6B58-B1FF-4320-A6F0-40DB1A9C8885}"/>
              </a:ext>
            </a:extLst>
          </p:cNvPr>
          <p:cNvSpPr txBox="1"/>
          <p:nvPr/>
        </p:nvSpPr>
        <p:spPr>
          <a:xfrm>
            <a:off x="2753105" y="4398496"/>
            <a:ext cx="6685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Дивіться відео-версію презентації за посиланням: </a:t>
            </a:r>
            <a:r>
              <a:rPr lang="en-US" sz="2400" dirty="0">
                <a:hlinkClick r:id="rId3"/>
              </a:rPr>
              <a:t>https://youtu.be/WMLPeLdszV8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075053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D015F6B-953F-4B84-872C-D11CDA6FE8E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58" b="17122"/>
          <a:stretch/>
        </p:blipFill>
        <p:spPr>
          <a:xfrm>
            <a:off x="2132678" y="867926"/>
            <a:ext cx="7926644" cy="5122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870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5435FB2-B65A-4865-B188-1B4E3310DE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581" y="701163"/>
            <a:ext cx="6156837" cy="615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681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0E836DC-4C7A-47B7-BB42-1090B1E386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985" y="341073"/>
            <a:ext cx="8102030" cy="540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58543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C47D3E6-F5D5-4039-9D68-4EA90D7225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575" y="331837"/>
            <a:ext cx="7204850" cy="540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2076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1C52308-C1E8-451C-B2F0-D5F75B2A1B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808" y="265835"/>
            <a:ext cx="8266384" cy="55346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66918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 сполучна лінія 2">
            <a:extLst>
              <a:ext uri="{FF2B5EF4-FFF2-40B4-BE49-F238E27FC236}">
                <a16:creationId xmlns:a16="http://schemas.microsoft.com/office/drawing/2014/main" id="{2E95A7CF-DAAC-42FB-8756-23E362F317D6}"/>
              </a:ext>
            </a:extLst>
          </p:cNvPr>
          <p:cNvCxnSpPr/>
          <p:nvPr/>
        </p:nvCxnSpPr>
        <p:spPr>
          <a:xfrm>
            <a:off x="-88490" y="2949677"/>
            <a:ext cx="12506632" cy="0"/>
          </a:xfrm>
          <a:prstGeom prst="line">
            <a:avLst/>
          </a:prstGeom>
          <a:ln w="5715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45A68897-D020-4A1C-B9CD-E8091CAE7348}"/>
              </a:ext>
            </a:extLst>
          </p:cNvPr>
          <p:cNvSpPr txBox="1"/>
          <p:nvPr/>
        </p:nvSpPr>
        <p:spPr>
          <a:xfrm>
            <a:off x="1027545" y="3498799"/>
            <a:ext cx="1013691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latin typeface="Kharkiv" pitchFamily="2" charset="0"/>
              </a:rPr>
              <a:t>Пряма — геометрична фігура, яка немає початку і кінця</a:t>
            </a:r>
            <a:r>
              <a:rPr lang="en-US" sz="3600" dirty="0">
                <a:latin typeface="Kharkiv" pitchFamily="2" charset="0"/>
              </a:rPr>
              <a:t>.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582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E94CB73-4674-46B3-A859-8D723792E2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6000" y="1946411"/>
            <a:ext cx="5400000" cy="29651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3824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4777AF5-C36C-4E4F-93C3-EAED3BF6C0A9}"/>
              </a:ext>
            </a:extLst>
          </p:cNvPr>
          <p:cNvSpPr txBox="1"/>
          <p:nvPr/>
        </p:nvSpPr>
        <p:spPr>
          <a:xfrm>
            <a:off x="739914" y="2644170"/>
            <a:ext cx="1071217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800" dirty="0">
                <a:latin typeface="Kharkiv" pitchFamily="2" charset="0"/>
              </a:rPr>
              <a:t>Через дві точки проходить тільки одна пряма</a:t>
            </a:r>
          </a:p>
        </p:txBody>
      </p:sp>
    </p:spTree>
    <p:extLst>
      <p:ext uri="{BB962C8B-B14F-4D97-AF65-F5344CB8AC3E}">
        <p14:creationId xmlns:p14="http://schemas.microsoft.com/office/powerpoint/2010/main" val="2852899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E94CB73-4674-46B3-A859-8D723792E2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5998" y="1357387"/>
            <a:ext cx="5400000" cy="29651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79D062B-48A1-47B0-81D5-1930F99DF158}"/>
                  </a:ext>
                </a:extLst>
              </p:cNvPr>
              <p:cNvSpPr txBox="1"/>
              <p:nvPr/>
            </p:nvSpPr>
            <p:spPr>
              <a:xfrm>
                <a:off x="739913" y="4669616"/>
                <a:ext cx="10712171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4800" dirty="0">
                    <a:latin typeface="Kharkiv" pitchFamily="2" charset="0"/>
                  </a:rPr>
                  <a:t>Пряма </a:t>
                </a:r>
                <a14:m>
                  <m:oMath xmlns:m="http://schemas.openxmlformats.org/officeDocument/2006/math"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𝐴𝐵</m:t>
                    </m:r>
                  </m:oMath>
                </a14:m>
                <a:r>
                  <a:rPr lang="uk-UA" sz="4800" dirty="0">
                    <a:latin typeface="Kharkiv" pitchFamily="2" charset="0"/>
                  </a:rPr>
                  <a:t> або пряма </a:t>
                </a: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𝐵𝐴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79D062B-48A1-47B0-81D5-1930F99DF1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9913" y="4669616"/>
                <a:ext cx="10712171" cy="830997"/>
              </a:xfrm>
              <a:prstGeom prst="rect">
                <a:avLst/>
              </a:prstGeom>
              <a:blipFill>
                <a:blip r:embed="rId3"/>
                <a:stretch>
                  <a:fillRect t="-15441" b="-3970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0685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D1E5372-C859-45FB-BAF6-A35508A5A4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6000" y="1945738"/>
            <a:ext cx="5400000" cy="29665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17623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E8334AA-C128-4D36-A281-58CED5FD66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6000" y="2805923"/>
            <a:ext cx="5400000" cy="12461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984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E8334AA-C128-4D36-A281-58CED5FD66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6000" y="2182846"/>
            <a:ext cx="5400000" cy="12461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E48E329-6513-40F4-82E6-68E9A479C4A1}"/>
                  </a:ext>
                </a:extLst>
              </p:cNvPr>
              <p:cNvSpPr txBox="1"/>
              <p:nvPr/>
            </p:nvSpPr>
            <p:spPr>
              <a:xfrm>
                <a:off x="1710813" y="4102198"/>
                <a:ext cx="8770374" cy="15696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4800" dirty="0">
                    <a:latin typeface="Kharkiv" pitchFamily="2" charset="0"/>
                  </a:rPr>
                  <a:t>Точка </a:t>
                </a: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uk-UA" sz="4800" dirty="0">
                    <a:latin typeface="Kharkiv" pitchFamily="2" charset="0"/>
                  </a:rPr>
                  <a:t> — початок </a:t>
                </a:r>
                <a:r>
                  <a:rPr lang="uk-UA" sz="4800" dirty="0" err="1">
                    <a:latin typeface="Kharkiv" pitchFamily="2" charset="0"/>
                  </a:rPr>
                  <a:t>променя</a:t>
                </a:r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E48E329-6513-40F4-82E6-68E9A479C4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0813" y="4102198"/>
                <a:ext cx="8770374" cy="1569660"/>
              </a:xfrm>
              <a:prstGeom prst="rect">
                <a:avLst/>
              </a:prstGeom>
              <a:blipFill>
                <a:blip r:embed="rId3"/>
                <a:stretch>
                  <a:fillRect t="-8171" b="-1984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90001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E8334AA-C128-4D36-A281-58CED5FD66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5998" y="2182846"/>
            <a:ext cx="5400000" cy="12461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5D15F76-35E0-4EAD-901A-1C0C3B109F33}"/>
                  </a:ext>
                </a:extLst>
              </p:cNvPr>
              <p:cNvSpPr txBox="1"/>
              <p:nvPr/>
            </p:nvSpPr>
            <p:spPr>
              <a:xfrm>
                <a:off x="739913" y="4009104"/>
                <a:ext cx="10712171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𝐴𝑂</m:t>
                    </m:r>
                  </m:oMath>
                </a14:m>
                <a:r>
                  <a:rPr lang="uk-UA" sz="4800" dirty="0">
                    <a:latin typeface="Kharkiv" pitchFamily="2" charset="0"/>
                  </a:rPr>
                  <a:t> і </a:t>
                </a: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𝑂𝐵</m:t>
                    </m:r>
                  </m:oMath>
                </a14:m>
                <a:r>
                  <a:rPr lang="en-US" sz="4800" dirty="0">
                    <a:latin typeface="Kharkiv" pitchFamily="2" charset="0"/>
                  </a:rPr>
                  <a:t> — </a:t>
                </a:r>
                <a:r>
                  <a:rPr lang="uk-UA" sz="4800" dirty="0">
                    <a:latin typeface="Kharkiv" pitchFamily="2" charset="0"/>
                  </a:rPr>
                  <a:t>промені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5D15F76-35E0-4EAD-901A-1C0C3B109F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9913" y="4009104"/>
                <a:ext cx="10712171" cy="830997"/>
              </a:xfrm>
              <a:prstGeom prst="rect">
                <a:avLst/>
              </a:prstGeom>
              <a:blipFill>
                <a:blip r:embed="rId3"/>
                <a:stretch>
                  <a:fillRect t="-15441" b="-3970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22206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393DFF8-3C4E-4F41-98AD-4EF5040D6B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6000" y="889357"/>
            <a:ext cx="5400000" cy="3384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218F0F3-976F-402A-82A4-1F6C7D801881}"/>
                  </a:ext>
                </a:extLst>
              </p:cNvPr>
              <p:cNvSpPr txBox="1"/>
              <p:nvPr/>
            </p:nvSpPr>
            <p:spPr>
              <a:xfrm>
                <a:off x="739914" y="4835014"/>
                <a:ext cx="10712171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4800" dirty="0">
                    <a:latin typeface="Kharkiv" pitchFamily="2" charset="0"/>
                  </a:rPr>
                  <a:t>Промінь </a:t>
                </a: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𝑂𝐴</m:t>
                    </m:r>
                  </m:oMath>
                </a14:m>
                <a:r>
                  <a:rPr lang="en-US" sz="4800" dirty="0">
                    <a:latin typeface="Kharkiv" pitchFamily="2" charset="0"/>
                  </a:rPr>
                  <a:t> </a:t>
                </a:r>
                <a:r>
                  <a:rPr lang="uk-UA" sz="4800" dirty="0">
                    <a:latin typeface="Kharkiv" pitchFamily="2" charset="0"/>
                  </a:rPr>
                  <a:t>або промінь </a:t>
                </a: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𝑂𝐵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218F0F3-976F-402A-82A4-1F6C7D8018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9914" y="4835014"/>
                <a:ext cx="10712171" cy="830997"/>
              </a:xfrm>
              <a:prstGeom prst="rect">
                <a:avLst/>
              </a:prstGeom>
              <a:blipFill>
                <a:blip r:embed="rId3"/>
                <a:stretch>
                  <a:fillRect l="-853" t="-15441" b="-3970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94589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054BE5C9-1DAE-45C4-819B-F4E61DAD7602}"/>
              </a:ext>
            </a:extLst>
          </p:cNvPr>
          <p:cNvGrpSpPr/>
          <p:nvPr/>
        </p:nvGrpSpPr>
        <p:grpSpPr>
          <a:xfrm>
            <a:off x="3002518" y="1046839"/>
            <a:ext cx="6186963" cy="4764322"/>
            <a:chOff x="2100955" y="632935"/>
            <a:chExt cx="7356097" cy="5664623"/>
          </a:xfrm>
        </p:grpSpPr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1CD283A3-EB2A-4B24-9B8E-82B29B2DEF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955" y="1934057"/>
              <a:ext cx="4177821" cy="4363501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29B9C033-96D1-4835-8F5A-5923DBE5EC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56815">
              <a:off x="6727031" y="632935"/>
              <a:ext cx="2730021" cy="2851355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1679C36D-30D2-48FC-B0EE-357C80A1263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296834">
              <a:off x="6875072" y="4011356"/>
              <a:ext cx="1605082" cy="1676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65218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Скільки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прямих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проходить через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дві</a:t>
            </a:r>
            <a:endParaRPr lang="ru-RU" sz="36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точки?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5095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Скільки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прямих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проходить через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дві</a:t>
            </a:r>
            <a:endParaRPr lang="ru-RU" sz="36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точки?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3105834"/>
            <a:ext cx="10566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Тільки одна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94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позначають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пряму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613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позначають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пряму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828835"/>
            <a:ext cx="10566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Називаючи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будь-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її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точки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512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F6634E4-603B-425D-902A-6A0BF3C1C233}"/>
              </a:ext>
            </a:extLst>
          </p:cNvPr>
          <p:cNvSpPr txBox="1"/>
          <p:nvPr/>
        </p:nvSpPr>
        <p:spPr>
          <a:xfrm>
            <a:off x="349045" y="198047"/>
            <a:ext cx="1149391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частини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прямої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її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ділить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будь-яка точка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цієї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прямої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 Як при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цьому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цю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точку?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9976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349045" y="198047"/>
            <a:ext cx="1149391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частини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прямої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її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ділить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будь-яка точка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цієї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прямої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 Як при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цьому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цю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точку?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3075038"/>
            <a:ext cx="105664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Частини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прямої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променями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а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цю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точку — початком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променя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0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позначають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промінь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874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позначають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промінь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424521"/>
            <a:ext cx="105664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Спершу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записують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літеру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яка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позначає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початок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променя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а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потім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літеру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яка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позначає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будь-яку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іншу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точку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цього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променя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2142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178</Words>
  <Application>Microsoft Office PowerPoint</Application>
  <PresentationFormat>Широкий екран</PresentationFormat>
  <Paragraphs>22</Paragraphs>
  <Slides>24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24</vt:i4>
      </vt:variant>
    </vt:vector>
  </HeadingPairs>
  <TitlesOfParts>
    <vt:vector size="31" baseType="lpstr">
      <vt:lpstr>Kharkiv</vt:lpstr>
      <vt:lpstr>Calibri Light</vt:lpstr>
      <vt:lpstr>Cambria Math</vt:lpstr>
      <vt:lpstr>Calibri</vt:lpstr>
      <vt:lpstr>NAMU 1600</vt:lpstr>
      <vt:lpstr>Arial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Vadym Parkhomchuk</dc:creator>
  <cp:lastModifiedBy>Vadym Parkhomchuk</cp:lastModifiedBy>
  <cp:revision>28</cp:revision>
  <dcterms:created xsi:type="dcterms:W3CDTF">2024-08-04T08:47:29Z</dcterms:created>
  <dcterms:modified xsi:type="dcterms:W3CDTF">2024-09-28T16:09:30Z</dcterms:modified>
</cp:coreProperties>
</file>