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309" r:id="rId2"/>
    <p:sldId id="257" r:id="rId3"/>
    <p:sldId id="294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274" r:id="rId15"/>
    <p:sldId id="292" r:id="rId16"/>
    <p:sldId id="293" r:id="rId17"/>
    <p:sldId id="306" r:id="rId18"/>
    <p:sldId id="307" r:id="rId19"/>
    <p:sldId id="308" r:id="rId20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ambria Math" panose="02040503050406030204" pitchFamily="18" charset="0"/>
      <p:regular r:id="rId28"/>
    </p:embeddedFont>
    <p:embeddedFont>
      <p:font typeface="Kharkiv" pitchFamily="2" charset="0"/>
      <p:regular r:id="rId29"/>
    </p:embeddedFont>
    <p:embeddedFont>
      <p:font typeface="NAMU 1600" panose="00000300000000000000" pitchFamily="2" charset="0"/>
      <p:regular r:id="rId30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765C54-C19F-4D4D-9B18-3D131B67B2BD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68B71-58A5-46B0-B704-C3C42876B4E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8369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865962"/>
            <a:ext cx="2743200" cy="855513"/>
          </a:xfrm>
        </p:spPr>
        <p:txBody>
          <a:bodyPr/>
          <a:lstStyle>
            <a:lvl1pPr>
              <a:defRPr sz="2000" b="1" i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twr6D644s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4B9F7-1D80-4056-8440-1882ABB5A9C3}"/>
              </a:ext>
            </a:extLst>
          </p:cNvPr>
          <p:cNvSpPr txBox="1"/>
          <p:nvPr/>
        </p:nvSpPr>
        <p:spPr>
          <a:xfrm>
            <a:off x="919018" y="2459504"/>
            <a:ext cx="103539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Порівняння натуральних чисел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E71EF7-6B21-4D0A-8156-50E7FCB5C795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https://youtu.be/Ftwr6D644sQ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72158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C4B9F7-1D80-4056-8440-1882ABB5A9C3}"/>
                  </a:ext>
                </a:extLst>
              </p:cNvPr>
              <p:cNvSpPr txBox="1"/>
              <p:nvPr/>
            </p:nvSpPr>
            <p:spPr>
              <a:xfrm>
                <a:off x="919018" y="2274838"/>
                <a:ext cx="10353963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Результат порівняння чисел записують у вигляді нерівності за допомогою знаків </a:t>
                </a:r>
                <a14:m>
                  <m:oMath xmlns:m="http://schemas.openxmlformats.org/officeDocument/2006/math">
                    <m:r>
                      <a:rPr lang="uk-UA" sz="360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(більше) </a:t>
                </a:r>
                <a:b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або </a:t>
                </a:r>
                <a14:m>
                  <m:oMath xmlns:m="http://schemas.openxmlformats.org/officeDocument/2006/math">
                    <m:r>
                      <a:rPr lang="uk-UA" sz="360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&lt;</m:t>
                    </m:r>
                  </m:oMath>
                </a14:m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(менше)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C4B9F7-1D80-4056-8440-1882ABB5A9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274838"/>
                <a:ext cx="10353963" cy="2308324"/>
              </a:xfrm>
              <a:prstGeom prst="rect">
                <a:avLst/>
              </a:prstGeom>
              <a:blipFill>
                <a:blip r:embed="rId2"/>
                <a:stretch>
                  <a:fillRect l="-1355" t="-4222" r="-3475" b="-897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/>
              <p:nvPr/>
            </p:nvSpPr>
            <p:spPr>
              <a:xfrm>
                <a:off x="919018" y="2459504"/>
                <a:ext cx="10353963" cy="1938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&gt;2</m:t>
                      </m:r>
                    </m:oMath>
                  </m:oMathPara>
                </a14:m>
                <a:endParaRPr lang="en-US" sz="600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3&lt;7</m:t>
                      </m:r>
                    </m:oMath>
                  </m:oMathPara>
                </a14:m>
                <a:endParaRPr lang="uk-UA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459504"/>
                <a:ext cx="10353963" cy="19389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70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порівняння чисел № 1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919018" y="2274838"/>
            <a:ext cx="1035396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два натуральних числа мають різну кількість цифр (знаків), то більшим буде те, у якого більше знаків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93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/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smtClean="0">
                          <a:latin typeface="Cambria Math" panose="02040503050406030204" pitchFamily="18" charset="0"/>
                        </a:rPr>
                        <m:t>5392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uk-UA" sz="6000" b="0" i="0" smtClean="0">
                          <a:latin typeface="Cambria Math" panose="02040503050406030204" pitchFamily="18" charset="0"/>
                        </a:rPr>
                        <m:t>837</m:t>
                      </m:r>
                    </m:oMath>
                  </m:oMathPara>
                </a14:m>
                <a:endParaRPr lang="en-US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336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порівняння чисел № 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919018" y="1471642"/>
            <a:ext cx="103539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два натуральних числа мають однакову кількість цифр, то більшим числом є те, яке має більше одиниць у найвищому розряді. Якщо кількість одиниць у цьому розряді однакова, то порівнюють число одиниць у наступному нижчому розряді і т. д.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3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/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smtClean="0">
                          <a:latin typeface="Cambria Math" panose="02040503050406030204" pitchFamily="18" charset="0"/>
                        </a:rPr>
                        <m:t>5392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uk-UA" sz="6000" b="0" i="0" smtClean="0">
                          <a:latin typeface="Cambria Math" panose="02040503050406030204" pitchFamily="18" charset="0"/>
                        </a:rPr>
                        <m:t>4542</m:t>
                      </m:r>
                    </m:oMath>
                  </m:oMathPara>
                </a14:m>
                <a:endParaRPr lang="en-US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082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/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0" i="1" smtClean="0">
                          <a:latin typeface="Cambria Math" panose="02040503050406030204" pitchFamily="18" charset="0"/>
                        </a:rPr>
                        <m:t>5392</m:t>
                      </m:r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uk-UA" sz="6000" b="0" i="0" smtClean="0">
                          <a:latin typeface="Cambria Math" panose="02040503050406030204" pitchFamily="18" charset="0"/>
                        </a:rPr>
                        <m:t>5237</m:t>
                      </m:r>
                    </m:oMath>
                  </m:oMathPara>
                </a14:m>
                <a:endParaRPr lang="en-US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770291A-F13A-48C5-8691-C9FEFE9A3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400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919018" y="2367171"/>
            <a:ext cx="1035396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4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Порівнювати можна не тільки окремі числа, а й значення числових виразів</a:t>
            </a:r>
            <a:endParaRPr lang="uk-UA" sz="44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76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Задача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164936" y="2644170"/>
                <a:ext cx="9862127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Порівняйте добуток </a:t>
                </a:r>
                <a14:m>
                  <m:oMath xmlns:m="http://schemas.openxmlformats.org/officeDocument/2006/math">
                    <m:r>
                      <a:rPr lang="uk-UA" sz="48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25</m:t>
                    </m:r>
                    <m:r>
                      <a:rPr lang="uk-UA" sz="4800" b="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·3</m:t>
                    </m:r>
                  </m:oMath>
                </a14:m>
                <a:r>
                  <a:rPr lang="uk-UA" sz="48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і суму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32+41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936" y="2644170"/>
                <a:ext cx="9862127" cy="1569660"/>
              </a:xfrm>
              <a:prstGeom prst="rect">
                <a:avLst/>
              </a:prstGeom>
              <a:blipFill>
                <a:blip r:embed="rId2"/>
                <a:stretch>
                  <a:fillRect l="-865" t="-8171" b="-2062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19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2564245" y="1751617"/>
                <a:ext cx="7063509" cy="33547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25</m:t>
                      </m:r>
                      <m:r>
                        <a:rPr lang="uk-UA" sz="4800" b="0" i="1" dirty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·3=75</m:t>
                      </m:r>
                    </m:oMath>
                  </m:oMathPara>
                </a14:m>
                <a:endParaRPr lang="uk-UA" sz="48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32+41=73</m:t>
                      </m:r>
                    </m:oMath>
                  </m:oMathPara>
                </a14:m>
                <a:endParaRPr lang="uk-UA" sz="4800" b="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uk-UA" sz="4800" dirty="0">
                    <a:latin typeface="Kharkiv" pitchFamily="2" charset="0"/>
                  </a:rPr>
                  <a:t>Оскільки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75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&gt;73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, </a:t>
                </a:r>
                <a:r>
                  <a:rPr lang="uk-UA" sz="4800" dirty="0">
                    <a:latin typeface="Kharkiv" pitchFamily="2" charset="0"/>
                  </a:rPr>
                  <a:t>то </a:t>
                </a:r>
                <a14:m>
                  <m:oMath xmlns:m="http://schemas.openxmlformats.org/officeDocument/2006/math">
                    <m:r>
                      <a:rPr lang="uk-UA" sz="4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25·3</m:t>
                    </m:r>
                    <m:r>
                      <a:rPr lang="en-US" sz="48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&gt;</m:t>
                    </m:r>
                    <m:r>
                      <a:rPr lang="uk-UA" sz="4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32+41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245" y="1751617"/>
                <a:ext cx="7063509" cy="3354765"/>
              </a:xfrm>
              <a:prstGeom prst="rect">
                <a:avLst/>
              </a:prstGeom>
              <a:blipFill>
                <a:blip r:embed="rId2"/>
                <a:stretch>
                  <a:fillRect r="-2332" b="-88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126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62FCE46-F3C9-4380-8B5A-552814C24F85}"/>
                  </a:ext>
                </a:extLst>
              </p:cNvPr>
              <p:cNvSpPr txBox="1"/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5&lt;7&lt;9</m:t>
                      </m:r>
                    </m:oMath>
                  </m:oMathPara>
                </a14:m>
                <a:endParaRPr lang="en-US" sz="6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62FCE46-F3C9-4380-8B5A-552814C24F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921168"/>
                <a:ext cx="10353963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982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62FCE46-F3C9-4380-8B5A-552814C24F85}"/>
                  </a:ext>
                </a:extLst>
              </p:cNvPr>
              <p:cNvSpPr txBox="1"/>
              <p:nvPr/>
            </p:nvSpPr>
            <p:spPr>
              <a:xfrm>
                <a:off x="919018" y="2644170"/>
                <a:ext cx="10353963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—</a:t>
                </a:r>
                <a:r>
                  <a:rPr lang="uk-UA" sz="4800" dirty="0">
                    <a:latin typeface="Kharkiv" pitchFamily="2" charset="0"/>
                  </a:rPr>
                  <a:t> подвійна нерівність</a:t>
                </a:r>
                <a:endParaRPr lang="en-US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62FCE46-F3C9-4380-8B5A-552814C24F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018" y="2644170"/>
                <a:ext cx="10353963" cy="1569660"/>
              </a:xfrm>
              <a:prstGeom prst="rect">
                <a:avLst/>
              </a:prstGeom>
              <a:blipFill>
                <a:blip r:embed="rId2"/>
                <a:stretch>
                  <a:fillRect t="-8171" b="-198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930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F62DC4AF-31BA-4529-9516-39DFE3A3F109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66936D02-74E7-4B8B-BD73-39CFD9C39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46A19BC2-5DD3-4C89-804E-5ACC2DA64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AD40D6DA-AC0F-4CAC-91A5-A34672C68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542416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два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різну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 (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знаків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), то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буде те, 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знаків</a:t>
            </a:r>
            <a:endParaRPr lang="ru-RU" sz="3600" dirty="0"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1628015"/>
            <a:ext cx="105664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кількість цифр однакова, то більшим числом є те, яке має більше одиниць у найвищому розряді. Якщо кількість одиниць у цьому розряді однакова, то порівнюють число одиниць у наступному нижчому розряді і т. д.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68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 означає подвійна нерівність?</a:t>
            </a:r>
          </a:p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Наведіть приклад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50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 означає подвійна нерівність?</a:t>
            </a:r>
          </a:p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Наведіть приклад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542416"/>
                <a:ext cx="10566400" cy="23852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600"/>
                  </a:spcAft>
                </a:pP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Подвійною нерівність називають нерівності виду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/>
                <a:r>
                  <a:rPr lang="uk-UA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Наприклад: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5&lt;7&lt;9</m:t>
                    </m:r>
                  </m:oMath>
                </a14:m>
                <a:endParaRPr lang="en-US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542416"/>
                <a:ext cx="10566400" cy="2385268"/>
              </a:xfrm>
              <a:prstGeom prst="rect">
                <a:avLst/>
              </a:prstGeom>
              <a:blipFill>
                <a:blip r:embed="rId2"/>
                <a:stretch>
                  <a:fillRect t="-4092" r="-1672" b="-895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404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270</Words>
  <Application>Microsoft Office PowerPoint</Application>
  <PresentationFormat>Широкий екран</PresentationFormat>
  <Paragraphs>32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6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20</cp:revision>
  <dcterms:created xsi:type="dcterms:W3CDTF">2024-08-04T08:47:29Z</dcterms:created>
  <dcterms:modified xsi:type="dcterms:W3CDTF">2024-09-28T15:56:35Z</dcterms:modified>
</cp:coreProperties>
</file>