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3"/>
  </p:notesMasterIdLst>
  <p:sldIdLst>
    <p:sldId id="365" r:id="rId2"/>
    <p:sldId id="337" r:id="rId3"/>
    <p:sldId id="338" r:id="rId4"/>
    <p:sldId id="364" r:id="rId5"/>
    <p:sldId id="351" r:id="rId6"/>
    <p:sldId id="340" r:id="rId7"/>
    <p:sldId id="342" r:id="rId8"/>
    <p:sldId id="343" r:id="rId9"/>
    <p:sldId id="344" r:id="rId10"/>
    <p:sldId id="345" r:id="rId11"/>
    <p:sldId id="346" r:id="rId12"/>
    <p:sldId id="347" r:id="rId13"/>
    <p:sldId id="348" r:id="rId14"/>
    <p:sldId id="349" r:id="rId15"/>
    <p:sldId id="350" r:id="rId16"/>
    <p:sldId id="339" r:id="rId17"/>
    <p:sldId id="352" r:id="rId18"/>
    <p:sldId id="353" r:id="rId19"/>
    <p:sldId id="354" r:id="rId20"/>
    <p:sldId id="355" r:id="rId21"/>
    <p:sldId id="356" r:id="rId22"/>
    <p:sldId id="357" r:id="rId23"/>
    <p:sldId id="274" r:id="rId24"/>
    <p:sldId id="329" r:id="rId25"/>
    <p:sldId id="330" r:id="rId26"/>
    <p:sldId id="358" r:id="rId27"/>
    <p:sldId id="359" r:id="rId28"/>
    <p:sldId id="360" r:id="rId29"/>
    <p:sldId id="361" r:id="rId30"/>
    <p:sldId id="362" r:id="rId31"/>
    <p:sldId id="363" r:id="rId32"/>
  </p:sldIdLst>
  <p:sldSz cx="12192000" cy="6858000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Cambria Math" panose="02040503050406030204" pitchFamily="18" charset="0"/>
      <p:regular r:id="rId40"/>
    </p:embeddedFont>
    <p:embeddedFont>
      <p:font typeface="Kharkiv" pitchFamily="2" charset="0"/>
      <p:regular r:id="rId41"/>
    </p:embeddedFont>
    <p:embeddedFont>
      <p:font typeface="NAMU 1600" panose="00000300000000000000" pitchFamily="2" charset="0"/>
      <p:regular r:id="rId42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adym Parkhomchuk" initials="VP" lastIdx="2" clrIdx="0">
    <p:extLst>
      <p:ext uri="{19B8F6BF-5375-455C-9EA6-DF929625EA0E}">
        <p15:presenceInfo xmlns:p15="http://schemas.microsoft.com/office/powerpoint/2012/main" userId="f8b088b4da228c7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5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B60D6C-5071-43AA-B72C-B40073A02707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A12BAB-D6BE-4394-ABDD-1129432EB68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3309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86341A-2690-468B-B2B7-0B96A5FD85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B51901-5A3E-4E47-8952-1A9437FE6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26C3F5D-ABAB-4548-BD19-E32FBCD0C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7FFA51-3A2A-4D44-8C4E-3F3A779AC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AD6280-18A0-4E7F-A0EC-0D6C72830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0700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D2FE24-CE7C-4BCA-9F30-AAA958ACC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C5CEEDD-00EE-46C8-A80A-E9FECB3F3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2475A2D-D9D9-4269-AEBE-F138908AE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F70B709-0459-407D-8D8B-6993645C8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5B80C9D-F536-4711-A98E-E354900FA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2401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F8D32D-7165-48EF-A7AE-68681A13A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7D4D32-429D-44A1-8BB7-2C9696283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9CB0732-0DEE-4187-8049-280EFE689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852FDAC-12A3-48C5-9FE7-91C2C6CD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C0EF7BA-1CDD-4E30-9007-5B7B91FF9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9669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65D195-5BC6-4708-BCD4-320F4D704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EF991A-4715-465C-930F-614AAB313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ED5C55B-D1A6-4861-999C-69A1E633E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6F8616-F5DB-4AB1-8C44-9389D9226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DACDA81-2AEB-4C10-B510-E316401E0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B165501-6A2A-422F-85F3-E6B4856AE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4995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D2CDF-EB6D-4981-8933-13C332A1E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5E905E7-7757-47D5-84F0-6859D1419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5A16B76-C607-4A89-A8B4-7A7BA5F58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665F5EA7-3D2D-4E4F-96BF-3FC67CDB39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CE49DB2C-B7B3-42BC-BD61-8787A37D34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84BDB11-BB99-45D4-95A9-387109D7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BDFCFBA7-96A2-4B3A-814C-A4F57A7BE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B0248363-C1C2-4A0E-A1BE-A0D37EE1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09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FA26E9-5697-41F4-9039-BAA12FD44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1BF651C7-E571-4D6B-8234-AB11E2676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3E042E3-02C1-4235-8552-E733F956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8B44979A-0365-4CFE-8519-58FAEBD21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50959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19CF41C5-97BA-4B57-8E63-82D3B35760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848710"/>
            <a:ext cx="2743200" cy="872766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62ED095-6A5B-432A-AB02-4F405E31E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5264313F-2E74-49E8-9857-3EFACFEF3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6917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EC111-4B07-41CE-B62C-F408234B4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9D9C385-F6EB-4B30-B633-C40EADC81F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C6B4A24-9388-4B09-9F42-A95C0F799D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35AB544-1888-4D0B-BA5E-FEBA88C9A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DFEFC1-C7A2-4B64-9A12-5AD0804DF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954AC82-B71B-47C1-9D1D-8A85636B7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309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18800-7A3E-4EFC-8119-24D7DB4D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14F143-1740-4F37-A0DE-6743687EA0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E4A6D6A-6B80-4B14-B4B9-E78FECEE17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23335E7-90B9-40F6-BFF8-401BF7FA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707FD6-B314-4D4F-A10E-06F8A24B5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9C09A15-187C-41C7-9BD0-34ED5B65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061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80AA85-D82E-4033-9BC4-55D88C207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4A2D350-4363-4A2D-A420-38183C0023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CA582A8-4FDE-4091-AD2B-2E3C2D63F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9DAEE2C-D620-4462-9DFA-C774914C2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D0C8258-C2C5-4834-A7B8-25CA63BDD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047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8875809-99EC-4AF1-8D02-D345CA3A8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8F14BA0-304B-4C70-9735-4649C48EFC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98492A1-3929-4176-9D44-1F84D32A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380946A-14E7-48F9-A757-D49CA3A37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66063D6-1817-482D-8C33-256435D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32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FE0C4B02-7D0B-4545-A218-44CF9510A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E6C07D-BEB0-4A6C-901C-3A7E97893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0BB5A72-23F0-465D-A1DE-F98367A722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ACF2D3-F369-410A-BB91-100EB64941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290B23C-9AAC-4B4F-8BB6-FE7DF73308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603BF-9C1C-40C2-B3EB-488C05AC92D6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8985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OiUKdsMr3B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0D9AA3-43AE-4FD0-B104-BA4AD2141E8E}"/>
              </a:ext>
            </a:extLst>
          </p:cNvPr>
          <p:cNvSpPr txBox="1"/>
          <p:nvPr/>
        </p:nvSpPr>
        <p:spPr>
          <a:xfrm>
            <a:off x="812800" y="2459504"/>
            <a:ext cx="105664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Порівняння натуральних чисел</a:t>
            </a:r>
            <a:endParaRPr lang="uk-UA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6B4B08-9FF6-4122-9421-8C9AFBA54DC4}"/>
              </a:ext>
            </a:extLst>
          </p:cNvPr>
          <p:cNvSpPr txBox="1"/>
          <p:nvPr/>
        </p:nvSpPr>
        <p:spPr>
          <a:xfrm>
            <a:off x="1445491" y="4398496"/>
            <a:ext cx="9301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https://youtu.be/OiUKdsMr3B0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152102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50A65B-70C3-401C-A084-03A117C813F5}"/>
              </a:ext>
            </a:extLst>
          </p:cNvPr>
          <p:cNvSpPr txBox="1"/>
          <p:nvPr/>
        </p:nvSpPr>
        <p:spPr>
          <a:xfrm>
            <a:off x="812800" y="954283"/>
            <a:ext cx="105664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 двох натуральних чисел меншим є те, яке в натуральному ряду стоїть раніше, а більшим — те, яке в натуральному ряду стоїть пізніше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659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92F249-D370-495D-B65F-4F62F2910BE9}"/>
                  </a:ext>
                </a:extLst>
              </p:cNvPr>
              <p:cNvSpPr txBox="1"/>
              <p:nvPr/>
            </p:nvSpPr>
            <p:spPr>
              <a:xfrm>
                <a:off x="812800" y="2551837"/>
                <a:ext cx="10566400" cy="17543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ru-RU" sz="4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ru-RU" sz="44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5</m:t>
                    </m:r>
                  </m:oMath>
                </a14:m>
                <a:r>
                  <a:rPr lang="ru-RU" sz="4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44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менше</a:t>
                </a:r>
                <a:r>
                  <a:rPr lang="ru-RU" sz="4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44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</a:t>
                </a:r>
                <a:r>
                  <a:rPr lang="ru-RU" sz="4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числа </a:t>
                </a:r>
                <a14:m>
                  <m:oMath xmlns:m="http://schemas.openxmlformats.org/officeDocument/2006/math">
                    <m:r>
                      <a:rPr lang="ru-RU" sz="44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7</m:t>
                    </m:r>
                  </m:oMath>
                </a14:m>
                <a:endParaRPr lang="ru-RU" sz="4400" dirty="0">
                  <a:effectLst/>
                  <a:latin typeface="Kharkiv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spcAft>
                    <a:spcPts val="2400"/>
                  </a:spcAft>
                </a:pPr>
                <a:r>
                  <a:rPr lang="ru-RU" sz="4400" dirty="0">
                    <a:latin typeface="Kharkiv" pitchFamily="2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ru-RU" sz="4400" i="1" dirty="0" smtClean="0">
                        <a:latin typeface="Cambria Math" panose="02040503050406030204" pitchFamily="18" charset="0"/>
                      </a:rPr>
                      <m:t>171</m:t>
                    </m:r>
                  </m:oMath>
                </a14:m>
                <a:r>
                  <a:rPr lang="ru-RU" sz="4400" dirty="0">
                    <a:latin typeface="Kharkiv" pitchFamily="2" charset="0"/>
                  </a:rPr>
                  <a:t> </a:t>
                </a:r>
                <a:r>
                  <a:rPr lang="ru-RU" sz="4400" dirty="0" err="1">
                    <a:latin typeface="Kharkiv" pitchFamily="2" charset="0"/>
                  </a:rPr>
                  <a:t>більше</a:t>
                </a:r>
                <a:r>
                  <a:rPr lang="ru-RU" sz="4400" dirty="0">
                    <a:latin typeface="Kharkiv" pitchFamily="2" charset="0"/>
                  </a:rPr>
                  <a:t> за число </a:t>
                </a:r>
                <a14:m>
                  <m:oMath xmlns:m="http://schemas.openxmlformats.org/officeDocument/2006/math">
                    <m:r>
                      <a:rPr lang="ru-RU" sz="4400" i="1" dirty="0" smtClean="0">
                        <a:latin typeface="Cambria Math" panose="02040503050406030204" pitchFamily="18" charset="0"/>
                      </a:rPr>
                      <m:t>19</m:t>
                    </m:r>
                  </m:oMath>
                </a14:m>
                <a:endParaRPr lang="uk-UA" sz="44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92F249-D370-495D-B65F-4F62F2910B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551837"/>
                <a:ext cx="10566400" cy="1754326"/>
              </a:xfrm>
              <a:prstGeom prst="rect">
                <a:avLst/>
              </a:prstGeom>
              <a:blipFill>
                <a:blip r:embed="rId2"/>
                <a:stretch>
                  <a:fillRect l="-634" t="-6969" b="-1637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1597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529A596-F44E-4A60-8DD8-FEA44A3AFFF8}"/>
                  </a:ext>
                </a:extLst>
              </p:cNvPr>
              <p:cNvSpPr txBox="1"/>
              <p:nvPr/>
            </p:nvSpPr>
            <p:spPr>
              <a:xfrm>
                <a:off x="3048000" y="2459504"/>
                <a:ext cx="6096000" cy="19389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60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— менше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6000" i="1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uk-UA" sz="6000" dirty="0">
                    <a:latin typeface="Kharkiv" pitchFamily="2" charset="0"/>
                  </a:rPr>
                  <a:t> — більше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8529A596-F44E-4A60-8DD8-FEA44A3AFF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459504"/>
                <a:ext cx="6096000" cy="1938992"/>
              </a:xfrm>
              <a:prstGeom prst="rect">
                <a:avLst/>
              </a:prstGeom>
              <a:blipFill>
                <a:blip r:embed="rId2"/>
                <a:stretch>
                  <a:fillRect t="-8777" r="-1300" b="-2069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40965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/>
              <p:nvPr/>
            </p:nvSpPr>
            <p:spPr>
              <a:xfrm>
                <a:off x="812800" y="2490281"/>
                <a:ext cx="10566400" cy="18774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&lt;7</m:t>
                      </m:r>
                    </m:oMath>
                  </m:oMathPara>
                </a14:m>
                <a:endParaRPr lang="en-US" sz="4800" b="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171&gt;19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 </a:t>
                </a:r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490281"/>
                <a:ext cx="10566400" cy="187743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046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/>
              <p:nvPr/>
            </p:nvSpPr>
            <p:spPr>
              <a:xfrm>
                <a:off x="812800" y="2490281"/>
                <a:ext cx="10566400" cy="18774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&lt;7</m:t>
                      </m:r>
                    </m:oMath>
                  </m:oMathPara>
                </a14:m>
                <a:endParaRPr lang="en-US" sz="4800" b="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171&gt;19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 </a:t>
                </a:r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490281"/>
                <a:ext cx="10566400" cy="187743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рава фігурна дужка 2">
            <a:extLst>
              <a:ext uri="{FF2B5EF4-FFF2-40B4-BE49-F238E27FC236}">
                <a16:creationId xmlns:a16="http://schemas.microsoft.com/office/drawing/2014/main" id="{F958C83E-6043-418D-AC1A-E313FBA7CAB7}"/>
              </a:ext>
            </a:extLst>
          </p:cNvPr>
          <p:cNvSpPr/>
          <p:nvPr/>
        </p:nvSpPr>
        <p:spPr>
          <a:xfrm>
            <a:off x="7536873" y="2565399"/>
            <a:ext cx="461818" cy="1727200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93F5F0-B40C-4E0B-95F3-0E104B9A2F9E}"/>
              </a:ext>
            </a:extLst>
          </p:cNvPr>
          <p:cNvSpPr txBox="1"/>
          <p:nvPr/>
        </p:nvSpPr>
        <p:spPr>
          <a:xfrm>
            <a:off x="8405092" y="3105833"/>
            <a:ext cx="35282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Нерівності</a:t>
            </a:r>
            <a:endParaRPr lang="uk-UA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34344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92F249-D370-495D-B65F-4F62F2910BE9}"/>
                  </a:ext>
                </a:extLst>
              </p:cNvPr>
              <p:cNvSpPr txBox="1"/>
              <p:nvPr/>
            </p:nvSpPr>
            <p:spPr>
              <a:xfrm>
                <a:off x="812800" y="2705725"/>
                <a:ext cx="105664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ru-RU" sz="4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uk-UA" sz="44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0</m:t>
                    </m:r>
                  </m:oMath>
                </a14:m>
                <a:r>
                  <a:rPr lang="uk-UA" sz="4400" dirty="0">
                    <a:latin typeface="Kharkiv" pitchFamily="2" charset="0"/>
                  </a:rPr>
                  <a:t> менше від будь-якого натурального числа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92F249-D370-495D-B65F-4F62F2910B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705725"/>
                <a:ext cx="10566400" cy="1446550"/>
              </a:xfrm>
              <a:prstGeom prst="rect">
                <a:avLst/>
              </a:prstGeom>
              <a:blipFill>
                <a:blip r:embed="rId2"/>
                <a:stretch>
                  <a:fillRect t="-8439" b="-1940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82040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/>
              <p:nvPr/>
            </p:nvSpPr>
            <p:spPr>
              <a:xfrm>
                <a:off x="812800" y="3013501"/>
                <a:ext cx="105664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0&lt;12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 </a:t>
                </a:r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3013501"/>
                <a:ext cx="10566400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9207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92F249-D370-495D-B65F-4F62F2910BE9}"/>
                  </a:ext>
                </a:extLst>
              </p:cNvPr>
              <p:cNvSpPr txBox="1"/>
              <p:nvPr/>
            </p:nvSpPr>
            <p:spPr>
              <a:xfrm>
                <a:off x="812800" y="2705725"/>
                <a:ext cx="10566400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ru-RU" sz="4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en-US" sz="4400" b="0" i="0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17</m:t>
                    </m:r>
                  </m:oMath>
                </a14:m>
                <a:r>
                  <a:rPr lang="ru-RU" sz="44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4400" dirty="0">
                    <a:latin typeface="Kharkiv" pitchFamily="2" charset="0"/>
                  </a:rPr>
                  <a:t>більше за </a:t>
                </a:r>
                <a14:m>
                  <m:oMath xmlns:m="http://schemas.openxmlformats.org/officeDocument/2006/math">
                    <m:r>
                      <a:rPr lang="ru-RU" sz="4400" i="1" dirty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4400" b="0" i="1" dirty="0" smtClean="0">
                        <a:latin typeface="Cambria Math" panose="02040503050406030204" pitchFamily="18" charset="0"/>
                      </a:rPr>
                      <m:t>5,</m:t>
                    </m:r>
                  </m:oMath>
                </a14:m>
                <a:r>
                  <a:rPr lang="en-US" sz="4400" dirty="0">
                    <a:latin typeface="Kharkiv" pitchFamily="2" charset="0"/>
                  </a:rPr>
                  <a:t> </a:t>
                </a:r>
                <a:r>
                  <a:rPr lang="uk-UA" sz="4400" dirty="0">
                    <a:latin typeface="Kharkiv" pitchFamily="2" charset="0"/>
                  </a:rPr>
                  <a:t>але менше від </a:t>
                </a:r>
                <a14:m>
                  <m:oMath xmlns:m="http://schemas.openxmlformats.org/officeDocument/2006/math">
                    <m:r>
                      <a:rPr lang="uk-UA" sz="4400" b="0" i="1" smtClean="0">
                        <a:latin typeface="Cambria Math" panose="02040503050406030204" pitchFamily="18" charset="0"/>
                      </a:rPr>
                      <m:t>20</m:t>
                    </m:r>
                  </m:oMath>
                </a14:m>
                <a:endParaRPr lang="uk-UA" sz="44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892F249-D370-495D-B65F-4F62F2910B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705725"/>
                <a:ext cx="10566400" cy="1446550"/>
              </a:xfrm>
              <a:prstGeom prst="rect">
                <a:avLst/>
              </a:prstGeom>
              <a:blipFill>
                <a:blip r:embed="rId2"/>
                <a:stretch>
                  <a:fillRect t="-8439" b="-1983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2360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/>
              <p:nvPr/>
            </p:nvSpPr>
            <p:spPr>
              <a:xfrm>
                <a:off x="812800" y="3013501"/>
                <a:ext cx="105664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15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7&lt;</m:t>
                    </m:r>
                    <m:r>
                      <a:rPr lang="ru-RU" sz="4800" b="0" i="1" smtClean="0">
                        <a:latin typeface="Cambria Math" panose="02040503050406030204" pitchFamily="18" charset="0"/>
                      </a:rPr>
                      <m:t>20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3013501"/>
                <a:ext cx="10566400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3921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39A1A4-B1BF-4E6F-AF19-6390D9071BB0}"/>
                  </a:ext>
                </a:extLst>
              </p:cNvPr>
              <p:cNvSpPr txBox="1"/>
              <p:nvPr/>
            </p:nvSpPr>
            <p:spPr>
              <a:xfrm>
                <a:off x="812800" y="3013501"/>
                <a:ext cx="10566400" cy="18774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15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7&lt;</m:t>
                    </m:r>
                    <m:r>
                      <a:rPr lang="ru-RU" sz="4800" b="0" i="1" smtClean="0">
                        <a:latin typeface="Cambria Math" panose="02040503050406030204" pitchFamily="18" charset="0"/>
                      </a:rPr>
                      <m:t>20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</a:t>
                </a:r>
              </a:p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 </a:t>
                </a:r>
                <a:r>
                  <a:rPr lang="uk-UA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Kharkiv" pitchFamily="2" charset="0"/>
                  </a:rPr>
                  <a:t>подвійна нерівність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D739A1A4-B1BF-4E6F-AF19-6390D9071B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3013501"/>
                <a:ext cx="10566400" cy="1877437"/>
              </a:xfrm>
              <a:prstGeom prst="rect">
                <a:avLst/>
              </a:prstGeom>
              <a:blipFill>
                <a:blip r:embed="rId2"/>
                <a:stretch>
                  <a:fillRect b="-1883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7507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76E4E9-8920-4A0B-A58F-5C329B4C7FFD}"/>
              </a:ext>
            </a:extLst>
          </p:cNvPr>
          <p:cNvSpPr txBox="1"/>
          <p:nvPr/>
        </p:nvSpPr>
        <p:spPr>
          <a:xfrm>
            <a:off x="812800" y="2367171"/>
            <a:ext cx="1056640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ru-RU" sz="44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Натуральні</a:t>
            </a:r>
            <a:r>
              <a:rPr lang="ru-RU" sz="44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 </a:t>
            </a:r>
            <a:r>
              <a:rPr lang="ru-RU" sz="44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44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порівнювати</a:t>
            </a:r>
            <a:r>
              <a:rPr lang="ru-RU" sz="44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не </a:t>
            </a:r>
            <a:r>
              <a:rPr lang="ru-RU" sz="44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звертаючись</a:t>
            </a:r>
            <a:r>
              <a:rPr lang="ru-RU" sz="44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натурального ряду</a:t>
            </a:r>
            <a:endParaRPr lang="uk-UA" sz="44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080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F05BCA-5A92-4AF0-9C66-BB8984FF1673}"/>
              </a:ext>
            </a:extLst>
          </p:cNvPr>
          <p:cNvSpPr txBox="1"/>
          <p:nvPr/>
        </p:nvSpPr>
        <p:spPr>
          <a:xfrm>
            <a:off x="607291" y="2104965"/>
            <a:ext cx="1097741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різну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кількість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цифр,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більшим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є те, у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кількість</a:t>
            </a:r>
            <a:r>
              <a:rPr lang="ru-RU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 </a:t>
            </a:r>
            <a:r>
              <a:rPr lang="ru-RU" sz="48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більша</a:t>
            </a:r>
            <a:endParaRPr lang="uk-UA" sz="48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65BB81-4922-4FF3-8789-221E4F61A873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Правило порівняння натуральних чисел з різною кількістю цифр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587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93681F1-5620-4333-B67C-08BBA9FFAA4D}"/>
                  </a:ext>
                </a:extLst>
              </p:cNvPr>
              <p:cNvSpPr txBox="1"/>
              <p:nvPr/>
            </p:nvSpPr>
            <p:spPr>
              <a:xfrm>
                <a:off x="812800" y="2244060"/>
                <a:ext cx="10566400" cy="23698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597 013 617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— </a:t>
                </a:r>
                <a:r>
                  <a:rPr lang="uk-UA" sz="3600" dirty="0" err="1">
                    <a:latin typeface="Kharkiv" pitchFamily="2" charset="0"/>
                  </a:rPr>
                  <a:t>дев’ятицифрове</a:t>
                </a:r>
                <a:r>
                  <a:rPr lang="uk-UA" sz="3600" dirty="0">
                    <a:latin typeface="Kharkiv" pitchFamily="2" charset="0"/>
                  </a:rPr>
                  <a:t> число</a:t>
                </a: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99 982 475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— </a:t>
                </a:r>
                <a:r>
                  <a:rPr lang="uk-UA" sz="3600" dirty="0" err="1">
                    <a:latin typeface="Kharkiv" pitchFamily="2" charset="0"/>
                  </a:rPr>
                  <a:t>восьмицифрове</a:t>
                </a:r>
                <a:r>
                  <a:rPr lang="uk-UA" sz="3600" dirty="0">
                    <a:latin typeface="Kharkiv" pitchFamily="2" charset="0"/>
                  </a:rPr>
                  <a:t> число</a:t>
                </a:r>
              </a:p>
              <a:p>
                <a:pPr algn="ctr">
                  <a:spcAft>
                    <a:spcPts val="2400"/>
                  </a:spcAft>
                </a:pPr>
                <a:r>
                  <a:rPr lang="uk-UA" sz="3600" dirty="0">
                    <a:latin typeface="Kharkiv" pitchFamily="2" charset="0"/>
                  </a:rPr>
                  <a:t>Тому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597 013 617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uk-UA" sz="3600" i="1">
                        <a:latin typeface="Cambria Math" panose="02040503050406030204" pitchFamily="18" charset="0"/>
                      </a:rPr>
                      <m:t>99 982 475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93681F1-5620-4333-B67C-08BBA9FFAA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244060"/>
                <a:ext cx="10566400" cy="2369880"/>
              </a:xfrm>
              <a:prstGeom prst="rect">
                <a:avLst/>
              </a:prstGeom>
              <a:blipFill>
                <a:blip r:embed="rId2"/>
                <a:stretch>
                  <a:fillRect t="-3856" b="-874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43679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F05BCA-5A92-4AF0-9C66-BB8984FF1673}"/>
              </a:ext>
            </a:extLst>
          </p:cNvPr>
          <p:cNvSpPr txBox="1"/>
          <p:nvPr/>
        </p:nvSpPr>
        <p:spPr>
          <a:xfrm>
            <a:off x="607291" y="1889521"/>
            <a:ext cx="1097741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uk-UA" sz="44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 двох натуральних чисел з однаковою кількістю цифр більшим є те, у якого більша перша (якщо читати зліва направо) з неоднакових цифр</a:t>
            </a:r>
            <a:endParaRPr lang="uk-UA" sz="44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65BB81-4922-4FF3-8789-221E4F61A873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Правило порівняння натуральних чисел з однаковою кількістю цифр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939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/>
              <p:nvPr/>
            </p:nvSpPr>
            <p:spPr>
              <a:xfrm>
                <a:off x="812800" y="2490281"/>
                <a:ext cx="10566400" cy="18774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72</m:t>
                      </m:r>
                      <m:r>
                        <a:rPr lang="uk-UA" sz="48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&gt;</m:t>
                      </m:r>
                      <m:r>
                        <a:rPr lang="en-US" sz="4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7</m:t>
                      </m:r>
                      <m:r>
                        <a:rPr lang="uk-UA" sz="4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uk-UA" sz="48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9</m:t>
                      </m:r>
                    </m:oMath>
                  </m:oMathPara>
                </a14:m>
                <a:endParaRPr lang="en-US" sz="4800" b="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4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582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48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𝟔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47</m:t>
                    </m:r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uk-UA" sz="4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582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uk-UA" sz="48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𝟖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79</m:t>
                    </m:r>
                  </m:oMath>
                </a14:m>
                <a:r>
                  <a:rPr lang="en-US" sz="4800" dirty="0">
                    <a:latin typeface="Kharkiv" pitchFamily="2" charset="0"/>
                  </a:rPr>
                  <a:t> </a:t>
                </a:r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4C34727-7CC3-484C-8DB7-A40776EAA9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490281"/>
                <a:ext cx="10566400" cy="187743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3999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76E4E9-8920-4A0B-A58F-5C329B4C7FFD}"/>
              </a:ext>
            </a:extLst>
          </p:cNvPr>
          <p:cNvSpPr txBox="1"/>
          <p:nvPr/>
        </p:nvSpPr>
        <p:spPr>
          <a:xfrm>
            <a:off x="812800" y="1305265"/>
            <a:ext cx="105664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uk-UA" sz="48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 координатному промені точка з меншою координатою розташована ліворуч від точки з більшою координатою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8948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2C4C53-5115-4717-A886-A680E2E310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475" y="2857500"/>
            <a:ext cx="7639050" cy="1143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2495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/>
              <p:nvPr/>
            </p:nvSpPr>
            <p:spPr>
              <a:xfrm>
                <a:off x="607291" y="1997839"/>
                <a:ext cx="10977418" cy="28623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0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 записі чисел замість кількох цифр поставили зірочки. Порівняйте ці числа</a:t>
                </a:r>
                <a:r>
                  <a:rPr lang="ru-RU" sz="40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>
                  <a:spcAft>
                    <a:spcPts val="2400"/>
                  </a:spcAft>
                </a:pPr>
                <a:r>
                  <a:rPr lang="ru-RU" sz="4000" dirty="0">
                    <a:latin typeface="Kharkiv" pitchFamily="2" charset="0"/>
                    <a:cs typeface="Times New Roman" panose="02020603050405020304" pitchFamily="18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69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* і **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43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			2)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72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*** і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70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***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291" y="1997839"/>
                <a:ext cx="10977418" cy="2862322"/>
              </a:xfrm>
              <a:prstGeom prst="rect">
                <a:avLst/>
              </a:prstGeom>
              <a:blipFill>
                <a:blip r:embed="rId2"/>
                <a:stretch>
                  <a:fillRect t="-3838" r="-1222" b="-852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4E65BB81-4922-4FF3-8789-221E4F61A873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Приклад 1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3725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/>
              <p:nvPr/>
            </p:nvSpPr>
            <p:spPr>
              <a:xfrm>
                <a:off x="607291" y="1997839"/>
                <a:ext cx="10977418" cy="28623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000" dirty="0">
                    <a:latin typeface="Kharkiv" pitchFamily="2" charset="0"/>
                  </a:rPr>
                  <a:t>1)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69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* — трицифрове, </a:t>
                </a:r>
                <a:br>
                  <a:rPr lang="uk-UA" sz="4000" dirty="0">
                    <a:latin typeface="Kharkiv" pitchFamily="2" charset="0"/>
                  </a:rPr>
                </a:br>
                <a:r>
                  <a:rPr lang="uk-UA" sz="4000" dirty="0">
                    <a:latin typeface="Kharkiv" pitchFamily="2" charset="0"/>
                  </a:rPr>
                  <a:t>**</a:t>
                </a:r>
                <a14:m>
                  <m:oMath xmlns:m="http://schemas.openxmlformats.org/officeDocument/2006/math">
                    <m:r>
                      <a:rPr lang="uk-UA" sz="4000" i="1">
                        <a:latin typeface="Cambria Math" panose="02040503050406030204" pitchFamily="18" charset="0"/>
                      </a:rPr>
                      <m:t>43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— чотирицифрове, тому </a:t>
                </a:r>
                <a:br>
                  <a:rPr lang="uk-UA" sz="4000" dirty="0">
                    <a:latin typeface="Kharkiv" pitchFamily="2" charset="0"/>
                  </a:rPr>
                </a:br>
                <a14:m>
                  <m:oMath xmlns:m="http://schemas.openxmlformats.org/officeDocument/2006/math">
                    <m:r>
                      <a:rPr lang="uk-UA" sz="40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69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*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**</a:t>
                </a:r>
                <a14:m>
                  <m:oMath xmlns:m="http://schemas.openxmlformats.org/officeDocument/2006/math">
                    <m:r>
                      <a:rPr lang="uk-UA" sz="4000" i="1">
                        <a:latin typeface="Cambria Math" panose="02040503050406030204" pitchFamily="18" charset="0"/>
                      </a:rPr>
                      <m:t>43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</a:t>
                </a:r>
                <a:endParaRPr lang="en-US" sz="4000" dirty="0">
                  <a:latin typeface="Kharkiv" pitchFamily="2" charset="0"/>
                </a:endParaRPr>
              </a:p>
              <a:p>
                <a:pPr algn="ctr">
                  <a:spcAft>
                    <a:spcPts val="2400"/>
                  </a:spcAft>
                </a:pPr>
                <a:r>
                  <a:rPr lang="en-US" sz="4000" dirty="0">
                    <a:latin typeface="Kharkiv" pitchFamily="2" charset="0"/>
                  </a:rPr>
                  <a:t>2)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***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7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𝟎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***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291" y="1997839"/>
                <a:ext cx="10977418" cy="2862322"/>
              </a:xfrm>
              <a:prstGeom prst="rect">
                <a:avLst/>
              </a:prstGeom>
              <a:blipFill>
                <a:blip r:embed="rId2"/>
                <a:stretch>
                  <a:fillRect t="-3625" b="-852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4E65BB81-4922-4FF3-8789-221E4F61A873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2796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/>
              <p:nvPr/>
            </p:nvSpPr>
            <p:spPr>
              <a:xfrm>
                <a:off x="607291" y="3075057"/>
                <a:ext cx="10977418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ru-RU" sz="4000" dirty="0" err="1">
                    <a:latin typeface="Kharkiv" pitchFamily="2" charset="0"/>
                  </a:rPr>
                  <a:t>Порівняйте</a:t>
                </a:r>
                <a:r>
                  <a:rPr lang="ru-RU" sz="40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4000" i="1" dirty="0" smtClean="0"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км </a:t>
                </a:r>
                <a14:m>
                  <m:oMath xmlns:m="http://schemas.openxmlformats.org/officeDocument/2006/math">
                    <m:r>
                      <a:rPr lang="ru-RU" sz="4000" i="1" dirty="0" smtClean="0">
                        <a:latin typeface="Cambria Math" panose="02040503050406030204" pitchFamily="18" charset="0"/>
                      </a:rPr>
                      <m:t>24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м і </a:t>
                </a:r>
                <a14:m>
                  <m:oMath xmlns:m="http://schemas.openxmlformats.org/officeDocument/2006/math">
                    <m:r>
                      <a:rPr lang="ru-RU" sz="4000" i="1" dirty="0" smtClean="0">
                        <a:latin typeface="Cambria Math" panose="02040503050406030204" pitchFamily="18" charset="0"/>
                      </a:rPr>
                      <m:t>8146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м</a:t>
                </a:r>
                <a:endParaRPr lang="uk-UA" sz="40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291" y="3075057"/>
                <a:ext cx="10977418" cy="707886"/>
              </a:xfrm>
              <a:prstGeom prst="rect">
                <a:avLst/>
              </a:prstGeom>
              <a:blipFill>
                <a:blip r:embed="rId2"/>
                <a:stretch>
                  <a:fillRect t="-14530" b="-3589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4E65BB81-4922-4FF3-8789-221E4F61A873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Приклад 2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634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/>
              <p:nvPr/>
            </p:nvSpPr>
            <p:spPr>
              <a:xfrm>
                <a:off x="607291" y="2613392"/>
                <a:ext cx="10977418" cy="163121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ru-RU" sz="4000" i="1" dirty="0" smtClean="0"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км </a:t>
                </a:r>
                <a14:m>
                  <m:oMath xmlns:m="http://schemas.openxmlformats.org/officeDocument/2006/math">
                    <m:r>
                      <a:rPr lang="ru-RU" sz="4000" i="1" dirty="0">
                        <a:latin typeface="Cambria Math" panose="02040503050406030204" pitchFamily="18" charset="0"/>
                      </a:rPr>
                      <m:t>24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м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=8024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м</a:t>
                </a: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8024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м</a:t>
                </a:r>
                <a:r>
                  <a:rPr lang="uk-UA" sz="4000" dirty="0"/>
                  <a:t>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&lt;8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146</m:t>
                    </m:r>
                  </m:oMath>
                </a14:m>
                <a:r>
                  <a:rPr lang="uk-UA" sz="4000" dirty="0">
                    <a:latin typeface="Kharkiv" pitchFamily="2" charset="0"/>
                  </a:rPr>
                  <a:t> м ⇒ </a:t>
                </a:r>
                <a14:m>
                  <m:oMath xmlns:m="http://schemas.openxmlformats.org/officeDocument/2006/math">
                    <m:r>
                      <a:rPr lang="ru-RU" sz="4000" i="1" dirty="0"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км </a:t>
                </a:r>
                <a14:m>
                  <m:oMath xmlns:m="http://schemas.openxmlformats.org/officeDocument/2006/math">
                    <m:r>
                      <a:rPr lang="ru-RU" sz="4000" i="1" dirty="0">
                        <a:latin typeface="Cambria Math" panose="02040503050406030204" pitchFamily="18" charset="0"/>
                      </a:rPr>
                      <m:t>24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м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4000" i="1" dirty="0">
                        <a:latin typeface="Cambria Math" panose="02040503050406030204" pitchFamily="18" charset="0"/>
                      </a:rPr>
                      <m:t>8146</m:t>
                    </m:r>
                  </m:oMath>
                </a14:m>
                <a:r>
                  <a:rPr lang="ru-RU" sz="4000" dirty="0">
                    <a:latin typeface="Kharkiv" pitchFamily="2" charset="0"/>
                  </a:rPr>
                  <a:t> м</a:t>
                </a:r>
                <a:r>
                  <a:rPr lang="uk-UA" sz="4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CF05BCA-5A92-4AF0-9C66-BB8984FF16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291" y="2613392"/>
                <a:ext cx="10977418" cy="1631216"/>
              </a:xfrm>
              <a:prstGeom prst="rect">
                <a:avLst/>
              </a:prstGeom>
              <a:blipFill>
                <a:blip r:embed="rId2"/>
                <a:stretch>
                  <a:fillRect t="-6367" r="-944" b="-1573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4E65BB81-4922-4FF3-8789-221E4F61A873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0716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58DAF888-A064-4207-8E58-7D155D88B1FA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C0C3B587-23C1-4884-BA17-8580F228ED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763E16F0-1754-4CCD-923E-2015312DA5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09FEEAA9-A12E-4981-A051-B19BF32EE6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порівняти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два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різних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числа</a:t>
            </a:r>
            <a:r>
              <a:rPr lang="en-US" sz="3600" dirty="0">
                <a:latin typeface="Kharkiv" pitchFamily="2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0953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порівняти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два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різних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числа</a:t>
            </a:r>
            <a:r>
              <a:rPr lang="en-US" sz="3600" dirty="0">
                <a:latin typeface="Kharkiv" pitchFamily="2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751296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Ц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е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означає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встановити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яке з них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b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а яке 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менше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9419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Як,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натуральний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ряд,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визначити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, яке з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чисел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менше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, а яке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більше</a:t>
            </a:r>
            <a:r>
              <a:rPr lang="en-US" sz="3600" dirty="0">
                <a:latin typeface="Kharkiv" pitchFamily="2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94755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Як,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натуральний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ряд,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визначити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, яке з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чисел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менше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, а яке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більше</a:t>
            </a:r>
            <a:r>
              <a:rPr lang="en-US" sz="3600" dirty="0">
                <a:latin typeface="Kharkiv" pitchFamily="2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474296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меншим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є те, яке в натуральному ряду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стоїть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раніше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більшим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— те, яке в натуральному ряду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стоїть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пізніше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2724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порівняти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числа,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мають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різну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кількість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цифр?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5862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порівняти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натуральні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числа,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мають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різну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кількість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цифр?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474297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мають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різну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цифр,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більшим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є те, у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кількість</a:t>
            </a:r>
            <a:r>
              <a:rPr lang="ru-RU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цифр </a:t>
            </a:r>
            <a:r>
              <a:rPr lang="ru-RU" sz="3600" dirty="0" err="1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більша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499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Яке з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чисел з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однаковою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кількістю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цифр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більше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4271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Яке з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чисел з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однаковою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кількістю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 цифр </a:t>
            </a:r>
            <a:r>
              <a:rPr lang="ru-RU" sz="3600" dirty="0" err="1">
                <a:latin typeface="Kharkiv" pitchFamily="2" charset="0"/>
                <a:cs typeface="Times New Roman" panose="02020603050405020304" pitchFamily="18" charset="0"/>
              </a:rPr>
              <a:t>більше</a:t>
            </a:r>
            <a:r>
              <a:rPr lang="ru-RU" sz="3600" dirty="0">
                <a:latin typeface="Kharkiv" pitchFamily="2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028294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Те, у якого більша перша з неоднакових цифр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972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490</Words>
  <Application>Microsoft Office PowerPoint</Application>
  <PresentationFormat>Широкий екран</PresentationFormat>
  <Paragraphs>52</Paragraphs>
  <Slides>31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31</vt:i4>
      </vt:variant>
    </vt:vector>
  </HeadingPairs>
  <TitlesOfParts>
    <vt:vector size="38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39</cp:revision>
  <dcterms:created xsi:type="dcterms:W3CDTF">2024-08-04T08:47:29Z</dcterms:created>
  <dcterms:modified xsi:type="dcterms:W3CDTF">2024-09-28T16:27:16Z</dcterms:modified>
</cp:coreProperties>
</file>