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2"/>
  </p:notesMasterIdLst>
  <p:sldIdLst>
    <p:sldId id="320" r:id="rId2"/>
    <p:sldId id="256" r:id="rId3"/>
    <p:sldId id="297" r:id="rId4"/>
    <p:sldId id="298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9" r:id="rId15"/>
    <p:sldId id="260" r:id="rId16"/>
    <p:sldId id="310" r:id="rId17"/>
    <p:sldId id="311" r:id="rId18"/>
    <p:sldId id="312" r:id="rId19"/>
    <p:sldId id="313" r:id="rId20"/>
    <p:sldId id="276" r:id="rId21"/>
    <p:sldId id="277" r:id="rId22"/>
    <p:sldId id="278" r:id="rId23"/>
    <p:sldId id="295" r:id="rId24"/>
    <p:sldId id="296" r:id="rId25"/>
    <p:sldId id="314" r:id="rId26"/>
    <p:sldId id="315" r:id="rId27"/>
    <p:sldId id="316" r:id="rId28"/>
    <p:sldId id="317" r:id="rId29"/>
    <p:sldId id="318" r:id="rId30"/>
    <p:sldId id="319" r:id="rId31"/>
  </p:sldIdLst>
  <p:sldSz cx="12192000" cy="6858000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Calibri Light" panose="020F0302020204030204" pitchFamily="34" charset="0"/>
      <p:regular r:id="rId37"/>
      <p:italic r:id="rId38"/>
    </p:embeddedFont>
    <p:embeddedFont>
      <p:font typeface="Cambria Math" panose="02040503050406030204" pitchFamily="18" charset="0"/>
      <p:regular r:id="rId39"/>
    </p:embeddedFont>
    <p:embeddedFont>
      <p:font typeface="Kharkiv" pitchFamily="2" charset="0"/>
      <p:regular r:id="rId40"/>
    </p:embeddedFont>
    <p:embeddedFont>
      <p:font typeface="NAMU 1600" panose="00000300000000000000" pitchFamily="2" charset="0"/>
      <p:regular r:id="rId41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965EEC-6E4C-4D59-AF75-AF135529F4BD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0EBE1-A500-48A7-B38D-33D07F831D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45886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0EBE1-A500-48A7-B38D-33D07F831D15}" type="slidenum">
              <a:rPr lang="uk-UA" smtClean="0"/>
              <a:t>17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60047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F6DACE-0470-4A6A-8636-40B59A34DB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7A6695A-39DE-4BCF-9D76-E7544241BF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3FA4F53-1C10-46AB-ABC6-48C658DC9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8956EC9-3FFA-436A-8E7E-151881F5D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AAE23DB-8EBF-4FFF-B169-E0325DC8F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508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AB8557-CC8D-4987-A019-FBA5980AA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0366ECE-268D-49BB-AD17-A21A448CD6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96F82B8-3A46-4A5A-84D0-18C719E03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A4B8CDF-72B8-4993-9A81-8D2F147CF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8D506F1-9984-482B-A972-1A427D171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457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897FB9-CBBA-4DC7-B915-090B02E5C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465C4ED-1733-4D77-AD46-9124E9278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6C36F98-C8AA-4A13-8269-321C3EF21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F623F54-7D3F-4682-BB38-87D0F5F46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E68AADF-4FE3-425A-957E-3B8749C2E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771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7D245-1E23-4762-BB68-D248691BB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FFD7D9C-F4FD-46A7-B98A-F41F505DE4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216D4F0-3EEE-4FFE-A3C1-BE766D9FF0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00A9C98-987D-4BF8-96BC-BC00300C6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7546BF3-4E93-4D9A-9714-159307B06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B22C9E7-4791-4B9A-98FC-BAF16A986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5914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A51A67-BA6E-4D9F-99F2-F1EA5D2B3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BCBC16A-5882-41B3-84CB-B2C4ADEF28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E6C9827-122E-4A24-A80C-A605D0CD93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FAE951F-5C01-41BB-A308-A830339B97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E30958C7-7891-498E-BA19-3B9A4E100C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671027A7-8AD9-43CC-8CD0-694576190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591774A-64BE-48C2-AA50-AF35BDB0B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4351D415-E7D6-4E03-8B5C-285BD4CA6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9568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A1DEA7-C620-4FAD-AE8C-DC71A0EB3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09821A6-2BD4-4533-AF6C-F790AB655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74B9475-A418-43E4-A187-A7114F45D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77F334A-9E45-4475-A20F-46CE89134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2073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41C7F9CD-E7D9-4357-827C-777B22A070D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986732"/>
            <a:ext cx="2743200" cy="734743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  <a:effectLst/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F2234A1B-7281-409B-929D-BD6F3355D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E946A04E-930B-4B7C-972B-3400AA903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108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04D3F-0CD5-40C7-93D6-177630468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1FCE790-BD3B-4F2A-9E10-FB922DF22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E5935D4-8172-46E4-9952-9B97DC35FD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654B2C2-CD21-4AB0-A8A9-2D8E13778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2F5271C-0918-48A1-B8C1-80EA4A603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2B889BF-0C31-4A11-A379-E3FD3B636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82593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9E6E3E-9324-494F-9253-AF402B79D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38BAC83D-669E-4DB8-95E3-D04666D4B6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F951078-05BE-45DA-A930-51A7AB2134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B98B401-41E9-43F3-A7A8-BA2A5DEB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A99753E-4353-4E2D-A372-2DF9E460A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666FF4E-F2CA-45C3-AE8F-B0B92F2B2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5684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A6D5F7-EB13-42AA-8D84-008D00887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EB47F205-8986-4FA1-A21B-26FF45AE63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86D745D-6334-4373-BD81-478ED38AF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DA06D12-F2C9-4EF4-BDE8-5F7BEDEF0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DC25BAE-9CC9-4FF6-B8D5-E215F8E6E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00239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5A2668E4-572F-48CB-B365-ED6C412712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1182B200-44A5-4635-8706-FD1495605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DE71819-CC54-4B54-91CA-DB0E0BD5F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10D563B-1370-49CB-9044-027026FE5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8B4FFA2-9E59-4C28-8E65-E769084FB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438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DD8C9B2-6C02-4314-9E41-041FB36C0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1984C51-3D8A-4115-ACDF-4F39276B45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F5D36F2-66B9-4254-A5D4-13B615B345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7DBC565-6E9C-4540-B3E2-E85B0B0AE6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69EF205-FF44-457E-8BC0-D2CDDEA798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5802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2AGDjtAuSYk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EE29C9-56B4-429D-B148-4F1F3EEFEFEA}"/>
              </a:ext>
            </a:extLst>
          </p:cNvPr>
          <p:cNvSpPr txBox="1"/>
          <p:nvPr/>
        </p:nvSpPr>
        <p:spPr>
          <a:xfrm>
            <a:off x="1821872" y="2459504"/>
            <a:ext cx="854825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Прості та складені числа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9A2A7F-3AC2-4058-88C7-53B5CF519905}"/>
              </a:ext>
            </a:extLst>
          </p:cNvPr>
          <p:cNvSpPr txBox="1"/>
          <p:nvPr/>
        </p:nvSpPr>
        <p:spPr>
          <a:xfrm>
            <a:off x="2753105" y="4398496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https://youtu.be/2AGDjtAuSYk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9431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C6BBC859-E3CD-4FF0-8B90-BC80D23397AD}"/>
                  </a:ext>
                </a:extLst>
              </p:cNvPr>
              <p:cNvSpPr txBox="1"/>
              <p:nvPr/>
            </p:nvSpPr>
            <p:spPr>
              <a:xfrm>
                <a:off x="2032000" y="2921168"/>
                <a:ext cx="8128000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uk-UA" sz="6000" i="1" dirty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uk-UA" sz="60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C6BBC859-E3CD-4FF0-8B90-BC80D23397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2921168"/>
                <a:ext cx="8128000" cy="101566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4943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ADD3A49-A787-4205-BBCD-4F47B3FEACAE}"/>
                  </a:ext>
                </a:extLst>
              </p:cNvPr>
              <p:cNvSpPr txBox="1"/>
              <p:nvPr/>
            </p:nvSpPr>
            <p:spPr>
              <a:xfrm>
                <a:off x="2032000" y="2459504"/>
                <a:ext cx="8128000" cy="193899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60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6000" b="0" i="1" smtClean="0">
                          <a:latin typeface="Cambria Math" panose="02040503050406030204" pitchFamily="18" charset="0"/>
                        </a:rPr>
                        <m:t> :1=</m:t>
                      </m:r>
                      <m:r>
                        <a:rPr lang="en-US" sz="6000" b="0" i="1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n-US" sz="6000" b="0" dirty="0">
                  <a:latin typeface="Kharkiv" pitchFamily="2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US" sz="60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6000" b="0" i="1" smtClean="0">
                        <a:latin typeface="Cambria Math" panose="02040503050406030204" pitchFamily="18" charset="0"/>
                      </a:rPr>
                      <m:t> :</m:t>
                    </m:r>
                    <m:r>
                      <a:rPr lang="en-US" sz="60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6000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uk-UA" sz="60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ADD3A49-A787-4205-BBCD-4F47B3FEAC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2459504"/>
                <a:ext cx="8128000" cy="193899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772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22C5CEA-FB41-4DB5-856F-F340BC9920AE}"/>
                  </a:ext>
                </a:extLst>
              </p:cNvPr>
              <p:cNvSpPr txBox="1"/>
              <p:nvPr/>
            </p:nvSpPr>
            <p:spPr>
              <a:xfrm>
                <a:off x="2032000" y="2644170"/>
                <a:ext cx="8128000" cy="15696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5</m:t>
                      </m:r>
                    </m:oMath>
                  </m:oMathPara>
                </a14:m>
                <a:endParaRPr lang="en-US" sz="4800" dirty="0">
                  <a:latin typeface="Kharkiv" pitchFamily="2" charset="0"/>
                </a:endParaRPr>
              </a:p>
              <a:p>
                <a:pPr algn="ctr"/>
                <a:r>
                  <a:rPr lang="uk-UA" sz="4800" dirty="0">
                    <a:latin typeface="Kharkiv" pitchFamily="2" charset="0"/>
                  </a:rPr>
                  <a:t>Дільники — </a:t>
                </a:r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і </a:t>
                </a:r>
                <a14:m>
                  <m:oMath xmlns:m="http://schemas.openxmlformats.org/officeDocument/2006/math">
                    <m:r>
                      <a:rPr lang="uk-UA" sz="4800" i="1" dirty="0" smtClean="0">
                        <a:latin typeface="Cambria Math" panose="02040503050406030204" pitchFamily="18" charset="0"/>
                      </a:rPr>
                      <m:t>5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22C5CEA-FB41-4DB5-856F-F340BC9920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2644170"/>
                <a:ext cx="8128000" cy="1569660"/>
              </a:xfrm>
              <a:prstGeom prst="rect">
                <a:avLst/>
              </a:prstGeom>
              <a:blipFill>
                <a:blip r:embed="rId2"/>
                <a:stretch>
                  <a:fillRect b="-2062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5215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4874864-D594-4588-AF4E-20541FFB1C37}"/>
                  </a:ext>
                </a:extLst>
              </p:cNvPr>
              <p:cNvSpPr txBox="1"/>
              <p:nvPr/>
            </p:nvSpPr>
            <p:spPr>
              <a:xfrm>
                <a:off x="2032000" y="2921168"/>
                <a:ext cx="8128000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uk-UA" sz="6000" b="0" i="1" dirty="0" smtClean="0">
                        <a:latin typeface="Cambria Math" panose="02040503050406030204" pitchFamily="18" charset="0"/>
                      </a:rPr>
                      <m:t>2,  7,  11,  13</m:t>
                    </m:r>
                  </m:oMath>
                </a14:m>
                <a:r>
                  <a:rPr lang="uk-UA" sz="60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4874864-D594-4588-AF4E-20541FFB1C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2921168"/>
                <a:ext cx="8128000" cy="101566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387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5753BD8-FF8A-4122-809E-11BBF201B472}"/>
              </a:ext>
            </a:extLst>
          </p:cNvPr>
          <p:cNvSpPr txBox="1"/>
          <p:nvPr/>
        </p:nvSpPr>
        <p:spPr>
          <a:xfrm>
            <a:off x="549563" y="1536174"/>
            <a:ext cx="1109287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4800" dirty="0">
                <a:latin typeface="Kharkiv" pitchFamily="2" charset="0"/>
              </a:rPr>
              <a:t>Натуральне число називають </a:t>
            </a:r>
            <a:r>
              <a:rPr lang="uk-UA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простим</a:t>
            </a:r>
            <a:r>
              <a:rPr lang="uk-UA" sz="4800" dirty="0">
                <a:latin typeface="Kharkiv" pitchFamily="2" charset="0"/>
              </a:rPr>
              <a:t>, якщо воно має тільки два натуральних дільники: одиницю та саме це число</a:t>
            </a:r>
          </a:p>
        </p:txBody>
      </p:sp>
    </p:spTree>
    <p:extLst>
      <p:ext uri="{BB962C8B-B14F-4D97-AF65-F5344CB8AC3E}">
        <p14:creationId xmlns:p14="http://schemas.microsoft.com/office/powerpoint/2010/main" val="51654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638B913-4C69-46A0-A778-F0363F0670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0923" y="425245"/>
            <a:ext cx="4290153" cy="60075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5084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4874864-D594-4588-AF4E-20541FFB1C37}"/>
                  </a:ext>
                </a:extLst>
              </p:cNvPr>
              <p:cNvSpPr txBox="1"/>
              <p:nvPr/>
            </p:nvSpPr>
            <p:spPr>
              <a:xfrm>
                <a:off x="2032000" y="2644170"/>
                <a:ext cx="8128000" cy="15696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uk-UA" sz="4800" b="0" i="1" dirty="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— найменше просте число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4874864-D594-4588-AF4E-20541FFB1C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2644170"/>
                <a:ext cx="8128000" cy="1569660"/>
              </a:xfrm>
              <a:prstGeom prst="rect">
                <a:avLst/>
              </a:prstGeom>
              <a:blipFill>
                <a:blip r:embed="rId2"/>
                <a:stretch>
                  <a:fillRect t="-8171" b="-1984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32308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0C75C27-AF9B-4719-9E1F-A23BCBE9D2E0}"/>
              </a:ext>
            </a:extLst>
          </p:cNvPr>
          <p:cNvSpPr txBox="1"/>
          <p:nvPr/>
        </p:nvSpPr>
        <p:spPr>
          <a:xfrm>
            <a:off x="549563" y="2644170"/>
            <a:ext cx="1109287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4800" dirty="0">
                <a:latin typeface="Kharkiv" pitchFamily="2" charset="0"/>
              </a:rPr>
              <a:t>Найбільшого просто числа не існує</a:t>
            </a:r>
          </a:p>
        </p:txBody>
      </p:sp>
    </p:spTree>
    <p:extLst>
      <p:ext uri="{BB962C8B-B14F-4D97-AF65-F5344CB8AC3E}">
        <p14:creationId xmlns:p14="http://schemas.microsoft.com/office/powerpoint/2010/main" val="317191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4874864-D594-4588-AF4E-20541FFB1C37}"/>
                  </a:ext>
                </a:extLst>
              </p:cNvPr>
              <p:cNvSpPr txBox="1"/>
              <p:nvPr/>
            </p:nvSpPr>
            <p:spPr>
              <a:xfrm>
                <a:off x="2032000" y="2921168"/>
                <a:ext cx="8128000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uk-UA" sz="6000" i="1" dirty="0" smtClean="0">
                        <a:latin typeface="Cambria Math" panose="02040503050406030204" pitchFamily="18" charset="0"/>
                      </a:rPr>
                      <m:t>6</m:t>
                    </m:r>
                    <m:r>
                      <a:rPr lang="uk-UA" sz="6000" b="0" i="1" dirty="0" smtClean="0">
                        <a:latin typeface="Cambria Math" panose="02040503050406030204" pitchFamily="18" charset="0"/>
                      </a:rPr>
                      <m:t>,  15,  49,  1000</m:t>
                    </m:r>
                  </m:oMath>
                </a14:m>
                <a:r>
                  <a:rPr lang="uk-UA" sz="60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4874864-D594-4588-AF4E-20541FFB1C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2921168"/>
                <a:ext cx="8128000" cy="101566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3252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5753BD8-FF8A-4122-809E-11BBF201B472}"/>
              </a:ext>
            </a:extLst>
          </p:cNvPr>
          <p:cNvSpPr txBox="1"/>
          <p:nvPr/>
        </p:nvSpPr>
        <p:spPr>
          <a:xfrm>
            <a:off x="549563" y="1905506"/>
            <a:ext cx="11092873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4800" dirty="0">
                <a:latin typeface="Kharkiv" pitchFamily="2" charset="0"/>
              </a:rPr>
              <a:t>Натуральне число називають </a:t>
            </a:r>
            <a:r>
              <a:rPr lang="uk-UA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складеним</a:t>
            </a:r>
            <a:r>
              <a:rPr lang="uk-UA" sz="4800" dirty="0">
                <a:latin typeface="Kharkiv" pitchFamily="2" charset="0"/>
              </a:rPr>
              <a:t>, якщо воно має більше ніж два натуральних дільники</a:t>
            </a:r>
          </a:p>
        </p:txBody>
      </p:sp>
    </p:spTree>
    <p:extLst>
      <p:ext uri="{BB962C8B-B14F-4D97-AF65-F5344CB8AC3E}">
        <p14:creationId xmlns:p14="http://schemas.microsoft.com/office/powerpoint/2010/main" val="427756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4874864-D594-4588-AF4E-20541FFB1C37}"/>
                  </a:ext>
                </a:extLst>
              </p:cNvPr>
              <p:cNvSpPr txBox="1"/>
              <p:nvPr/>
            </p:nvSpPr>
            <p:spPr>
              <a:xfrm>
                <a:off x="2032000" y="2274838"/>
                <a:ext cx="8128000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Число </a:t>
                </a:r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</a:t>
                </a:r>
                <a:r>
                  <a:rPr lang="ru-RU" sz="4800" dirty="0">
                    <a:latin typeface="Kharkiv" pitchFamily="2" charset="0"/>
                  </a:rPr>
                  <a:t>не належить ні до простих, ні до </a:t>
                </a:r>
                <a:r>
                  <a:rPr lang="ru-RU" sz="4800" dirty="0" err="1">
                    <a:latin typeface="Kharkiv" pitchFamily="2" charset="0"/>
                  </a:rPr>
                  <a:t>складених</a:t>
                </a:r>
                <a:r>
                  <a:rPr lang="ru-RU" sz="4800" dirty="0">
                    <a:latin typeface="Kharkiv" pitchFamily="2" charset="0"/>
                  </a:rPr>
                  <a:t> чисел</a:t>
                </a:r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4874864-D594-4588-AF4E-20541FFB1C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2274838"/>
                <a:ext cx="8128000" cy="2308324"/>
              </a:xfrm>
              <a:prstGeom prst="rect">
                <a:avLst/>
              </a:prstGeom>
              <a:blipFill>
                <a:blip r:embed="rId2"/>
                <a:stretch>
                  <a:fillRect l="-2549" t="-5541" r="-6147" b="-1292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862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3791D51-1722-4F69-A4ED-9CB17A6BFCA9}"/>
                  </a:ext>
                </a:extLst>
              </p:cNvPr>
              <p:cNvSpPr txBox="1"/>
              <p:nvPr/>
            </p:nvSpPr>
            <p:spPr>
              <a:xfrm>
                <a:off x="2032000" y="1843950"/>
                <a:ext cx="8128000" cy="31700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i="1" dirty="0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uk-UA" sz="6000" b="0" i="1" dirty="0" smtClean="0">
                          <a:latin typeface="Cambria Math" panose="02040503050406030204" pitchFamily="18" charset="0"/>
                        </a:rPr>
                        <m:t>05</m:t>
                      </m:r>
                    </m:oMath>
                  </m:oMathPara>
                </a14:m>
                <a:endParaRPr lang="uk-UA" sz="6000" b="0" dirty="0">
                  <a:latin typeface="Kharkiv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b="0" i="1" smtClean="0">
                          <a:latin typeface="Cambria Math" panose="02040503050406030204" pitchFamily="18" charset="0"/>
                        </a:rPr>
                        <m:t>105=15·7=35·3=</m:t>
                      </m:r>
                    </m:oMath>
                  </m:oMathPara>
                </a14:m>
                <a:br>
                  <a:rPr lang="uk-UA" sz="6000" b="0" i="1" dirty="0">
                    <a:latin typeface="Cambria Math" panose="02040503050406030204" pitchFamily="18" charset="0"/>
                  </a:rPr>
                </a:br>
                <a14:m>
                  <m:oMath xmlns:m="http://schemas.openxmlformats.org/officeDocument/2006/math">
                    <m:r>
                      <a:rPr lang="uk-UA" sz="6000" b="0" i="1" smtClean="0">
                        <a:latin typeface="Cambria Math" panose="02040503050406030204" pitchFamily="18" charset="0"/>
                      </a:rPr>
                      <m:t>=5·21=</m:t>
                    </m:r>
                    <m:r>
                      <a:rPr lang="uk-UA" sz="6000" b="1" i="1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𝟑</m:t>
                    </m:r>
                    <m:r>
                      <a:rPr lang="uk-UA" sz="6000" b="1" i="1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6000" b="1" i="1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𝟓</m:t>
                    </m:r>
                    <m:r>
                      <a:rPr lang="uk-UA" sz="6000" b="1" i="1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6000" b="1" i="1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𝟕</m:t>
                    </m:r>
                  </m:oMath>
                </a14:m>
                <a:r>
                  <a:rPr lang="uk-UA" sz="60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3791D51-1722-4F69-A4ED-9CB17A6BFC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1843950"/>
                <a:ext cx="8128000" cy="317009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82666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5753BD8-FF8A-4122-809E-11BBF201B472}"/>
              </a:ext>
            </a:extLst>
          </p:cNvPr>
          <p:cNvSpPr txBox="1"/>
          <p:nvPr/>
        </p:nvSpPr>
        <p:spPr>
          <a:xfrm>
            <a:off x="549563" y="1536174"/>
            <a:ext cx="1109287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4800" dirty="0">
                <a:latin typeface="Kharkiv" pitchFamily="2" charset="0"/>
              </a:rPr>
              <a:t>Будь-яке складене число можна подати у вигляді добутку простих чисел, тобто </a:t>
            </a:r>
            <a:r>
              <a:rPr lang="uk-UA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розкласти на прості множники</a:t>
            </a:r>
          </a:p>
        </p:txBody>
      </p:sp>
    </p:spTree>
    <p:extLst>
      <p:ext uri="{BB962C8B-B14F-4D97-AF65-F5344CB8AC3E}">
        <p14:creationId xmlns:p14="http://schemas.microsoft.com/office/powerpoint/2010/main" val="3685731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4861C30-0EA6-466C-B194-ED5C413188DE}"/>
                  </a:ext>
                </a:extLst>
              </p:cNvPr>
              <p:cNvSpPr txBox="1"/>
              <p:nvPr/>
            </p:nvSpPr>
            <p:spPr>
              <a:xfrm>
                <a:off x="549563" y="1213008"/>
                <a:ext cx="11092873" cy="443198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b="0" i="1" smtClean="0">
                          <a:latin typeface="Cambria Math" panose="02040503050406030204" pitchFamily="18" charset="0"/>
                        </a:rPr>
                        <m:t>10=2·5</m:t>
                      </m:r>
                    </m:oMath>
                  </m:oMathPara>
                </a14:m>
                <a:endParaRPr lang="uk-UA" sz="3200" b="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b="0" i="1" smtClean="0">
                          <a:latin typeface="Cambria Math" panose="02040503050406030204" pitchFamily="18" charset="0"/>
                        </a:rPr>
                        <m:t>18=2·3·3</m:t>
                      </m:r>
                    </m:oMath>
                  </m:oMathPara>
                </a14:m>
                <a:endParaRPr lang="uk-UA" sz="3200" b="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b="0" i="1" smtClean="0">
                          <a:latin typeface="Cambria Math" panose="02040503050406030204" pitchFamily="18" charset="0"/>
                        </a:rPr>
                        <m:t>30=2·3·5</m:t>
                      </m:r>
                    </m:oMath>
                  </m:oMathPara>
                </a14:m>
                <a:endParaRPr lang="uk-UA" sz="3200" b="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b="0" i="1" smtClean="0">
                          <a:latin typeface="Cambria Math" panose="02040503050406030204" pitchFamily="18" charset="0"/>
                        </a:rPr>
                        <m:t>80=2·2·2·2·5</m:t>
                      </m:r>
                    </m:oMath>
                  </m:oMathPara>
                </a14:m>
                <a:endParaRPr lang="uk-UA" sz="3200" b="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i="1">
                          <a:latin typeface="Cambria Math" panose="02040503050406030204" pitchFamily="18" charset="0"/>
                        </a:rPr>
                        <m:t>81=</m:t>
                      </m:r>
                      <m:r>
                        <a:rPr lang="uk-UA" sz="3200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uk-UA" sz="3200" i="1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uk-UA" sz="3200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uk-UA" sz="3200" i="1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uk-UA" sz="3200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uk-UA" sz="3200" i="1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uk-UA" sz="3200" b="0" i="1" smtClean="0">
                          <a:latin typeface="Cambria Math" panose="02040503050406030204" pitchFamily="18" charset="0"/>
                        </a:rPr>
                        <m:t>3</m:t>
                      </m:r>
                    </m:oMath>
                  </m:oMathPara>
                </a14:m>
                <a:endParaRPr lang="uk-UA" sz="320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b="0" i="1" smtClean="0">
                          <a:latin typeface="Cambria Math" panose="02040503050406030204" pitchFamily="18" charset="0"/>
                        </a:rPr>
                        <m:t>200=2·2·2·5·5</m:t>
                      </m:r>
                    </m:oMath>
                  </m:oMathPara>
                </a14:m>
                <a:endParaRPr lang="uk-UA" sz="32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4861C30-0EA6-466C-B194-ED5C413188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563" y="1213008"/>
                <a:ext cx="11092873" cy="443198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1BDFA36D-457C-4217-9F13-356AD0C239E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527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4861C30-0EA6-466C-B194-ED5C413188DE}"/>
                  </a:ext>
                </a:extLst>
              </p:cNvPr>
              <p:cNvSpPr txBox="1"/>
              <p:nvPr/>
            </p:nvSpPr>
            <p:spPr>
              <a:xfrm>
                <a:off x="549563" y="2028647"/>
                <a:ext cx="11092873" cy="298543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b="0" i="1" smtClean="0">
                          <a:latin typeface="Cambria Math" panose="02040503050406030204" pitchFamily="18" charset="0"/>
                        </a:rPr>
                        <m:t>18=2·</m:t>
                      </m:r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uk-UA" sz="3200" b="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b="0" i="1" smtClean="0">
                          <a:latin typeface="Cambria Math" panose="02040503050406030204" pitchFamily="18" charset="0"/>
                        </a:rPr>
                        <m:t>80=</m:t>
                      </m:r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uk-UA" sz="3200" b="0" i="1" smtClean="0">
                          <a:latin typeface="Cambria Math" panose="02040503050406030204" pitchFamily="18" charset="0"/>
                        </a:rPr>
                        <m:t>·5</m:t>
                      </m:r>
                    </m:oMath>
                  </m:oMathPara>
                </a14:m>
                <a:endParaRPr lang="uk-UA" sz="3200" b="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i="1">
                          <a:latin typeface="Cambria Math" panose="02040503050406030204" pitchFamily="18" charset="0"/>
                        </a:rPr>
                        <m:t>81=</m:t>
                      </m:r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uk-UA" sz="320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b="0" i="1" smtClean="0">
                          <a:latin typeface="Cambria Math" panose="02040503050406030204" pitchFamily="18" charset="0"/>
                        </a:rPr>
                        <m:t>200=</m:t>
                      </m:r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uk-UA" sz="3200" b="0" i="1" smtClean="0">
                          <a:latin typeface="Cambria Math" panose="02040503050406030204" pitchFamily="18" charset="0"/>
                        </a:rPr>
                        <m:t>·</m:t>
                      </m:r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uk-UA" sz="32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4861C30-0EA6-466C-B194-ED5C413188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563" y="2028647"/>
                <a:ext cx="11092873" cy="298543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1BDFA36D-457C-4217-9F13-356AD0C239E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4874864-D594-4588-AF4E-20541FFB1C37}"/>
                  </a:ext>
                </a:extLst>
              </p:cNvPr>
              <p:cNvSpPr txBox="1"/>
              <p:nvPr/>
            </p:nvSpPr>
            <p:spPr>
              <a:xfrm>
                <a:off x="471054" y="1345631"/>
                <a:ext cx="11249891" cy="38164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:r>
                  <a:rPr lang="uk-UA" sz="3200" dirty="0">
                    <a:latin typeface="Kharkiv" pitchFamily="2" charset="0"/>
                  </a:rPr>
                  <a:t>1) </a:t>
                </a:r>
                <a14:m>
                  <m:oMath xmlns:m="http://schemas.openxmlformats.org/officeDocument/2006/math">
                    <m:r>
                      <a:rPr lang="uk-UA" sz="3200" b="0" i="1" smtClean="0">
                        <a:latin typeface="Cambria Math" panose="02040503050406030204" pitchFamily="18" charset="0"/>
                      </a:rPr>
                      <m:t>2940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кратне </a:t>
                </a:r>
                <a14:m>
                  <m:oMath xmlns:m="http://schemas.openxmlformats.org/officeDocument/2006/math">
                    <m:r>
                      <a:rPr lang="uk-UA" sz="3200" i="1" dirty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uk-UA" sz="3200" b="0" i="1" dirty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3200" b="0" i="1" smtClean="0">
                        <a:latin typeface="Cambria Math" panose="02040503050406030204" pitchFamily="18" charset="0"/>
                      </a:rPr>
                      <m:t>2940 :2=1470</m:t>
                    </m:r>
                  </m:oMath>
                </a14:m>
                <a:endParaRPr lang="uk-UA" sz="3200" dirty="0">
                  <a:latin typeface="Kharkiv" pitchFamily="2" charset="0"/>
                </a:endParaRPr>
              </a:p>
              <a:p>
                <a:pPr algn="ctr">
                  <a:spcAft>
                    <a:spcPts val="1200"/>
                  </a:spcAft>
                </a:pPr>
                <a:r>
                  <a:rPr lang="uk-UA" sz="3200" dirty="0">
                    <a:latin typeface="Kharkiv" pitchFamily="2" charset="0"/>
                  </a:rPr>
                  <a:t>2) </a:t>
                </a:r>
                <a14:m>
                  <m:oMath xmlns:m="http://schemas.openxmlformats.org/officeDocument/2006/math">
                    <m:r>
                      <a:rPr lang="uk-UA" sz="3200" b="0" i="0" smtClean="0">
                        <a:latin typeface="Cambria Math" panose="02040503050406030204" pitchFamily="18" charset="0"/>
                      </a:rPr>
                      <m:t>1470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кратне </a:t>
                </a:r>
                <a14:m>
                  <m:oMath xmlns:m="http://schemas.openxmlformats.org/officeDocument/2006/math">
                    <m:r>
                      <a:rPr lang="uk-UA" sz="3200" i="1" dirty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uk-UA" sz="3200" b="0" i="1" dirty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3200" b="0" i="0" smtClean="0">
                        <a:latin typeface="Cambria Math" panose="02040503050406030204" pitchFamily="18" charset="0"/>
                      </a:rPr>
                      <m:t>1470</m:t>
                    </m:r>
                    <m:r>
                      <a:rPr lang="uk-UA" sz="3200" b="0" i="1" smtClean="0">
                        <a:latin typeface="Cambria Math" panose="02040503050406030204" pitchFamily="18" charset="0"/>
                      </a:rPr>
                      <m:t> :2=735</m:t>
                    </m:r>
                  </m:oMath>
                </a14:m>
                <a:endParaRPr lang="uk-UA" sz="3200" dirty="0">
                  <a:latin typeface="Kharkiv" pitchFamily="2" charset="0"/>
                </a:endParaRPr>
              </a:p>
              <a:p>
                <a:pPr algn="ctr">
                  <a:spcAft>
                    <a:spcPts val="1200"/>
                  </a:spcAft>
                </a:pPr>
                <a:r>
                  <a:rPr lang="uk-UA" sz="3200" dirty="0">
                    <a:latin typeface="Kharkiv" pitchFamily="2" charset="0"/>
                  </a:rPr>
                  <a:t>3) </a:t>
                </a:r>
                <a14:m>
                  <m:oMath xmlns:m="http://schemas.openxmlformats.org/officeDocument/2006/math">
                    <m:r>
                      <a:rPr lang="uk-UA" sz="3200" b="0" i="1" smtClean="0">
                        <a:latin typeface="Cambria Math" panose="02040503050406030204" pitchFamily="18" charset="0"/>
                      </a:rPr>
                      <m:t>735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не кратне </a:t>
                </a:r>
                <a14:m>
                  <m:oMath xmlns:m="http://schemas.openxmlformats.org/officeDocument/2006/math">
                    <m:r>
                      <a:rPr lang="uk-UA" sz="3200" i="1" dirty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uk-UA" sz="3200" b="0" i="1" dirty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але кратне </a:t>
                </a:r>
                <a14:m>
                  <m:oMath xmlns:m="http://schemas.openxmlformats.org/officeDocument/2006/math">
                    <m:r>
                      <a:rPr lang="uk-UA" sz="3200" b="0" i="1" smtClean="0">
                        <a:latin typeface="Cambria Math" panose="02040503050406030204" pitchFamily="18" charset="0"/>
                      </a:rPr>
                      <m:t>3,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3200" b="0" i="0" smtClean="0">
                        <a:latin typeface="Cambria Math" panose="02040503050406030204" pitchFamily="18" charset="0"/>
                      </a:rPr>
                      <m:t>735</m:t>
                    </m:r>
                    <m:r>
                      <a:rPr lang="uk-UA" sz="3200" b="0" i="1" smtClean="0">
                        <a:latin typeface="Cambria Math" panose="02040503050406030204" pitchFamily="18" charset="0"/>
                      </a:rPr>
                      <m:t> :3=245</m:t>
                    </m:r>
                  </m:oMath>
                </a14:m>
                <a:endParaRPr lang="uk-UA" sz="3200" dirty="0">
                  <a:latin typeface="Kharkiv" pitchFamily="2" charset="0"/>
                </a:endParaRPr>
              </a:p>
              <a:p>
                <a:pPr algn="ctr">
                  <a:spcAft>
                    <a:spcPts val="1200"/>
                  </a:spcAft>
                </a:pPr>
                <a:r>
                  <a:rPr lang="uk-UA" sz="3200" dirty="0">
                    <a:latin typeface="Kharkiv" pitchFamily="2" charset="0"/>
                  </a:rPr>
                  <a:t>4) </a:t>
                </a:r>
                <a14:m>
                  <m:oMath xmlns:m="http://schemas.openxmlformats.org/officeDocument/2006/math">
                    <m:r>
                      <a:rPr lang="uk-UA" sz="3200" b="0" i="1" smtClean="0">
                        <a:latin typeface="Cambria Math" panose="02040503050406030204" pitchFamily="18" charset="0"/>
                      </a:rPr>
                      <m:t>245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не кратне </a:t>
                </a:r>
                <a14:m>
                  <m:oMath xmlns:m="http://schemas.openxmlformats.org/officeDocument/2006/math">
                    <m:r>
                      <a:rPr lang="uk-UA" sz="3200" b="0" i="1" smtClean="0">
                        <a:latin typeface="Cambria Math" panose="02040503050406030204" pitchFamily="18" charset="0"/>
                      </a:rPr>
                      <m:t>3,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але кратне </a:t>
                </a:r>
                <a14:m>
                  <m:oMath xmlns:m="http://schemas.openxmlformats.org/officeDocument/2006/math">
                    <m:r>
                      <a:rPr lang="uk-UA" sz="3200" b="0" i="0" smtClean="0">
                        <a:latin typeface="Cambria Math" panose="02040503050406030204" pitchFamily="18" charset="0"/>
                      </a:rPr>
                      <m:t>5,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3200" b="0" i="0" smtClean="0">
                        <a:latin typeface="Cambria Math" panose="02040503050406030204" pitchFamily="18" charset="0"/>
                      </a:rPr>
                      <m:t>245</m:t>
                    </m:r>
                    <m:r>
                      <a:rPr lang="uk-UA" sz="3200" b="0" i="1" smtClean="0">
                        <a:latin typeface="Cambria Math" panose="02040503050406030204" pitchFamily="18" charset="0"/>
                      </a:rPr>
                      <m:t> :5=49</m:t>
                    </m:r>
                  </m:oMath>
                </a14:m>
                <a:endParaRPr lang="uk-UA" sz="3200" dirty="0">
                  <a:latin typeface="Kharkiv" pitchFamily="2" charset="0"/>
                </a:endParaRPr>
              </a:p>
              <a:p>
                <a:pPr algn="ctr">
                  <a:spcAft>
                    <a:spcPts val="1200"/>
                  </a:spcAft>
                </a:pPr>
                <a:r>
                  <a:rPr lang="uk-UA" sz="3200" dirty="0">
                    <a:latin typeface="Kharkiv" pitchFamily="2" charset="0"/>
                  </a:rPr>
                  <a:t>5) </a:t>
                </a:r>
                <a14:m>
                  <m:oMath xmlns:m="http://schemas.openxmlformats.org/officeDocument/2006/math">
                    <m:r>
                      <a:rPr lang="uk-UA" sz="3200" b="0" i="0" smtClean="0">
                        <a:latin typeface="Cambria Math" panose="02040503050406030204" pitchFamily="18" charset="0"/>
                      </a:rPr>
                      <m:t>49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не кратне </a:t>
                </a:r>
                <a14:m>
                  <m:oMath xmlns:m="http://schemas.openxmlformats.org/officeDocument/2006/math">
                    <m:r>
                      <a:rPr lang="uk-UA" sz="3200" b="0" i="1" smtClean="0">
                        <a:latin typeface="Cambria Math" panose="02040503050406030204" pitchFamily="18" charset="0"/>
                      </a:rPr>
                      <m:t>5,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але кратне </a:t>
                </a:r>
                <a14:m>
                  <m:oMath xmlns:m="http://schemas.openxmlformats.org/officeDocument/2006/math">
                    <m:r>
                      <a:rPr lang="uk-UA" sz="3200" b="0" i="0" smtClean="0">
                        <a:latin typeface="Cambria Math" panose="02040503050406030204" pitchFamily="18" charset="0"/>
                      </a:rPr>
                      <m:t>7,</m:t>
                    </m:r>
                  </m:oMath>
                </a14:m>
                <a:r>
                  <a:rPr lang="uk-UA" sz="3200" b="0" i="0" dirty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3200" b="0" i="0" smtClean="0">
                        <a:latin typeface="Cambria Math" panose="02040503050406030204" pitchFamily="18" charset="0"/>
                      </a:rPr>
                      <m:t>49</m:t>
                    </m:r>
                    <m:r>
                      <a:rPr lang="uk-UA" sz="3200" b="0" i="1" smtClean="0">
                        <a:latin typeface="Cambria Math" panose="02040503050406030204" pitchFamily="18" charset="0"/>
                      </a:rPr>
                      <m:t> :7=7</m:t>
                    </m:r>
                  </m:oMath>
                </a14:m>
                <a:endParaRPr lang="uk-UA" sz="3200" dirty="0">
                  <a:latin typeface="Kharkiv" pitchFamily="2" charset="0"/>
                </a:endParaRPr>
              </a:p>
              <a:p>
                <a:pPr algn="ctr">
                  <a:spcAft>
                    <a:spcPts val="1200"/>
                  </a:spcAft>
                </a:pPr>
                <a:r>
                  <a:rPr lang="uk-UA" sz="3200" dirty="0">
                    <a:latin typeface="Kharkiv" pitchFamily="2" charset="0"/>
                  </a:rPr>
                  <a:t>6) </a:t>
                </a:r>
                <a14:m>
                  <m:oMath xmlns:m="http://schemas.openxmlformats.org/officeDocument/2006/math">
                    <m:r>
                      <a:rPr lang="uk-UA" sz="3200" b="0" i="0" smtClean="0">
                        <a:latin typeface="Cambria Math" panose="02040503050406030204" pitchFamily="18" charset="0"/>
                      </a:rPr>
                      <m:t>7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кратне </a:t>
                </a:r>
                <a14:m>
                  <m:oMath xmlns:m="http://schemas.openxmlformats.org/officeDocument/2006/math">
                    <m:r>
                      <a:rPr lang="uk-UA" sz="3200" b="0" i="0" dirty="0" smtClean="0">
                        <a:latin typeface="Cambria Math" panose="02040503050406030204" pitchFamily="18" charset="0"/>
                      </a:rPr>
                      <m:t>7,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3200" b="0" i="0" smtClean="0">
                        <a:latin typeface="Cambria Math" panose="02040503050406030204" pitchFamily="18" charset="0"/>
                      </a:rPr>
                      <m:t>7</m:t>
                    </m:r>
                    <m:r>
                      <a:rPr lang="uk-UA" sz="3200" b="0" i="1" smtClean="0">
                        <a:latin typeface="Cambria Math" panose="02040503050406030204" pitchFamily="18" charset="0"/>
                      </a:rPr>
                      <m:t> :7=1</m:t>
                    </m:r>
                  </m:oMath>
                </a14:m>
                <a:r>
                  <a:rPr lang="uk-UA" sz="32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4874864-D594-4588-AF4E-20541FFB1C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054" y="1345631"/>
                <a:ext cx="11249891" cy="3816429"/>
              </a:xfrm>
              <a:prstGeom prst="rect">
                <a:avLst/>
              </a:prstGeom>
              <a:blipFill>
                <a:blip r:embed="rId3"/>
                <a:stretch>
                  <a:fillRect t="-1917" b="-447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00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CC79C80F-79D5-4197-A3A3-7A3FA89D0907}"/>
                  </a:ext>
                </a:extLst>
              </p:cNvPr>
              <p:cNvSpPr txBox="1"/>
              <p:nvPr/>
            </p:nvSpPr>
            <p:spPr>
              <a:xfrm>
                <a:off x="1099127" y="2274838"/>
                <a:ext cx="9993745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uk-UA" sz="4800" i="1" smtClean="0">
                        <a:latin typeface="Cambria Math" panose="02040503050406030204" pitchFamily="18" charset="0"/>
                      </a:rPr>
                      <m:t>2940=2·1470=2·2·735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4800" i="1" dirty="0">
                    <a:latin typeface="Cambria Math" panose="02040503050406030204" pitchFamily="18" charset="0"/>
                  </a:rPr>
                  <a:t> </a:t>
                </a:r>
                <a:br>
                  <a:rPr lang="en-US" sz="4800" i="1" dirty="0">
                    <a:latin typeface="Cambria Math" panose="02040503050406030204" pitchFamily="18" charset="0"/>
                  </a:rPr>
                </a:br>
                <a14:m>
                  <m:oMath xmlns:m="http://schemas.openxmlformats.org/officeDocument/2006/math">
                    <m:r>
                      <a:rPr lang="uk-UA" sz="4800" i="1" smtClean="0">
                        <a:latin typeface="Cambria Math" panose="02040503050406030204" pitchFamily="18" charset="0"/>
                      </a:rPr>
                      <m:t>=2·2·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uk-UA" sz="4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245=2</m:t>
                    </m:r>
                    <m:r>
                      <a:rPr lang="uk-UA" sz="4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uk-UA" sz="4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uk-UA" sz="4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uk-UA" sz="4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49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4800" b="0" i="1" dirty="0">
                    <a:latin typeface="Cambria Math" panose="02040503050406030204" pitchFamily="18" charset="0"/>
                  </a:rPr>
                  <a:t> </a:t>
                </a:r>
                <a:br>
                  <a:rPr lang="en-US" sz="4800" b="0" i="1" dirty="0">
                    <a:latin typeface="Cambria Math" panose="02040503050406030204" pitchFamily="18" charset="0"/>
                  </a:rPr>
                </a:br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=2</m:t>
                    </m:r>
                    <m:r>
                      <a:rPr lang="uk-UA" sz="4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uk-UA" sz="4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uk-UA" sz="4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uk-UA" sz="4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7</m:t>
                    </m:r>
                    <m:r>
                      <a:rPr lang="uk-UA" sz="4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7=</m:t>
                    </m:r>
                    <m:sSup>
                      <m:sSupPr>
                        <m:ctrlPr>
                          <a:rPr lang="en-US" sz="4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4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sz="4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·3·5·</m:t>
                    </m:r>
                    <m:sSup>
                      <m:sSupPr>
                        <m:ctrlPr>
                          <a:rPr lang="en-US" sz="4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8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e>
                      <m:sup>
                        <m:r>
                          <a:rPr lang="en-US" sz="4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4800" dirty="0"/>
                  <a:t> </a:t>
                </a:r>
                <a:endParaRPr lang="uk-UA" sz="48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CC79C80F-79D5-4197-A3A3-7A3FA89D09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9127" y="2274838"/>
                <a:ext cx="9993745" cy="230832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91976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19B319D-7870-47F9-8DAF-A947CC6C919B}"/>
                  </a:ext>
                </a:extLst>
              </p:cNvPr>
              <p:cNvSpPr txBox="1"/>
              <p:nvPr/>
            </p:nvSpPr>
            <p:spPr>
              <a:xfrm>
                <a:off x="3888508" y="797510"/>
                <a:ext cx="2078182" cy="52629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uk-UA" sz="4800" i="1" smtClean="0">
                        <a:latin typeface="Cambria Math" panose="02040503050406030204" pitchFamily="18" charset="0"/>
                      </a:rPr>
                      <m:t>2940</m:t>
                    </m:r>
                  </m:oMath>
                </a14:m>
                <a:r>
                  <a:rPr lang="en-US" sz="480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1470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735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245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49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7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sz="4800" dirty="0"/>
                  <a:t> </a:t>
                </a:r>
                <a:endParaRPr lang="uk-UA" sz="48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19B319D-7870-47F9-8DAF-A947CC6C91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8508" y="797510"/>
                <a:ext cx="2078182" cy="526297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 сполучна лінія 4">
            <a:extLst>
              <a:ext uri="{FF2B5EF4-FFF2-40B4-BE49-F238E27FC236}">
                <a16:creationId xmlns:a16="http://schemas.microsoft.com/office/drawing/2014/main" id="{DB745468-C203-4EE0-9A84-1B1A5D113425}"/>
              </a:ext>
            </a:extLst>
          </p:cNvPr>
          <p:cNvCxnSpPr>
            <a:cxnSpLocks/>
          </p:cNvCxnSpPr>
          <p:nvPr/>
        </p:nvCxnSpPr>
        <p:spPr>
          <a:xfrm>
            <a:off x="6096000" y="967508"/>
            <a:ext cx="0" cy="4922981"/>
          </a:xfrm>
          <a:prstGeom prst="line">
            <a:avLst/>
          </a:prstGeom>
          <a:ln w="571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0C76375-F14D-4C88-924D-1763A532C794}"/>
                  </a:ext>
                </a:extLst>
              </p:cNvPr>
              <p:cNvSpPr txBox="1"/>
              <p:nvPr/>
            </p:nvSpPr>
            <p:spPr>
              <a:xfrm>
                <a:off x="6225311" y="797510"/>
                <a:ext cx="2078182" cy="452431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uk-UA" sz="4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sz="4800" dirty="0">
                    <a:solidFill>
                      <a:srgbClr val="FF0000"/>
                    </a:solidFill>
                  </a:rPr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4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sz="4800" b="0" dirty="0">
                    <a:solidFill>
                      <a:srgbClr val="FF0000"/>
                    </a:solidFill>
                  </a:rPr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4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en-US" sz="4800" b="0" dirty="0">
                    <a:solidFill>
                      <a:srgbClr val="FF0000"/>
                    </a:solidFill>
                  </a:rPr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4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5</m:t>
                    </m:r>
                  </m:oMath>
                </a14:m>
                <a:r>
                  <a:rPr lang="en-US" sz="4800" b="0" dirty="0">
                    <a:solidFill>
                      <a:srgbClr val="FF0000"/>
                    </a:solidFill>
                  </a:rPr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4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7</m:t>
                    </m:r>
                  </m:oMath>
                </a14:m>
                <a:r>
                  <a:rPr lang="en-US" sz="4800" b="0" dirty="0">
                    <a:solidFill>
                      <a:srgbClr val="FF0000"/>
                    </a:solidFill>
                  </a:rPr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4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7</m:t>
                    </m:r>
                  </m:oMath>
                </a14:m>
                <a:r>
                  <a:rPr lang="en-US" sz="4800" b="0" dirty="0">
                    <a:solidFill>
                      <a:srgbClr val="FF0000"/>
                    </a:solidFill>
                  </a:rPr>
                  <a:t> </a:t>
                </a:r>
                <a:r>
                  <a:rPr lang="en-US" sz="4800" dirty="0">
                    <a:solidFill>
                      <a:srgbClr val="FF0000"/>
                    </a:solidFill>
                  </a:rPr>
                  <a:t> </a:t>
                </a:r>
                <a:endParaRPr lang="uk-UA" sz="4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0C76375-F14D-4C88-924D-1763A532C7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5311" y="797510"/>
                <a:ext cx="2078182" cy="452431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84502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5D6FE535-E57D-4D4F-A7A2-02B74D77902F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F308B3FA-9C54-4F51-AFAA-4FF6CDBD1C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C550DC57-78B9-4A68-9D30-A1BC08FCB9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06C35F0-4987-46B1-A7E7-A950AA7CB3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4648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простим?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5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простим?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605177"/>
            <a:ext cx="105664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Простим називають таке число, яке має тільки два натуральних дільники:</a:t>
            </a:r>
          </a:p>
          <a:p>
            <a:pPr algn="ctr"/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одиницю та саме це число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086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складеним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523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складеним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679068"/>
            <a:ext cx="105664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Складеним називають таке число, яке має більше ніж два натуральних дільники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44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1 не 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належить ні до простих чисел, ні до складених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0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1 не 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належить ні до простих чисел, ні до складених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828835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Тому що число 1 має тільки один дільник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099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існує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парне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233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існує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парне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828835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Так. Єдине парне просте число це число 2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96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Назвіть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найменше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число.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648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Назвіть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найменше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число.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3105834"/>
            <a:ext cx="1056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Це число 2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365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389</Words>
  <Application>Microsoft Office PowerPoint</Application>
  <PresentationFormat>Широкий екран</PresentationFormat>
  <Paragraphs>66</Paragraphs>
  <Slides>30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30</vt:i4>
      </vt:variant>
    </vt:vector>
  </HeadingPairs>
  <TitlesOfParts>
    <vt:vector size="37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20</cp:revision>
  <dcterms:created xsi:type="dcterms:W3CDTF">2024-09-01T08:22:14Z</dcterms:created>
  <dcterms:modified xsi:type="dcterms:W3CDTF">2024-09-28T16:11:39Z</dcterms:modified>
</cp:coreProperties>
</file>