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Kharkiv" pitchFamily="2" charset="0"/>
      <p:regular r:id="rId23"/>
    </p:embeddedFont>
    <p:embeddedFont>
      <p:font typeface="NAMU 1600" panose="00000300000000000000" pitchFamily="2" charset="0"/>
      <p:regular r:id="rId24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88AE2-0E29-444D-B1DF-DDF007AE1168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777F95-13F4-4417-A020-7B1100F113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0605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857336"/>
            <a:ext cx="2743200" cy="864139"/>
          </a:xfrm>
        </p:spPr>
        <p:txBody>
          <a:bodyPr/>
          <a:lstStyle>
            <a:lvl1pPr>
              <a:defRPr sz="2000" b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jBqzhIP1e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C843E9-B5DD-40FE-8106-BFFACE371D42}"/>
              </a:ext>
            </a:extLst>
          </p:cNvPr>
          <p:cNvSpPr txBox="1"/>
          <p:nvPr/>
        </p:nvSpPr>
        <p:spPr>
          <a:xfrm>
            <a:off x="831272" y="2459504"/>
            <a:ext cx="1052945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Ряд натуральних чисел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433C5A-DE90-435F-8F5E-7836DC50C65B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https://youtu.be/vjBqzhIP1e0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45201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4B9F7-1D80-4056-8440-1882ABB5A9C3}"/>
              </a:ext>
            </a:extLst>
          </p:cNvPr>
          <p:cNvSpPr txBox="1"/>
          <p:nvPr/>
        </p:nvSpPr>
        <p:spPr>
          <a:xfrm>
            <a:off x="919018" y="2767280"/>
            <a:ext cx="103539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8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1, 2, 3, 4, 5, </a:t>
            </a:r>
            <a:r>
              <a:rPr lang="en-US" sz="8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uk-UA" sz="80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73FFD1-413A-441F-9B5C-3F11E1797ED7}"/>
              </a:ext>
            </a:extLst>
          </p:cNvPr>
          <p:cNvSpPr txBox="1"/>
          <p:nvPr/>
        </p:nvSpPr>
        <p:spPr>
          <a:xfrm>
            <a:off x="277091" y="3244334"/>
            <a:ext cx="116378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Kharkiv" pitchFamily="2" charset="0"/>
              </a:rPr>
              <a:t>1, 3, 24, 60, 365, 1000000 — натуральні числа</a:t>
            </a:r>
          </a:p>
        </p:txBody>
      </p:sp>
    </p:spTree>
    <p:extLst>
      <p:ext uri="{BB962C8B-B14F-4D97-AF65-F5344CB8AC3E}">
        <p14:creationId xmlns:p14="http://schemas.microsoft.com/office/powerpoint/2010/main" val="30157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F8241D-3D6B-4B3E-8FA3-5B3297815C7C}"/>
              </a:ext>
            </a:extLst>
          </p:cNvPr>
          <p:cNvSpPr txBox="1"/>
          <p:nvPr/>
        </p:nvSpPr>
        <p:spPr>
          <a:xfrm>
            <a:off x="277091" y="3105834"/>
            <a:ext cx="116378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Kharkiv" pitchFamily="2" charset="0"/>
              </a:rPr>
              <a:t>0, 1/2, 2/3 </a:t>
            </a:r>
            <a:r>
              <a:rPr lang="uk-UA" sz="3600" dirty="0">
                <a:latin typeface="Kharkiv" pitchFamily="2" charset="0"/>
              </a:rPr>
              <a:t>— не натуральні числа</a:t>
            </a:r>
          </a:p>
        </p:txBody>
      </p:sp>
    </p:spTree>
    <p:extLst>
      <p:ext uri="{BB962C8B-B14F-4D97-AF65-F5344CB8AC3E}">
        <p14:creationId xmlns:p14="http://schemas.microsoft.com/office/powerpoint/2010/main" val="287987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DEE296-8FAD-432D-9018-847E63A2B60C}"/>
              </a:ext>
            </a:extLst>
          </p:cNvPr>
          <p:cNvSpPr txBox="1"/>
          <p:nvPr/>
        </p:nvSpPr>
        <p:spPr>
          <a:xfrm>
            <a:off x="609600" y="3075057"/>
            <a:ext cx="10972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1, 2, 3, </a:t>
            </a:r>
            <a:r>
              <a:rPr lang="en-US" sz="4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uk-UA" sz="4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dirty="0">
                <a:latin typeface="Kharkiv" pitchFamily="2" charset="0"/>
              </a:rPr>
              <a:t>—</a:t>
            </a:r>
            <a:r>
              <a:rPr lang="uk-UA" sz="4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натуральний ряд</a:t>
            </a:r>
            <a:endParaRPr lang="uk-UA" sz="40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11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06B7C27F-E35E-44F6-BABE-ACB5DAA0F27F}"/>
              </a:ext>
            </a:extLst>
          </p:cNvPr>
          <p:cNvGrpSpPr/>
          <p:nvPr/>
        </p:nvGrpSpPr>
        <p:grpSpPr>
          <a:xfrm>
            <a:off x="2189019" y="879997"/>
            <a:ext cx="6964218" cy="5098006"/>
            <a:chOff x="1542473" y="1226841"/>
            <a:chExt cx="6964218" cy="5098006"/>
          </a:xfrm>
        </p:grpSpPr>
        <p:grpSp>
          <p:nvGrpSpPr>
            <p:cNvPr id="5" name="Групувати 4">
              <a:extLst>
                <a:ext uri="{FF2B5EF4-FFF2-40B4-BE49-F238E27FC236}">
                  <a16:creationId xmlns:a16="http://schemas.microsoft.com/office/drawing/2014/main" id="{5EBB8A34-4D9B-47AA-8B9E-A1BC1FF2D07E}"/>
                </a:ext>
              </a:extLst>
            </p:cNvPr>
            <p:cNvGrpSpPr/>
            <p:nvPr/>
          </p:nvGrpSpPr>
          <p:grpSpPr>
            <a:xfrm>
              <a:off x="1542473" y="1226841"/>
              <a:ext cx="6964218" cy="5098006"/>
              <a:chOff x="1634837" y="968223"/>
              <a:chExt cx="6964218" cy="5098006"/>
            </a:xfrm>
          </p:grpSpPr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23906A-8397-4605-BD40-51EB2E9AF0ED}"/>
                  </a:ext>
                </a:extLst>
              </p:cNvPr>
              <p:cNvSpPr txBox="1"/>
              <p:nvPr/>
            </p:nvSpPr>
            <p:spPr>
              <a:xfrm>
                <a:off x="1634837" y="1818912"/>
                <a:ext cx="6964218" cy="4247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5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+ 1 = </a:t>
                </a:r>
                <a:r>
                  <a:rPr lang="uk-UA" sz="5400" dirty="0">
                    <a:solidFill>
                      <a:srgbClr val="FF0000"/>
                    </a:solidFill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</a:p>
              <a:p>
                <a:pPr algn="ctr"/>
                <a:r>
                  <a:rPr lang="uk-UA" sz="5400" dirty="0">
                    <a:latin typeface="Kharkiv" pitchFamily="2" charset="0"/>
                    <a:cs typeface="Times New Roman" panose="02020603050405020304" pitchFamily="18" charset="0"/>
                  </a:rPr>
                  <a:t>2 + 1 = </a:t>
                </a:r>
                <a:r>
                  <a:rPr lang="uk-UA" sz="5400" dirty="0">
                    <a:solidFill>
                      <a:srgbClr val="FF0000"/>
                    </a:solidFill>
                    <a:latin typeface="Kharkiv" pitchFamily="2" charset="0"/>
                    <a:cs typeface="Times New Roman" panose="02020603050405020304" pitchFamily="18" charset="0"/>
                  </a:rPr>
                  <a:t>3</a:t>
                </a:r>
              </a:p>
              <a:p>
                <a:pPr algn="ctr"/>
                <a:r>
                  <a:rPr lang="uk-UA" sz="5400" dirty="0">
                    <a:latin typeface="Kharkiv" pitchFamily="2" charset="0"/>
                    <a:cs typeface="Times New Roman" panose="02020603050405020304" pitchFamily="18" charset="0"/>
                  </a:rPr>
                  <a:t>3 + 1 = </a:t>
                </a:r>
                <a:r>
                  <a:rPr lang="uk-UA" sz="5400" dirty="0">
                    <a:solidFill>
                      <a:srgbClr val="FF0000"/>
                    </a:solidFill>
                    <a:latin typeface="Kharkiv" pitchFamily="2" charset="0"/>
                    <a:cs typeface="Times New Roman" panose="02020603050405020304" pitchFamily="18" charset="0"/>
                  </a:rPr>
                  <a:t>4</a:t>
                </a:r>
              </a:p>
              <a:p>
                <a:pPr algn="ctr"/>
                <a:r>
                  <a:rPr lang="uk-UA" sz="5400" dirty="0">
                    <a:latin typeface="Kharkiv" pitchFamily="2" charset="0"/>
                    <a:cs typeface="Times New Roman" panose="02020603050405020304" pitchFamily="18" charset="0"/>
                  </a:rPr>
                  <a:t>4 + 1 = </a:t>
                </a:r>
                <a:r>
                  <a:rPr lang="uk-UA" sz="5400" dirty="0">
                    <a:solidFill>
                      <a:srgbClr val="FF0000"/>
                    </a:solidFill>
                    <a:latin typeface="Kharkiv" pitchFamily="2" charset="0"/>
                    <a:cs typeface="Times New Roman" panose="02020603050405020304" pitchFamily="18" charset="0"/>
                  </a:rPr>
                  <a:t>5</a:t>
                </a:r>
              </a:p>
              <a:p>
                <a:pPr algn="ctr"/>
                <a:r>
                  <a:rPr lang="uk-UA" sz="5400" dirty="0">
                    <a:latin typeface="Kharkiv" pitchFamily="2" charset="0"/>
                    <a:cs typeface="Times New Roman" panose="02020603050405020304" pitchFamily="18" charset="0"/>
                  </a:rPr>
                  <a:t>…</a:t>
                </a:r>
                <a:endParaRPr lang="uk-UA" sz="5400" dirty="0">
                  <a:latin typeface="Kharkiv" pitchFamily="2" charset="0"/>
                </a:endParaRPr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E773743-7241-41AF-B921-636891246EFB}"/>
                  </a:ext>
                </a:extLst>
              </p:cNvPr>
              <p:cNvSpPr txBox="1"/>
              <p:nvPr/>
            </p:nvSpPr>
            <p:spPr>
              <a:xfrm>
                <a:off x="6271340" y="968223"/>
                <a:ext cx="544945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6000" dirty="0">
                    <a:solidFill>
                      <a:srgbClr val="FF0000"/>
                    </a:solidFill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endParaRPr lang="uk-UA" sz="6000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7" name="Пряма зі стрілкою 6">
              <a:extLst>
                <a:ext uri="{FF2B5EF4-FFF2-40B4-BE49-F238E27FC236}">
                  <a16:creationId xmlns:a16="http://schemas.microsoft.com/office/drawing/2014/main" id="{6BD6A040-CDC6-495D-BE34-2703969AB943}"/>
                </a:ext>
              </a:extLst>
            </p:cNvPr>
            <p:cNvCxnSpPr>
              <a:cxnSpLocks/>
            </p:cNvCxnSpPr>
            <p:nvPr/>
          </p:nvCxnSpPr>
          <p:spPr>
            <a:xfrm>
              <a:off x="7047345" y="1550351"/>
              <a:ext cx="0" cy="414848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14EA276-49BC-48ED-98A4-74BCCAAC7316}"/>
                </a:ext>
              </a:extLst>
            </p:cNvPr>
            <p:cNvSpPr txBox="1"/>
            <p:nvPr/>
          </p:nvSpPr>
          <p:spPr>
            <a:xfrm rot="5400000">
              <a:off x="5475380" y="3167390"/>
              <a:ext cx="408005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uk-UA" sz="28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натуральний ряд</a:t>
              </a:r>
              <a:endParaRPr lang="uk-UA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8624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334E6D-AC86-40E7-BA3D-E4ADAF324355}"/>
              </a:ext>
            </a:extLst>
          </p:cNvPr>
          <p:cNvSpPr txBox="1"/>
          <p:nvPr/>
        </p:nvSpPr>
        <p:spPr>
          <a:xfrm>
            <a:off x="648855" y="3013501"/>
            <a:ext cx="108942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1, 2, 3, 4, 5, 6, 7, 8, 9, 10, 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87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94F19AF1-EC46-41C1-A70E-F06031B185AD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FA87BB4-52F8-480F-808A-21DE5A8771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EA15C4C2-BB92-4AB1-B4D5-B1AE2A882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EB53977B-C838-47AE-BB1A-CF0F54D08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589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називають числа, що використовують при лічбі предметів?</a:t>
            </a:r>
          </a:p>
        </p:txBody>
      </p:sp>
    </p:spTree>
    <p:extLst>
      <p:ext uri="{BB962C8B-B14F-4D97-AF65-F5344CB8AC3E}">
        <p14:creationId xmlns:p14="http://schemas.microsoft.com/office/powerpoint/2010/main" val="180325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називають числа, що використовують при лічбі предметів?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C38597-D8B7-426E-B0CA-B87396469F55}"/>
              </a:ext>
            </a:extLst>
          </p:cNvPr>
          <p:cNvSpPr txBox="1"/>
          <p:nvPr/>
        </p:nvSpPr>
        <p:spPr>
          <a:xfrm>
            <a:off x="648855" y="3092401"/>
            <a:ext cx="10894290" cy="67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— натуральні.</a:t>
            </a:r>
            <a:endParaRPr lang="uk-UA" sz="60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64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963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 є серед натуральних чисел найменше число?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 найбільше число?</a:t>
            </a:r>
          </a:p>
        </p:txBody>
      </p:sp>
    </p:spTree>
    <p:extLst>
      <p:ext uri="{BB962C8B-B14F-4D97-AF65-F5344CB8AC3E}">
        <p14:creationId xmlns:p14="http://schemas.microsoft.com/office/powerpoint/2010/main" val="10253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963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 є серед натуральних чисел найменше число?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 найбільше число?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76BBEB-EB4E-4C87-98F3-58126F334981}"/>
              </a:ext>
            </a:extLst>
          </p:cNvPr>
          <p:cNvSpPr txBox="1"/>
          <p:nvPr/>
        </p:nvSpPr>
        <p:spPr>
          <a:xfrm>
            <a:off x="648855" y="3092401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— найменше число є, це число 1, а найбільшого не існує.</a:t>
            </a:r>
            <a:endParaRPr lang="uk-UA" sz="60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75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 кожне число в ряду натуральних чисел має наступне число? А попереднє число?</a:t>
            </a:r>
          </a:p>
        </p:txBody>
      </p:sp>
    </p:spTree>
    <p:extLst>
      <p:ext uri="{BB962C8B-B14F-4D97-AF65-F5344CB8AC3E}">
        <p14:creationId xmlns:p14="http://schemas.microsoft.com/office/powerpoint/2010/main" val="380930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5827DE-0887-4C43-BE96-E2246C4B3791}"/>
              </a:ext>
            </a:extLst>
          </p:cNvPr>
          <p:cNvSpPr txBox="1"/>
          <p:nvPr/>
        </p:nvSpPr>
        <p:spPr>
          <a:xfrm>
            <a:off x="648855" y="325720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 кожне число в ряду натуральних чисел має наступне число? А попереднє число?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34716F-391E-406E-A8CF-6C53A2931C47}"/>
              </a:ext>
            </a:extLst>
          </p:cNvPr>
          <p:cNvSpPr txBox="1"/>
          <p:nvPr/>
        </p:nvSpPr>
        <p:spPr>
          <a:xfrm>
            <a:off x="648855" y="3092401"/>
            <a:ext cx="10894290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—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аступне є завжди, а попереднє є у всіх чисел, окрім одиниці.</a:t>
            </a:r>
            <a:endParaRPr lang="uk-UA" sz="60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94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217</Words>
  <Application>Microsoft Office PowerPoint</Application>
  <PresentationFormat>Широкий екран</PresentationFormat>
  <Paragraphs>25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Kharkiv</vt:lpstr>
      <vt:lpstr>Calibri Light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11</cp:revision>
  <dcterms:created xsi:type="dcterms:W3CDTF">2024-08-04T08:47:29Z</dcterms:created>
  <dcterms:modified xsi:type="dcterms:W3CDTF">2024-09-28T15:49:50Z</dcterms:modified>
</cp:coreProperties>
</file>