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346" r:id="rId2"/>
    <p:sldId id="257" r:id="rId3"/>
    <p:sldId id="328" r:id="rId4"/>
    <p:sldId id="296" r:id="rId5"/>
    <p:sldId id="302" r:id="rId6"/>
    <p:sldId id="303" r:id="rId7"/>
    <p:sldId id="329" r:id="rId8"/>
    <p:sldId id="330" r:id="rId9"/>
    <p:sldId id="320" r:id="rId10"/>
    <p:sldId id="331" r:id="rId11"/>
    <p:sldId id="332" r:id="rId12"/>
    <p:sldId id="333" r:id="rId13"/>
    <p:sldId id="334" r:id="rId14"/>
    <p:sldId id="335" r:id="rId15"/>
    <p:sldId id="336" r:id="rId16"/>
    <p:sldId id="337" r:id="rId17"/>
    <p:sldId id="338" r:id="rId18"/>
    <p:sldId id="339" r:id="rId19"/>
    <p:sldId id="274" r:id="rId20"/>
    <p:sldId id="292" r:id="rId21"/>
    <p:sldId id="293" r:id="rId22"/>
    <p:sldId id="340" r:id="rId23"/>
    <p:sldId id="341" r:id="rId24"/>
    <p:sldId id="342" r:id="rId25"/>
    <p:sldId id="343" r:id="rId26"/>
    <p:sldId id="344" r:id="rId27"/>
    <p:sldId id="345" r:id="rId28"/>
  </p:sldIdLst>
  <p:sldSz cx="12192000" cy="6858000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alibri Light" panose="020F0302020204030204" pitchFamily="34" charset="0"/>
      <p:regular r:id="rId34"/>
      <p:italic r:id="rId35"/>
    </p:embeddedFont>
    <p:embeddedFont>
      <p:font typeface="Cambria Math" panose="02040503050406030204" pitchFamily="18" charset="0"/>
      <p:regular r:id="rId36"/>
    </p:embeddedFont>
    <p:embeddedFont>
      <p:font typeface="Kharkiv" pitchFamily="2" charset="0"/>
      <p:regular r:id="rId37"/>
    </p:embeddedFont>
    <p:embeddedFont>
      <p:font typeface="NAMU 1600" panose="00000300000000000000" pitchFamily="2" charset="0"/>
      <p:regular r:id="rId38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59FB63-FFAE-4D14-94F9-6D574D43934A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DAFB6-7FB2-4837-AB04-FB27ED79172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993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34974"/>
            <a:ext cx="2743200" cy="786501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2ED095-6A5B-432A-AB02-4F405E31E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264313F-2E74-49E8-9857-3EFACFEF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bjemERvfw8I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596C2F-7563-4CD9-8B36-92E3333E1B7B}"/>
              </a:ext>
            </a:extLst>
          </p:cNvPr>
          <p:cNvSpPr txBox="1"/>
          <p:nvPr/>
        </p:nvSpPr>
        <p:spPr>
          <a:xfrm>
            <a:off x="701963" y="1536174"/>
            <a:ext cx="1078807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чисел.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Властивості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D09D27-247B-4BAA-8C99-F20741820745}"/>
              </a:ext>
            </a:extLst>
          </p:cNvPr>
          <p:cNvSpPr txBox="1"/>
          <p:nvPr/>
        </p:nvSpPr>
        <p:spPr>
          <a:xfrm>
            <a:off x="2753105" y="532182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https://youtu.be/bjemERvfw8I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15693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D654AD-B1FA-4B22-A24A-6594FE61FE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962" y="2690812"/>
            <a:ext cx="8220075" cy="1476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787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596C2F-7563-4CD9-8B36-92E3333E1B7B}"/>
              </a:ext>
            </a:extLst>
          </p:cNvPr>
          <p:cNvSpPr txBox="1"/>
          <p:nvPr/>
        </p:nvSpPr>
        <p:spPr>
          <a:xfrm>
            <a:off x="1595582" y="2274838"/>
            <a:ext cx="900083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Різниця двох чисел показує, на скільки перше число більше за друге (або друге число менше від першого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260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A3AE99-6105-4E50-B789-E2C7555D45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09" t="1957" b="1957"/>
          <a:stretch/>
        </p:blipFill>
        <p:spPr>
          <a:xfrm>
            <a:off x="4841983" y="2500566"/>
            <a:ext cx="2508033" cy="18568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8936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Приклад 1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226416" y="2274838"/>
                <a:ext cx="9739168" cy="230832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У кошику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27</m:t>
                    </m:r>
                  </m:oMath>
                </a14:m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яблук,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12</m:t>
                    </m:r>
                  </m:oMath>
                </a14:m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з яких — червоні,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7</m:t>
                    </m:r>
                  </m:oMath>
                </a14:m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— жовті, а решта — зелені. Скільки в кошику зелених яблук?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6416" y="2274838"/>
                <a:ext cx="9739168" cy="2308324"/>
              </a:xfrm>
              <a:prstGeom prst="rect">
                <a:avLst/>
              </a:prstGeom>
              <a:blipFill>
                <a:blip r:embed="rId2"/>
                <a:stretch>
                  <a:fillRect t="-3958" b="-870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519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 (1-й спосіб)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27−</m:t>
                      </m:r>
                      <m:d>
                        <m:dPr>
                          <m:ctrlPr>
                            <a:rPr lang="uk-UA" sz="4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4800" b="0" i="1" smtClean="0">
                              <a:latin typeface="Cambria Math" panose="02040503050406030204" pitchFamily="18" charset="0"/>
                            </a:rPr>
                            <m:t>12+7</m:t>
                          </m:r>
                        </m:e>
                      </m:d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=27−19=8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126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 (2-й спосіб)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uk-UA" sz="4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4800" b="0" i="1" smtClean="0">
                              <a:latin typeface="Cambria Math" panose="02040503050406030204" pitchFamily="18" charset="0"/>
                            </a:rPr>
                            <m:t>27−12</m:t>
                          </m:r>
                        </m:e>
                      </m:d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−7=15−7=8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9103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 (3-й спосіб)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uk-UA" sz="4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4800" b="0" i="1" smtClean="0">
                              <a:latin typeface="Cambria Math" panose="02040503050406030204" pitchFamily="18" charset="0"/>
                            </a:rPr>
                            <m:t>27−7</m:t>
                          </m:r>
                        </m:e>
                      </m:d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−12=20−12=8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8866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Властивість віднімання суми від числа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29308" y="4463611"/>
                <a:ext cx="11933382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sz="48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1" i="1" smtClean="0">
                            <a:latin typeface="Cambria Math" panose="02040503050406030204" pitchFamily="18" charset="0"/>
                          </a:rPr>
                          <m:t>𝒃</m:t>
                        </m:r>
                        <m:r>
                          <a:rPr lang="en-US" sz="48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4800" b="1" i="1" smtClean="0">
                            <a:latin typeface="Cambria Math" panose="02040503050406030204" pitchFamily="18" charset="0"/>
                          </a:rPr>
                          <m:t>𝒄</m:t>
                        </m:r>
                      </m:e>
                    </m:d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48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48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4800" b="1" i="1" smtClean="0"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d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𝒄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48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48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4800" b="1" i="1" smtClean="0">
                            <a:latin typeface="Cambria Math" panose="02040503050406030204" pitchFamily="18" charset="0"/>
                          </a:rPr>
                          <m:t>𝒄</m:t>
                        </m:r>
                      </m:e>
                    </m:d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𝒃</m:t>
                    </m:r>
                  </m:oMath>
                </a14:m>
                <a:r>
                  <a:rPr lang="en-US" sz="4800" b="1" dirty="0">
                    <a:latin typeface="Kharkiv" pitchFamily="2" charset="0"/>
                  </a:rPr>
                  <a:t>  	</a:t>
                </a:r>
                <a:endParaRPr lang="uk-UA" sz="4800" b="1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08" y="4463611"/>
                <a:ext cx="11933382" cy="156966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D1A0B02B-E46D-4E32-9882-D1E96261CBE6}"/>
              </a:ext>
            </a:extLst>
          </p:cNvPr>
          <p:cNvSpPr txBox="1"/>
          <p:nvPr/>
        </p:nvSpPr>
        <p:spPr>
          <a:xfrm>
            <a:off x="1164936" y="1979275"/>
            <a:ext cx="986212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Щоб відняти суму від числа, можна від числа відняти один з доданків, а потім від результату відняти другий доданок: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660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Приклад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2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046951-1534-4112-AB32-70FBD0152B44}"/>
              </a:ext>
            </a:extLst>
          </p:cNvPr>
          <p:cNvSpPr txBox="1"/>
          <p:nvPr/>
        </p:nvSpPr>
        <p:spPr>
          <a:xfrm>
            <a:off x="1164936" y="2496403"/>
            <a:ext cx="986212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 ящику 7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кульок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і 8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чорних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ящика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взяли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деякі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3 кульки.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кульок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там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залишилося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67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 (1-й спосіб)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4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4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  <m:r>
                            <a:rPr lang="uk-UA" sz="48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48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e>
                      </m:d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−3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=15−3</m:t>
                      </m:r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=12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6796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 (2-й спосіб)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4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4800" b="0" i="1" smtClean="0">
                              <a:latin typeface="Cambria Math" panose="02040503050406030204" pitchFamily="18" charset="0"/>
                            </a:rPr>
                            <m:t>7−3</m:t>
                          </m:r>
                        </m:e>
                      </m:d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+8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=4+8</m:t>
                      </m:r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=12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79872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 (3-й спосіб)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4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4800" b="0" i="1" smtClean="0">
                              <a:latin typeface="Cambria Math" panose="02040503050406030204" pitchFamily="18" charset="0"/>
                            </a:rPr>
                            <m:t>8−3</m:t>
                          </m:r>
                        </m:e>
                      </m:d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+7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=5+7</m:t>
                      </m:r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=12</m:t>
                      </m:r>
                    </m:oMath>
                  </m:oMathPara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8398" y="3013501"/>
                <a:ext cx="8275204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4479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Властивість віднімання числа від суми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29308" y="4463611"/>
                <a:ext cx="11933382" cy="180049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uk-UA" sz="48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4800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en-US" sz="4800" b="1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4800" b="1" i="1" smtClean="0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d>
                      <m:r>
                        <a:rPr lang="en-US" sz="4800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4800" b="1" i="1" smtClean="0">
                          <a:latin typeface="Cambria Math" panose="02040503050406030204" pitchFamily="18" charset="0"/>
                        </a:rPr>
                        <m:t>𝒄</m:t>
                      </m:r>
                      <m:r>
                        <a:rPr lang="en-US" sz="4800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48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4800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en-US" sz="4800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4800" b="1" i="1" smtClean="0">
                              <a:latin typeface="Cambria Math" panose="02040503050406030204" pitchFamily="18" charset="0"/>
                            </a:rPr>
                            <m:t>𝒄</m:t>
                          </m:r>
                        </m:e>
                      </m:d>
                      <m:r>
                        <a:rPr lang="en-US" sz="4800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800" b="1" i="1" smtClean="0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en-US" sz="4800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48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4800" b="1" i="1" smtClean="0">
                              <a:latin typeface="Cambria Math" panose="02040503050406030204" pitchFamily="18" charset="0"/>
                            </a:rPr>
                            <m:t>𝒃</m:t>
                          </m:r>
                          <m:r>
                            <a:rPr lang="en-US" sz="4800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4800" b="1" i="1" smtClean="0">
                              <a:latin typeface="Cambria Math" panose="02040503050406030204" pitchFamily="18" charset="0"/>
                            </a:rPr>
                            <m:t>𝒄</m:t>
                          </m:r>
                        </m:e>
                      </m:d>
                      <m:r>
                        <a:rPr lang="en-US" sz="4800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4800" b="1" i="1" smtClean="0">
                          <a:latin typeface="Cambria Math" panose="02040503050406030204" pitchFamily="18" charset="0"/>
                        </a:rPr>
                        <m:t>𝒂</m:t>
                      </m:r>
                    </m:oMath>
                  </m:oMathPara>
                </a14:m>
                <a:endParaRPr lang="en-US" sz="4800" b="1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:r>
                  <a:rPr lang="en-US" sz="4800" b="1" dirty="0">
                    <a:latin typeface="Kharkiv" pitchFamily="2" charset="0"/>
                  </a:rPr>
                  <a:t> 	</a:t>
                </a:r>
                <a:endParaRPr lang="uk-UA" sz="4800" b="1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08" y="4463611"/>
                <a:ext cx="11933382" cy="180049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D1A0B02B-E46D-4E32-9882-D1E96261CBE6}"/>
              </a:ext>
            </a:extLst>
          </p:cNvPr>
          <p:cNvSpPr txBox="1"/>
          <p:nvPr/>
        </p:nvSpPr>
        <p:spPr>
          <a:xfrm>
            <a:off x="1164936" y="1979275"/>
            <a:ext cx="986212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Щоб відняти число від суми, можна відняти його від одного з доданків, а потім до результату додати другий доданок: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03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596C2F-7563-4CD9-8B36-92E3333E1B7B}"/>
              </a:ext>
            </a:extLst>
          </p:cNvPr>
          <p:cNvSpPr txBox="1"/>
          <p:nvPr/>
        </p:nvSpPr>
        <p:spPr>
          <a:xfrm>
            <a:off x="2048163" y="2274838"/>
            <a:ext cx="809567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Властивості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доцільно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використовувати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для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зручних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обчислень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спрощення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виразів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97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Задача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164936" y="2321004"/>
                <a:ext cx="9862127" cy="221599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Обчисліть зручним способом:</a:t>
                </a:r>
              </a:p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  <a:cs typeface="Times New Roman" panose="02020603050405020304" pitchFamily="18" charset="0"/>
                  </a:rPr>
                  <a:t>1)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225−</m:t>
                    </m:r>
                    <m:d>
                      <m:dPr>
                        <m:ctrlPr>
                          <a:rPr lang="uk-UA" sz="36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uk-UA" sz="36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125+37</m:t>
                        </m:r>
                      </m:e>
                    </m:d>
                  </m:oMath>
                </a14:m>
                <a:endParaRPr lang="uk-UA" sz="3600" b="0" dirty="0">
                  <a:latin typeface="Kharkiv" pitchFamily="2" charset="0"/>
                  <a:cs typeface="Times New Roman" panose="02020603050405020304" pitchFamily="18" charset="0"/>
                </a:endParaRPr>
              </a:p>
              <a:p>
                <a:pPr algn="ctr">
                  <a:spcAft>
                    <a:spcPts val="1800"/>
                  </a:spcAft>
                </a:pPr>
                <a:r>
                  <a:rPr lang="uk-UA" sz="3600" dirty="0">
                    <a:latin typeface="Kharkiv" pitchFamily="2" charset="0"/>
                  </a:rPr>
                  <a:t>2)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432+729</m:t>
                        </m:r>
                      </m:e>
                    </m:d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−232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4936" y="2321004"/>
                <a:ext cx="9862127" cy="2215991"/>
              </a:xfrm>
              <a:prstGeom prst="rect">
                <a:avLst/>
              </a:prstGeom>
              <a:blipFill>
                <a:blip r:embed="rId2"/>
                <a:stretch>
                  <a:fillRect t="-4683" b="-964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2254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956108" y="2473374"/>
                <a:ext cx="10279784" cy="26161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3600" dirty="0">
                    <a:latin typeface="Kharkiv" pitchFamily="2" charset="0"/>
                  </a:rPr>
                  <a:t>1)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36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25</m:t>
                    </m:r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uk-UA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+37</m:t>
                        </m:r>
                      </m:e>
                    </m:d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225−125</m:t>
                        </m:r>
                      </m:e>
                    </m:d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−37=</m:t>
                    </m:r>
                  </m:oMath>
                </a14:m>
                <a:br>
                  <a:rPr lang="uk-UA" sz="3600" b="0" i="1" dirty="0">
                    <a:latin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=100−37=73</m:t>
                      </m:r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  <a:p>
                <a:pPr algn="ctr"/>
                <a:r>
                  <a:rPr lang="uk-UA" sz="3600" dirty="0">
                    <a:latin typeface="Kharkiv" pitchFamily="2" charset="0"/>
                  </a:rPr>
                  <a:t>2)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uk-UA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32</m:t>
                        </m:r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+729</m:t>
                        </m:r>
                      </m:e>
                    </m:d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−2</m:t>
                    </m:r>
                    <m:r>
                      <a:rPr lang="uk-UA" sz="36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32</m:t>
                    </m:r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432−232</m:t>
                        </m:r>
                      </m:e>
                    </m:d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+729=</m:t>
                    </m:r>
                  </m:oMath>
                </a14:m>
                <a:br>
                  <a:rPr lang="uk-UA" sz="3600" b="0" i="1" dirty="0">
                    <a:latin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=200+729=929</m:t>
                      </m:r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6108" y="2473374"/>
                <a:ext cx="10279784" cy="2616101"/>
              </a:xfrm>
              <a:prstGeom prst="rect">
                <a:avLst/>
              </a:prstGeom>
              <a:blipFill>
                <a:blip r:embed="rId2"/>
                <a:stretch>
                  <a:fillRect t="-349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 сполучна лінія 4">
            <a:extLst>
              <a:ext uri="{FF2B5EF4-FFF2-40B4-BE49-F238E27FC236}">
                <a16:creationId xmlns:a16="http://schemas.microsoft.com/office/drawing/2014/main" id="{7C23FCF8-DB04-468E-9508-3AADE8B3A26C}"/>
              </a:ext>
            </a:extLst>
          </p:cNvPr>
          <p:cNvCxnSpPr/>
          <p:nvPr/>
        </p:nvCxnSpPr>
        <p:spPr>
          <a:xfrm>
            <a:off x="2470150" y="3019425"/>
            <a:ext cx="711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 сполучна лінія 5">
            <a:extLst>
              <a:ext uri="{FF2B5EF4-FFF2-40B4-BE49-F238E27FC236}">
                <a16:creationId xmlns:a16="http://schemas.microsoft.com/office/drawing/2014/main" id="{4F58DED6-7924-4AE1-AA2C-B705C45FF7CD}"/>
              </a:ext>
            </a:extLst>
          </p:cNvPr>
          <p:cNvCxnSpPr/>
          <p:nvPr/>
        </p:nvCxnSpPr>
        <p:spPr>
          <a:xfrm>
            <a:off x="3956050" y="3019425"/>
            <a:ext cx="711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 сполучна лінія 6">
            <a:extLst>
              <a:ext uri="{FF2B5EF4-FFF2-40B4-BE49-F238E27FC236}">
                <a16:creationId xmlns:a16="http://schemas.microsoft.com/office/drawing/2014/main" id="{36AEB8D2-30B5-4E03-9F43-3A1BF1C07475}"/>
              </a:ext>
            </a:extLst>
          </p:cNvPr>
          <p:cNvCxnSpPr/>
          <p:nvPr/>
        </p:nvCxnSpPr>
        <p:spPr>
          <a:xfrm>
            <a:off x="2425700" y="4410075"/>
            <a:ext cx="711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 сполучна лінія 7">
            <a:extLst>
              <a:ext uri="{FF2B5EF4-FFF2-40B4-BE49-F238E27FC236}">
                <a16:creationId xmlns:a16="http://schemas.microsoft.com/office/drawing/2014/main" id="{05FC0A8A-6C42-42AF-8C5D-3338457260DC}"/>
              </a:ext>
            </a:extLst>
          </p:cNvPr>
          <p:cNvCxnSpPr/>
          <p:nvPr/>
        </p:nvCxnSpPr>
        <p:spPr>
          <a:xfrm>
            <a:off x="5194300" y="4410075"/>
            <a:ext cx="711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770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Окремі випадки віднімання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/>
              <p:nvPr/>
            </p:nvSpPr>
            <p:spPr>
              <a:xfrm>
                <a:off x="129309" y="3013501"/>
                <a:ext cx="11933382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14:m>
                  <m:oMath xmlns:m="http://schemas.openxmlformats.org/officeDocument/2006/math"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en-US" sz="4800" b="1" dirty="0">
                    <a:latin typeface="Kharkiv" pitchFamily="2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800" b="1" i="1" smtClean="0"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endParaRPr lang="en-US" sz="4800" b="1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C046951-1534-4112-AB32-70FBD0152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09" y="3013501"/>
                <a:ext cx="11933382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11001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2F72C5D3-8A97-4733-9FAD-29E629BA95CB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CE8865DC-9301-45E8-BA61-77D4334B69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D818222C-5E3C-45F0-84FD-08998D09D8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92CA43CC-DF46-4EC2-B16F-1973197F98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дію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вона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показує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89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дію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вона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показує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029840"/>
            <a:ext cx="105664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Відніманням називають дію, 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допомогою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якої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відомими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сумою і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доданком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знаходять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другий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доданок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Вона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показує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на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скільки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одне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більше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інше</a:t>
            </a:r>
            <a:endParaRPr lang="uk-UA" sz="3600" dirty="0">
              <a:latin typeface="Kharkiv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45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компоненти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та результат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81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компоненти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та результат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дії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517429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Компоненти називають зменшуваним та від’ємником, а результат — різницею</a:t>
            </a:r>
            <a:endParaRPr lang="uk-UA" sz="3600" dirty="0">
              <a:latin typeface="Kharkiv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36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Сформулюйте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суми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7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Сформулюйте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суми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числа.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240430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Щоб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суму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один з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доданків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потім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результату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другий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доданок</a:t>
            </a:r>
            <a:endParaRPr lang="uk-UA" sz="3600" dirty="0">
              <a:latin typeface="Kharkiv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097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Сформулюйте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суми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49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Сформулюйте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віднімання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суми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240430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Щоб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суми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відняти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одного з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доданків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потім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до результату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другий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доданок</a:t>
            </a:r>
            <a:endParaRPr lang="uk-UA" sz="3600" dirty="0">
              <a:latin typeface="Kharkiv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186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454</Words>
  <Application>Microsoft Office PowerPoint</Application>
  <PresentationFormat>Широкий екран</PresentationFormat>
  <Paragraphs>48</Paragraphs>
  <Slides>27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4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32</cp:revision>
  <dcterms:created xsi:type="dcterms:W3CDTF">2024-08-04T08:47:29Z</dcterms:created>
  <dcterms:modified xsi:type="dcterms:W3CDTF">2024-09-28T16:23:49Z</dcterms:modified>
</cp:coreProperties>
</file>