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6"/>
  </p:notesMasterIdLst>
  <p:sldIdLst>
    <p:sldId id="345" r:id="rId2"/>
    <p:sldId id="257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46" r:id="rId27"/>
    <p:sldId id="292" r:id="rId28"/>
    <p:sldId id="293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1" r:id="rId42"/>
    <p:sldId id="342" r:id="rId43"/>
    <p:sldId id="343" r:id="rId44"/>
    <p:sldId id="344" r:id="rId45"/>
  </p:sldIdLst>
  <p:sldSz cx="12192000" cy="6858000"/>
  <p:notesSz cx="6858000" cy="9144000"/>
  <p:embeddedFontLs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libri Light" panose="020F0302020204030204" pitchFamily="34" charset="0"/>
      <p:regular r:id="rId51"/>
      <p:italic r:id="rId52"/>
    </p:embeddedFont>
    <p:embeddedFont>
      <p:font typeface="Cambria Math" panose="02040503050406030204" pitchFamily="18" charset="0"/>
      <p:regular r:id="rId53"/>
    </p:embeddedFont>
    <p:embeddedFont>
      <p:font typeface="Kharkiv" pitchFamily="2" charset="0"/>
      <p:regular r:id="rId54"/>
    </p:embeddedFont>
    <p:embeddedFont>
      <p:font typeface="NAMU 1600" panose="00000300000000000000" pitchFamily="2" charset="0"/>
      <p:regular r:id="rId55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31076D-55C9-4C42-8F08-B7ED044CE2F3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EBAB2D-026C-48C3-95FF-2716D34AF3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9051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26348"/>
            <a:ext cx="2743200" cy="795128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CO-4ZZBHo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6B876B-7440-4EED-99A8-F6DE01B2A0BE}"/>
              </a:ext>
            </a:extLst>
          </p:cNvPr>
          <p:cNvSpPr txBox="1"/>
          <p:nvPr/>
        </p:nvSpPr>
        <p:spPr>
          <a:xfrm>
            <a:off x="1027545" y="2459504"/>
            <a:ext cx="1013691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Відрізок. </a:t>
            </a:r>
          </a:p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Довжина відрізка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F7A5B2-C49C-4B29-8C3D-6DB1ED3788A9}"/>
              </a:ext>
            </a:extLst>
          </p:cNvPr>
          <p:cNvSpPr txBox="1"/>
          <p:nvPr/>
        </p:nvSpPr>
        <p:spPr>
          <a:xfrm>
            <a:off x="2753106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https://youtu.be/-CO-4ZZBHos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28616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96F4215-6B36-4B71-92B9-4466AE56E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5775" y="2466975"/>
            <a:ext cx="360045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830F28-4083-4959-A9CD-0DED2875A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5337" y="2395537"/>
            <a:ext cx="2981325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10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4B9E1E9-37E8-4570-A348-1B2B24CEA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725" y="2219325"/>
            <a:ext cx="516255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63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81C120-6407-4F3E-A9A4-47556357A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62" y="2305050"/>
            <a:ext cx="4410075" cy="2247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112F49-B16F-4EF8-AB1D-8E8AC31BA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62" y="2305050"/>
            <a:ext cx="441007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209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81C120-6407-4F3E-A9A4-47556357A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62" y="2305050"/>
            <a:ext cx="4410075" cy="2247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112F49-B16F-4EF8-AB1D-8E8AC31BA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62" y="2305050"/>
            <a:ext cx="4410075" cy="22479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739DDD0-E0F6-4982-8CD5-B84181EB254F}"/>
                  </a:ext>
                </a:extLst>
              </p:cNvPr>
              <p:cNvSpPr txBox="1"/>
              <p:nvPr/>
            </p:nvSpPr>
            <p:spPr>
              <a:xfrm>
                <a:off x="4124035" y="4978400"/>
                <a:ext cx="394392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𝑀𝑁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см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𝐸𝐹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см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739DDD0-E0F6-4982-8CD5-B84181EB25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035" y="4978400"/>
                <a:ext cx="3943927" cy="1200329"/>
              </a:xfrm>
              <a:prstGeom prst="rect">
                <a:avLst/>
              </a:prstGeom>
              <a:blipFill>
                <a:blip r:embed="rId3"/>
                <a:stretch>
                  <a:fillRect t="-8122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858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F0B8FC-6B52-4367-A948-C1758B33F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8637" y="2576512"/>
            <a:ext cx="3514725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8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07B937-D633-4C4B-B181-D36073ABE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2371725"/>
            <a:ext cx="3981450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953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D6C065-CC6D-43C5-9C30-4C9922A41D79}"/>
              </a:ext>
            </a:extLst>
          </p:cNvPr>
          <p:cNvSpPr txBox="1"/>
          <p:nvPr/>
        </p:nvSpPr>
        <p:spPr>
          <a:xfrm>
            <a:off x="919018" y="2551837"/>
            <a:ext cx="1035396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Виміряти відрізок — це означає підрахувати, скільки одиничних відрізків у ньому міститься.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407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/>
              <p:nvPr/>
            </p:nvSpPr>
            <p:spPr>
              <a:xfrm>
                <a:off x="946728" y="2082953"/>
                <a:ext cx="10136910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Якщо на відрізку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позначити точку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, то довжина відрізка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дорівнює сумі довжин відрізків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𝐴𝐶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𝐶𝐵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728" y="2082953"/>
                <a:ext cx="10136910" cy="2308324"/>
              </a:xfrm>
              <a:prstGeom prst="rect">
                <a:avLst/>
              </a:prstGeom>
              <a:blipFill>
                <a:blip r:embed="rId2"/>
                <a:stretch>
                  <a:fillRect t="-4233" r="-1563" b="-925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0EFCFA9-CD56-4B31-81B2-EE69034AD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7225" y="4608822"/>
            <a:ext cx="325755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940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7047DC2-A5E9-463C-A607-4E9643D60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7225" y="2514600"/>
            <a:ext cx="3257550" cy="9144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16BE24C-BBEC-4107-841B-B18C19EB293A}"/>
                  </a:ext>
                </a:extLst>
              </p:cNvPr>
              <p:cNvSpPr txBox="1"/>
              <p:nvPr/>
            </p:nvSpPr>
            <p:spPr>
              <a:xfrm>
                <a:off x="3048000" y="3819468"/>
                <a:ext cx="609600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𝐴𝐵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𝐴𝐶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𝐶𝐵</m:t>
                      </m:r>
                    </m:oMath>
                  </m:oMathPara>
                </a14:m>
                <a:endParaRPr lang="uk-UA" sz="36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16BE24C-BBEC-4107-841B-B18C19EB29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3819468"/>
                <a:ext cx="6096000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200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41ECA32-8347-4882-9038-5638401103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1" t="1318" r="393"/>
          <a:stretch/>
        </p:blipFill>
        <p:spPr>
          <a:xfrm>
            <a:off x="4064000" y="2564245"/>
            <a:ext cx="4064000" cy="17295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1026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D6C065-CC6D-43C5-9C30-4C9922A41D79}"/>
              </a:ext>
            </a:extLst>
          </p:cNvPr>
          <p:cNvSpPr txBox="1"/>
          <p:nvPr/>
        </p:nvSpPr>
        <p:spPr>
          <a:xfrm>
            <a:off x="919017" y="3281510"/>
            <a:ext cx="1035396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рівними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вони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суміщаються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при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накладанні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213B204-185A-485D-B0C5-881CC317D8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1" t="1318" r="393"/>
          <a:stretch/>
        </p:blipFill>
        <p:spPr>
          <a:xfrm>
            <a:off x="4063999" y="1058718"/>
            <a:ext cx="4064000" cy="17295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5B4B981-A768-4E01-984A-FDA296D18107}"/>
                  </a:ext>
                </a:extLst>
              </p:cNvPr>
              <p:cNvSpPr txBox="1"/>
              <p:nvPr/>
            </p:nvSpPr>
            <p:spPr>
              <a:xfrm>
                <a:off x="3047998" y="5476116"/>
                <a:ext cx="609600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𝐴𝐵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𝐶𝐷</m:t>
                      </m:r>
                    </m:oMath>
                  </m:oMathPara>
                </a14:m>
                <a:endParaRPr lang="uk-UA" sz="36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5B4B981-A768-4E01-984A-FDA296D181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998" y="5476116"/>
                <a:ext cx="6096000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7300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8737BE-AA16-40E7-952C-9941346104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087" y="2109787"/>
            <a:ext cx="3171825" cy="8096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9CDC481-6D43-451A-98C1-E6D5C9133F16}"/>
                  </a:ext>
                </a:extLst>
              </p:cNvPr>
              <p:cNvSpPr txBox="1"/>
              <p:nvPr/>
            </p:nvSpPr>
            <p:spPr>
              <a:xfrm>
                <a:off x="2613890" y="3429000"/>
                <a:ext cx="6964218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latin typeface="Kharkiv" pitchFamily="2" charset="0"/>
                  </a:rPr>
                  <a:t>Т</a:t>
                </a:r>
                <a:r>
                  <a:rPr lang="uk-UA" sz="3600" dirty="0">
                    <a:latin typeface="Kharkiv" pitchFamily="2" charset="0"/>
                  </a:rPr>
                  <a:t>очка</a:t>
                </a:r>
                <a:r>
                  <a:rPr lang="en-US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</a:t>
                </a:r>
                <a:r>
                  <a:rPr lang="en-US" sz="3600" dirty="0">
                    <a:latin typeface="Kharkiv" pitchFamily="2" charset="0"/>
                  </a:rPr>
                  <a:t>—</a:t>
                </a:r>
                <a:r>
                  <a:rPr lang="uk-UA" sz="3600" dirty="0">
                    <a:latin typeface="Kharkiv" pitchFamily="2" charset="0"/>
                  </a:rPr>
                  <a:t> серединою відрізка </a:t>
                </a:r>
                <a14:m>
                  <m:oMath xmlns:m="http://schemas.openxmlformats.org/officeDocument/2006/math"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9CDC481-6D43-451A-98C1-E6D5C9133F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3890" y="3429000"/>
                <a:ext cx="6964218" cy="1200329"/>
              </a:xfrm>
              <a:prstGeom prst="rect">
                <a:avLst/>
              </a:prstGeom>
              <a:blipFill>
                <a:blip r:embed="rId3"/>
                <a:stretch>
                  <a:fillRect t="-8163" r="-1664" b="-1836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728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81C120-6407-4F3E-A9A4-47556357A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62" y="2305050"/>
            <a:ext cx="4410075" cy="2247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112F49-B16F-4EF8-AB1D-8E8AC31BA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62" y="2305050"/>
            <a:ext cx="441007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5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7135F7-9116-4980-AD65-69AE3CEBC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650" y="1670771"/>
            <a:ext cx="4838700" cy="23526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3B4295-FB99-417D-9EAF-7C3705AE752F}"/>
              </a:ext>
            </a:extLst>
          </p:cNvPr>
          <p:cNvSpPr txBox="1"/>
          <p:nvPr/>
        </p:nvSpPr>
        <p:spPr>
          <a:xfrm>
            <a:off x="2613891" y="4214091"/>
            <a:ext cx="69642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Ламана</a:t>
            </a:r>
          </a:p>
        </p:txBody>
      </p:sp>
    </p:spTree>
    <p:extLst>
      <p:ext uri="{BB962C8B-B14F-4D97-AF65-F5344CB8AC3E}">
        <p14:creationId xmlns:p14="http://schemas.microsoft.com/office/powerpoint/2010/main" val="14995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F064B8-AD61-48D3-A18D-9166448FE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5725" y="2286000"/>
            <a:ext cx="44005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7135F7-9116-4980-AD65-69AE3CEBC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650" y="663059"/>
            <a:ext cx="4838700" cy="23526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4A3C370-E309-48B7-AEB2-4892BE7B37E7}"/>
                  </a:ext>
                </a:extLst>
              </p:cNvPr>
              <p:cNvSpPr txBox="1"/>
              <p:nvPr/>
            </p:nvSpPr>
            <p:spPr>
              <a:xfrm>
                <a:off x="1126836" y="3290455"/>
                <a:ext cx="9938328" cy="33239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Точки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— вершини ламаної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𝐴𝐵𝐶𝐷𝐸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Точки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</a:t>
                </a:r>
                <a:r>
                  <a:rPr lang="uk-UA" sz="3600" dirty="0">
                    <a:latin typeface="Kharkiv" pitchFamily="2" charset="0"/>
                  </a:rPr>
                  <a:t>і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— </a:t>
                </a:r>
                <a:r>
                  <a:rPr lang="uk-UA" sz="3600" dirty="0">
                    <a:latin typeface="Kharkiv" pitchFamily="2" charset="0"/>
                  </a:rPr>
                  <a:t>кінці ламаної </a:t>
                </a:r>
                <a14:m>
                  <m:oMath xmlns:m="http://schemas.openxmlformats.org/officeDocument/2006/math">
                    <m:r>
                      <a:rPr lang="uk-UA" sz="3600" i="1" dirty="0">
                        <a:latin typeface="Cambria Math" panose="02040503050406030204" pitchFamily="18" charset="0"/>
                      </a:rPr>
                      <m:t>𝐴𝐵𝐶𝐷𝐸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Відрізки</a:t>
                </a:r>
                <a14:m>
                  <m:oMath xmlns:m="http://schemas.openxmlformats.org/officeDocument/2006/math">
                    <m:r>
                      <a:rPr lang="uk-UA" sz="36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𝐶𝐷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𝐷𝐸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—</a:t>
                </a:r>
                <a:r>
                  <a:rPr lang="uk-UA" sz="3600" dirty="0">
                    <a:latin typeface="Kharkiv" pitchFamily="2" charset="0"/>
                  </a:rPr>
                  <a:t> ланки ламаної </a:t>
                </a:r>
                <a14:m>
                  <m:oMath xmlns:m="http://schemas.openxmlformats.org/officeDocument/2006/math">
                    <m:r>
                      <a:rPr lang="uk-UA" sz="3600" i="1" dirty="0">
                        <a:latin typeface="Cambria Math" panose="02040503050406030204" pitchFamily="18" charset="0"/>
                      </a:rPr>
                      <m:t>𝐴𝐵𝐶𝐷𝐸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4A3C370-E309-48B7-AEB2-4892BE7B37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6836" y="3290455"/>
                <a:ext cx="9938328" cy="3323987"/>
              </a:xfrm>
              <a:prstGeom prst="rect">
                <a:avLst/>
              </a:prstGeom>
              <a:blipFill>
                <a:blip r:embed="rId3"/>
                <a:stretch>
                  <a:fillRect l="-1718" t="-2936" b="-605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405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B9702B-FE33-4173-BE83-E21FCA29C0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4337" y="809625"/>
            <a:ext cx="3743325" cy="261937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7CE004-434F-445D-A531-60B1F2FE8F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749" y="3431309"/>
            <a:ext cx="400050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53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A4CB57-0550-4CBA-9DA5-04A2A36E7376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1</a:t>
            </a:r>
            <a:endParaRPr lang="uk-UA" sz="3600" b="1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/>
              <p:nvPr/>
            </p:nvSpPr>
            <p:spPr>
              <a:xfrm>
                <a:off x="946728" y="2082953"/>
                <a:ext cx="10136910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Відрізок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𝐵𝐶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</a:t>
                </a:r>
                <a:r>
                  <a:rPr lang="uk-UA" sz="3600" dirty="0">
                    <a:latin typeface="Kharkiv" pitchFamily="2" charset="0"/>
                  </a:rPr>
                  <a:t>на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см коротший від відрізка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,</a:t>
                </a:r>
                <a:r>
                  <a:rPr lang="en-US" sz="3600" dirty="0">
                    <a:latin typeface="Kharkiv" pitchFamily="2" charset="0"/>
                  </a:rPr>
                  <a:t> </a:t>
                </a:r>
                <a:r>
                  <a:rPr lang="uk-UA" sz="3600" dirty="0">
                    <a:latin typeface="Kharkiv" pitchFamily="2" charset="0"/>
                  </a:rPr>
                  <a:t>довжина якого дорівнює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см.</a:t>
                </a:r>
              </a:p>
              <a:p>
                <a:pPr algn="ctr"/>
                <a:r>
                  <a:rPr lang="uk-UA" sz="3600" dirty="0">
                    <a:latin typeface="Kharkiv" pitchFamily="2" charset="0"/>
                  </a:rPr>
                  <a:t>Знайдіть довжину відрізка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𝐴𝐶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728" y="2082953"/>
                <a:ext cx="10136910" cy="2308324"/>
              </a:xfrm>
              <a:prstGeom prst="rect">
                <a:avLst/>
              </a:prstGeom>
              <a:blipFill>
                <a:blip r:embed="rId2"/>
                <a:stretch>
                  <a:fillRect l="-481" t="-4233" r="-2706" b="-925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F2A7B15-9D9A-47A3-BC05-BC88CED0BE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2362" y="4621501"/>
            <a:ext cx="486727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104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A4CB57-0550-4CBA-9DA5-04A2A36E7376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/>
              <p:nvPr/>
            </p:nvSpPr>
            <p:spPr>
              <a:xfrm>
                <a:off x="1027543" y="3694699"/>
                <a:ext cx="1013691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Маємо: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=8−3=5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(</a:t>
                </a:r>
                <a:r>
                  <a:rPr lang="uk-UA" sz="3600" dirty="0">
                    <a:latin typeface="Kharkiv" pitchFamily="2" charset="0"/>
                  </a:rPr>
                  <a:t>см)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543" y="3694699"/>
                <a:ext cx="10136910" cy="646331"/>
              </a:xfrm>
              <a:prstGeom prst="rect">
                <a:avLst/>
              </a:prstGeom>
              <a:blipFill>
                <a:blip r:embed="rId2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F2A7B15-9D9A-47A3-BC05-BC88CED0BE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2360" y="2581275"/>
            <a:ext cx="486727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20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A4CB57-0550-4CBA-9DA5-04A2A36E7376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/>
              <p:nvPr/>
            </p:nvSpPr>
            <p:spPr>
              <a:xfrm>
                <a:off x="1027542" y="3724904"/>
                <a:ext cx="10136910" cy="14311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𝐴𝐶</m:t>
                      </m:r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𝐴𝐵</m:t>
                      </m:r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𝐵𝐶</m:t>
                      </m:r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Звідси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𝐴𝐶</m:t>
                    </m:r>
                    <m:r>
                      <a:rPr lang="en-US" sz="3600" i="1" dirty="0">
                        <a:latin typeface="Cambria Math" panose="02040503050406030204" pitchFamily="18" charset="0"/>
                      </a:rPr>
                      <m:t>=8+5=13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(</a:t>
                </a:r>
                <a:r>
                  <a:rPr lang="uk-UA" sz="3600" dirty="0">
                    <a:latin typeface="Kharkiv" pitchFamily="2" charset="0"/>
                  </a:rPr>
                  <a:t>см)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542" y="3724904"/>
                <a:ext cx="10136910" cy="1431161"/>
              </a:xfrm>
              <a:prstGeom prst="rect">
                <a:avLst/>
              </a:prstGeom>
              <a:blipFill>
                <a:blip r:embed="rId2"/>
                <a:stretch>
                  <a:fillRect b="-1531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F2A7B15-9D9A-47A3-BC05-BC88CED0BE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2360" y="2581275"/>
            <a:ext cx="486727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67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A4CB57-0550-4CBA-9DA5-04A2A36E7376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2</a:t>
            </a:r>
            <a:endParaRPr lang="uk-UA" sz="3600" b="1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/>
              <p:nvPr/>
            </p:nvSpPr>
            <p:spPr>
              <a:xfrm>
                <a:off x="946728" y="2082953"/>
                <a:ext cx="10136910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Відомо, що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𝑀𝐾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=24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см,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𝑁𝑃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=32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</a:t>
                </a:r>
                <a:r>
                  <a:rPr lang="uk-UA" sz="3600" dirty="0">
                    <a:latin typeface="Kharkiv" pitchFamily="2" charset="0"/>
                  </a:rPr>
                  <a:t>см,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𝑀𝑃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=50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</a:t>
                </a:r>
                <a:r>
                  <a:rPr lang="uk-UA" sz="3600" dirty="0">
                    <a:latin typeface="Kharkiv" pitchFamily="2" charset="0"/>
                  </a:rPr>
                  <a:t>см. Знайдіть довжину відрізка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𝑁𝐾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.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728" y="2082953"/>
                <a:ext cx="10136910" cy="1754326"/>
              </a:xfrm>
              <a:prstGeom prst="rect">
                <a:avLst/>
              </a:prstGeom>
              <a:blipFill>
                <a:blip r:embed="rId2"/>
                <a:stretch>
                  <a:fillRect t="-5575" b="-125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C5C932-0366-467B-83CE-55F366912D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2375" y="4087812"/>
            <a:ext cx="466725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99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A4CB57-0550-4CBA-9DA5-04A2A36E7376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/>
              <p:nvPr/>
            </p:nvSpPr>
            <p:spPr>
              <a:xfrm>
                <a:off x="1027543" y="3703935"/>
                <a:ext cx="10136910" cy="14311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Маємо: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𝑀𝑁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𝑀𝑃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𝑁𝑃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  <a:p>
                <a:pPr algn="ctr"/>
                <a:r>
                  <a:rPr lang="uk-UA" sz="3600" dirty="0">
                    <a:latin typeface="Kharkiv" pitchFamily="2" charset="0"/>
                  </a:rPr>
                  <a:t>Звідси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𝑀𝑁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=50−32=18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(</a:t>
                </a:r>
                <a:r>
                  <a:rPr lang="uk-UA" sz="3600" dirty="0">
                    <a:latin typeface="Kharkiv" pitchFamily="2" charset="0"/>
                  </a:rPr>
                  <a:t>см)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543" y="3703935"/>
                <a:ext cx="10136910" cy="1431161"/>
              </a:xfrm>
              <a:prstGeom prst="rect">
                <a:avLst/>
              </a:prstGeom>
              <a:blipFill>
                <a:blip r:embed="rId2"/>
                <a:stretch>
                  <a:fillRect t="-6838" b="-1581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144076E-6DB4-4AE5-8A90-2F5C64821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2373" y="2714625"/>
            <a:ext cx="466725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0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A4CB57-0550-4CBA-9DA5-04A2A36E7376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/>
              <p:nvPr/>
            </p:nvSpPr>
            <p:spPr>
              <a:xfrm>
                <a:off x="1027543" y="3703935"/>
                <a:ext cx="10136910" cy="14311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Маємо: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𝑁𝐾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𝑀𝐾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𝑀𝑁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  <a:p>
                <a:pPr algn="ctr"/>
                <a:r>
                  <a:rPr lang="uk-UA" sz="3600" dirty="0">
                    <a:latin typeface="Kharkiv" pitchFamily="2" charset="0"/>
                  </a:rPr>
                  <a:t>Тоді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𝑁𝐾</m:t>
                    </m:r>
                    <m:r>
                      <a:rPr lang="en-US" sz="3600" i="1" dirty="0">
                        <a:latin typeface="Cambria Math" panose="02040503050406030204" pitchFamily="18" charset="0"/>
                      </a:rPr>
                      <m:t>=24−18=6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</a:t>
                </a:r>
                <a:r>
                  <a:rPr lang="en-US" sz="3600" dirty="0">
                    <a:latin typeface="Kharkiv" pitchFamily="2" charset="0"/>
                  </a:rPr>
                  <a:t>(</a:t>
                </a:r>
                <a:r>
                  <a:rPr lang="uk-UA" sz="3600" dirty="0">
                    <a:latin typeface="Kharkiv" pitchFamily="2" charset="0"/>
                  </a:rPr>
                  <a:t>см)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6B876B-7440-4EED-99A8-F6DE01B2A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543" y="3703935"/>
                <a:ext cx="10136910" cy="1431161"/>
              </a:xfrm>
              <a:prstGeom prst="rect">
                <a:avLst/>
              </a:prstGeom>
              <a:blipFill>
                <a:blip r:embed="rId2"/>
                <a:stretch>
                  <a:fillRect t="-6838" b="-1581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144076E-6DB4-4AE5-8A90-2F5C64821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2373" y="2714625"/>
            <a:ext cx="466725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70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74C7DB47-97BA-4CB8-B8C3-00EEE4354327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CE430BA7-1AB8-4548-AADF-0321846D00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98AE0982-5183-4566-AC53-E4F720CA6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17FB49E0-C188-496D-B79E-431FCCD079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102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кінцями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дані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точки?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кінцями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дані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точки?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Один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відрізок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09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відрізок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У</a:t>
            </a:r>
            <a:r>
              <a:rPr lang="uk-UA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казуючи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його кінці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94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знаєте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61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знаєте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828835"/>
                <a:ext cx="10566400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Наприклад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мм,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дм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км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тощо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828835"/>
                <a:ext cx="10566400" cy="1200329"/>
              </a:xfrm>
              <a:prstGeom prst="rect">
                <a:avLst/>
              </a:prstGeom>
              <a:blipFill>
                <a:blip r:embed="rId2"/>
                <a:stretch>
                  <a:fillRect t="-8122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551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Поясніть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означає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97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Поясніть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означає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930435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означає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підрахувати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одиничних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відрізків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ньому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міститься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0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7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542508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відрізку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позначити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точку</a:t>
            </a:r>
            <a:r>
              <a:rPr lang="en-US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то</a:t>
            </a:r>
          </a:p>
          <a:p>
            <a:pPr algn="ctr"/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довжина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цього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відрізка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буде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сумі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відрізків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поділила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ця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точка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14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рівними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38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рівними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суміщаються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при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накладанні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763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рівні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1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рівні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Рівні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рівні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довжини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77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нерівних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уважають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45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нерівних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уважають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ой,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довжина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більша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6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Що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називають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відстанню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між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точками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blipFill>
                <a:blip r:embed="rId2"/>
                <a:stretch>
                  <a:fillRect l="-696" t="-8122" r="-2570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263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Що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називають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відстанню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між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точками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blipFill>
                <a:blip r:embed="rId2"/>
                <a:stretch>
                  <a:fillRect l="-696" t="-8122" r="-2570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828835"/>
                <a:ext cx="10566400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Довжину відрізка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828835"/>
                <a:ext cx="10566400" cy="1200329"/>
              </a:xfrm>
              <a:prstGeom prst="rect">
                <a:avLst/>
              </a:prstGeom>
              <a:blipFill>
                <a:blip r:embed="rId3"/>
                <a:stretch>
                  <a:fillRect t="-8122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872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446</Words>
  <Application>Microsoft Office PowerPoint</Application>
  <PresentationFormat>Широкий екран</PresentationFormat>
  <Paragraphs>60</Paragraphs>
  <Slides>44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44</vt:i4>
      </vt:variant>
    </vt:vector>
  </HeadingPairs>
  <TitlesOfParts>
    <vt:vector size="51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19</cp:revision>
  <dcterms:created xsi:type="dcterms:W3CDTF">2024-08-04T08:47:29Z</dcterms:created>
  <dcterms:modified xsi:type="dcterms:W3CDTF">2024-09-28T16:00:16Z</dcterms:modified>
</cp:coreProperties>
</file>