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3"/>
  </p:notesMasterIdLst>
  <p:sldIdLst>
    <p:sldId id="317" r:id="rId2"/>
    <p:sldId id="256" r:id="rId3"/>
    <p:sldId id="257" r:id="rId4"/>
    <p:sldId id="258" r:id="rId5"/>
    <p:sldId id="259" r:id="rId6"/>
    <p:sldId id="294" r:id="rId7"/>
    <p:sldId id="295" r:id="rId8"/>
    <p:sldId id="296" r:id="rId9"/>
    <p:sldId id="297" r:id="rId10"/>
    <p:sldId id="298" r:id="rId11"/>
    <p:sldId id="300" r:id="rId12"/>
    <p:sldId id="301" r:id="rId13"/>
    <p:sldId id="302" r:id="rId14"/>
    <p:sldId id="303" r:id="rId15"/>
    <p:sldId id="299" r:id="rId16"/>
    <p:sldId id="304" r:id="rId17"/>
    <p:sldId id="305" r:id="rId18"/>
    <p:sldId id="274" r:id="rId19"/>
    <p:sldId id="292" r:id="rId20"/>
    <p:sldId id="293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16" r:id="rId32"/>
  </p:sldIdLst>
  <p:sldSz cx="12192000" cy="6858000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Cambria Math" panose="02040503050406030204" pitchFamily="18" charset="0"/>
      <p:regular r:id="rId40"/>
    </p:embeddedFont>
    <p:embeddedFont>
      <p:font typeface="Kharkiv" pitchFamily="2" charset="0"/>
      <p:regular r:id="rId41"/>
    </p:embeddedFont>
    <p:embeddedFont>
      <p:font typeface="NAMU 1600" panose="00000300000000000000" pitchFamily="2" charset="0"/>
      <p:regular r:id="rId42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B56D4-409A-4A0E-A705-1207FBB1ED81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0E52CC-A077-4020-BEA3-10CF7359D4D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4585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24C2B-F35E-4A78-BF0F-59B8319A2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A6D2929-F2CA-4243-907C-87D7DDFD80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699B878-D9AB-4D72-B050-555E5E45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DED045B-CC5D-4A41-A9E5-E10768AF5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5EE40F1-A1C3-4B5F-AC29-91A418A29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146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553F5F-4BD0-4D54-932F-1476A988E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6622B4-2A95-43EC-BA1E-E52C7CF7B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C1E4EBF-80F9-4878-BB8D-8DACDB4A6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CBFAF43-AB3D-4F27-9FBF-D2F059E5E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9E56C66-755D-4BFD-B060-50E509457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509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C23626-7D57-4E9C-924D-252503A26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7D18E82-084A-4859-9CCD-17C0DF5D0E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AD206DB-2B24-4429-AEDC-5E3105518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5199482-7A02-4355-9777-35CFACF1B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62C762F-DE58-4BB8-97C1-05ED76D91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0210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416B0-9E61-4995-B551-78A399552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E638FE-D4B0-4ADC-840E-FF8AA9BCF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7B19608-F32C-4D5C-A40A-30CCFF8AD2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8C4AA99-CE06-4AAD-9451-38B0CF0F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CF36382-72DE-4755-97E6-1CB494BD5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EA6BFA1-1C5F-4861-A33C-D2335E27F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827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5A630-98D2-433A-9FA5-F9597C64A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8C49D0B-FCCC-4120-B2C4-51D395DBC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53EE77B-0C66-4577-AF78-04F145B8EF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F1DE837-C03C-4547-B671-6B6EC4AC63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D02C854-22CB-4ED6-97B0-7C996DF58A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DC3EC150-1812-4ADD-8285-89DB98762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D37A5E29-EA7F-4141-8AEC-7EEA82E98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A4F49B49-51F0-4F81-B943-93714245A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536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B427AD-6FE6-40CA-BE63-A5EB8BB3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235DE7B-3514-4722-BB96-8937DF677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3E847DC-376B-4794-B50C-1CA06B578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B28F7D6-E4A0-434D-8D37-0E347FB5B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933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8B27CE63-8450-430A-98FD-E59614DF00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796952"/>
            <a:ext cx="2743200" cy="924524"/>
          </a:xfrm>
        </p:spPr>
        <p:txBody>
          <a:bodyPr/>
          <a:lstStyle>
            <a:lvl1pPr>
              <a:defRPr sz="2000" b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DC2BB82-2A37-46ED-B29F-71B8021B6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2869BA0C-2F2B-496B-A2F7-DF66ECF8C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708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8B09C-AB0B-4602-B397-F0704259C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3A2E649-423F-48C7-AEB1-D3C1F2F3E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235DE9-4062-4807-9A5C-6377CA2416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5DD0655-9A4E-4BAB-B5A8-2A9C45514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A2F3160-0B16-4919-8582-49450038E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0D8B6A0-52E0-4EA0-BDD9-B7F1611DC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66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C70DA9-5C83-4D25-A961-4062525A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B484571-6FB9-4012-BF6D-066E081372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7082043-83C4-47E8-B698-C9E8D95D8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152079C-CAE4-4FCC-83A4-55BF39F5D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512A4D-1FA1-4773-8E98-F6D7D1CCE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22370CF-D041-437A-8E6B-FC9781E09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700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364CD7-F0EA-4E88-B47B-33E900BEE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FF3226F-3B3B-416E-801F-379FAD126B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0459AA0-D9A4-40B3-8567-C9F5658A6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098F6C-4115-4CF7-B1EF-878B1686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1B698F-70D2-4123-B707-90286331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271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F0580812-DBBC-4DC7-9957-3D1C4DE1C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9E1E4CA-FF29-4F48-AB74-52018C15C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53F4D31-5870-4D23-AA5E-5B51325D2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D74F4-EE4B-4142-80BE-951E145E8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5532DF-DA7E-42DC-8CD3-3356F3DA5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727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D835711D-155E-4CA3-B8A8-B36942485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B5943DC-DB49-4907-9F38-C91C3090F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DC08826-88C4-458E-980B-7BE1BEC09A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A63369-4071-4A37-BEA7-9BD5CBBC91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642AA13-C310-47BF-A831-B5301125AF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2272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zyQjDVw_S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33B826-13C5-4B4D-87D5-81749BC7328E}"/>
              </a:ext>
            </a:extLst>
          </p:cNvPr>
          <p:cNvSpPr txBox="1"/>
          <p:nvPr/>
        </p:nvSpPr>
        <p:spPr>
          <a:xfrm>
            <a:off x="826654" y="1951672"/>
            <a:ext cx="10538691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latin typeface="Kharkiv" pitchFamily="2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Відсотки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.</a:t>
            </a:r>
          </a:p>
          <a:p>
            <a:pPr algn="ctr"/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Знаходження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відсотків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від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числа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8D2DAB-7CC8-4A04-B89B-142D7FFA8B65}"/>
              </a:ext>
            </a:extLst>
          </p:cNvPr>
          <p:cNvSpPr txBox="1"/>
          <p:nvPr/>
        </p:nvSpPr>
        <p:spPr>
          <a:xfrm>
            <a:off x="2753105" y="4906327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https://youtu.be/RzyQjDVw_SM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69854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B928035-29C3-476E-8512-9BEB6CB9E69B}"/>
              </a:ext>
            </a:extLst>
          </p:cNvPr>
          <p:cNvSpPr txBox="1"/>
          <p:nvPr/>
        </p:nvSpPr>
        <p:spPr>
          <a:xfrm>
            <a:off x="826654" y="2551837"/>
            <a:ext cx="1053869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Відсоток (процент) — це одна сота частини числа або числового значення величини</a:t>
            </a:r>
          </a:p>
        </p:txBody>
      </p:sp>
    </p:spTree>
    <p:extLst>
      <p:ext uri="{BB962C8B-B14F-4D97-AF65-F5344CB8AC3E}">
        <p14:creationId xmlns:p14="http://schemas.microsoft.com/office/powerpoint/2010/main" val="141751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2C2C21A-3407-4395-8283-715E69EF1256}"/>
                  </a:ext>
                </a:extLst>
              </p:cNvPr>
              <p:cNvSpPr txBox="1"/>
              <p:nvPr/>
            </p:nvSpPr>
            <p:spPr>
              <a:xfrm>
                <a:off x="826654" y="2470051"/>
                <a:ext cx="10538691" cy="19178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символ відсотка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1%=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=0,01</m:t>
                      </m:r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2C2C21A-3407-4395-8283-715E69EF12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654" y="2470051"/>
                <a:ext cx="10538691" cy="1917897"/>
              </a:xfrm>
              <a:prstGeom prst="rect">
                <a:avLst/>
              </a:prstGeom>
              <a:blipFill>
                <a:blip r:embed="rId2"/>
                <a:stretch>
                  <a:fillRect t="-476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192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ECF838F-D304-4C8F-A078-23317DF45B1B}"/>
                  </a:ext>
                </a:extLst>
              </p:cNvPr>
              <p:cNvSpPr txBox="1"/>
              <p:nvPr/>
            </p:nvSpPr>
            <p:spPr>
              <a:xfrm>
                <a:off x="554182" y="2691265"/>
                <a:ext cx="11083636" cy="147546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Знайти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числа означає знайти одну соту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36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uk-UA" sz="3600" b="0" i="1" dirty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uk-UA" sz="36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uk-UA" sz="3600" b="0" i="1" dirty="0" smtClean="0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</m:e>
                    </m:d>
                  </m:oMath>
                </a14:m>
                <a:r>
                  <a:rPr lang="uk-UA" sz="3600" dirty="0">
                    <a:latin typeface="Kharkiv" pitchFamily="2" charset="0"/>
                  </a:rPr>
                  <a:t> частину цього числа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ECF838F-D304-4C8F-A078-23317DF45B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82" y="2691265"/>
                <a:ext cx="11083636" cy="1475469"/>
              </a:xfrm>
              <a:prstGeom prst="rect">
                <a:avLst/>
              </a:prstGeom>
              <a:blipFill>
                <a:blip r:embed="rId2"/>
                <a:stretch>
                  <a:fillRect t="-6173" r="-1925" b="-658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718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1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/>
              <p:nvPr/>
            </p:nvSpPr>
            <p:spPr>
              <a:xfrm>
                <a:off x="1976582" y="3105834"/>
                <a:ext cx="823883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Знайдіть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400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грн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582" y="3105834"/>
                <a:ext cx="8238836" cy="646331"/>
              </a:xfrm>
              <a:prstGeom prst="rect">
                <a:avLst/>
              </a:prstGeom>
              <a:blipFill>
                <a:blip r:embed="rId2"/>
                <a:stretch>
                  <a:fillRect t="-14019" b="-3364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8263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/>
              <p:nvPr/>
            </p:nvSpPr>
            <p:spPr>
              <a:xfrm>
                <a:off x="988291" y="1883705"/>
                <a:ext cx="10215418" cy="30905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:r>
                  <a:rPr lang="ru-RU" sz="3600" dirty="0">
                    <a:latin typeface="Kharkiv" pitchFamily="2" charset="0"/>
                  </a:rPr>
                  <a:t>Щоб </a:t>
                </a:r>
                <a:r>
                  <a:rPr lang="ru-RU" sz="3600" dirty="0" err="1">
                    <a:latin typeface="Kharkiv" pitchFamily="2" charset="0"/>
                  </a:rPr>
                  <a:t>знайти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від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400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грн</a:t>
                </a:r>
                <a:r>
                  <a:rPr lang="ru-RU" sz="3600" dirty="0">
                    <a:latin typeface="Kharkiv" pitchFamily="2" charset="0"/>
                  </a:rPr>
                  <a:t>,</a:t>
                </a:r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потрібно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знайти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3600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від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400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, </a:t>
                </a:r>
                <a:r>
                  <a:rPr lang="ru-RU" sz="3600" dirty="0" err="1">
                    <a:latin typeface="Kharkiv" pitchFamily="2" charset="0"/>
                  </a:rPr>
                  <a:t>тобто</a:t>
                </a:r>
                <a:r>
                  <a:rPr lang="en-US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поділити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400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100</m:t>
                    </m:r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3600" dirty="0">
                  <a:latin typeface="Kharkiv" pitchFamily="2" charset="0"/>
                </a:endParaRPr>
              </a:p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:r>
                  <a:rPr lang="ru-RU" sz="3600" dirty="0" err="1">
                    <a:latin typeface="Kharkiv" pitchFamily="2" charset="0"/>
                  </a:rPr>
                  <a:t>Маємо</a:t>
                </a:r>
                <a:r>
                  <a:rPr lang="en-US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400</m:t>
                    </m:r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 :</m:t>
                    </m:r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100</m:t>
                    </m:r>
                    <m:r>
                      <a:rPr lang="en-US" sz="36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(</a:t>
                </a:r>
                <a:r>
                  <a:rPr lang="ru-RU" sz="3600" dirty="0" err="1">
                    <a:latin typeface="Kharkiv" pitchFamily="2" charset="0"/>
                  </a:rPr>
                  <a:t>грн</a:t>
                </a:r>
                <a:r>
                  <a:rPr lang="ru-RU" sz="3600" dirty="0">
                    <a:latin typeface="Kharkiv" pitchFamily="2" charset="0"/>
                  </a:rPr>
                  <a:t>)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291" y="1883705"/>
                <a:ext cx="10215418" cy="3090590"/>
              </a:xfrm>
              <a:prstGeom prst="rect">
                <a:avLst/>
              </a:prstGeom>
              <a:blipFill>
                <a:blip r:embed="rId2"/>
                <a:stretch>
                  <a:fillRect t="-1183" b="-65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F278186-043D-4168-9795-16A5B562A349}"/>
                  </a:ext>
                </a:extLst>
              </p:cNvPr>
              <p:cNvSpPr txBox="1"/>
              <p:nvPr/>
            </p:nvSpPr>
            <p:spPr>
              <a:xfrm>
                <a:off x="401782" y="5874603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3600" dirty="0">
                    <a:latin typeface="Kharkiv" pitchFamily="2" charset="0"/>
                  </a:rPr>
                  <a:t>Відповідь</a:t>
                </a:r>
                <a:r>
                  <a:rPr lang="en-US" sz="3600" dirty="0">
                    <a:latin typeface="Kharkiv" pitchFamily="2" charset="0"/>
                  </a:rPr>
                  <a:t>:</a:t>
                </a:r>
                <a:r>
                  <a:rPr lang="uk-UA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грн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F278186-043D-4168-9795-16A5B562A3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5874603"/>
                <a:ext cx="6096000" cy="646331"/>
              </a:xfrm>
              <a:prstGeom prst="rect">
                <a:avLst/>
              </a:prstGeom>
              <a:blipFill>
                <a:blip r:embed="rId3"/>
                <a:stretch>
                  <a:fillRect l="-3100" t="-15094" b="-34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9081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0E140B-BC11-496B-818A-174250A481E9}"/>
                  </a:ext>
                </a:extLst>
              </p:cNvPr>
              <p:cNvSpPr txBox="1"/>
              <p:nvPr/>
            </p:nvSpPr>
            <p:spPr>
              <a:xfrm>
                <a:off x="988291" y="2216200"/>
                <a:ext cx="10215418" cy="24256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кг — це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центнера</a:t>
                </a:r>
              </a:p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см — це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метра</a:t>
                </a:r>
              </a:p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ар — це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гектара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0E140B-BC11-496B-818A-174250A481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291" y="2216200"/>
                <a:ext cx="10215418" cy="2425600"/>
              </a:xfrm>
              <a:prstGeom prst="rect">
                <a:avLst/>
              </a:prstGeom>
              <a:blipFill>
                <a:blip r:embed="rId2"/>
                <a:stretch>
                  <a:fillRect t="-1763" b="-88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945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FC2EDA-B913-4D7B-8276-EE2AF3A0DD05}"/>
              </a:ext>
            </a:extLst>
          </p:cNvPr>
          <p:cNvSpPr txBox="1"/>
          <p:nvPr/>
        </p:nvSpPr>
        <p:spPr>
          <a:xfrm>
            <a:off x="498764" y="2445141"/>
            <a:ext cx="11194472" cy="1967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  <a:spcAft>
                <a:spcPts val="1800"/>
              </a:spcAft>
            </a:pPr>
            <a:r>
              <a:rPr lang="uk-UA" sz="3600" dirty="0">
                <a:latin typeface="Kharkiv" pitchFamily="2" charset="0"/>
              </a:rPr>
              <a:t>Щоб перетворити відсотки в десятковий дріб, потрібно кількість відсотків поділити на 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2C9D3AF-D66F-4F6E-BD9F-0E441F0CDA34}"/>
                  </a:ext>
                </a:extLst>
              </p:cNvPr>
              <p:cNvSpPr txBox="1"/>
              <p:nvPr/>
            </p:nvSpPr>
            <p:spPr>
              <a:xfrm>
                <a:off x="858981" y="517237"/>
                <a:ext cx="3103419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%=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=0,02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52C9D3AF-D66F-4F6E-BD9F-0E441F0CDA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981" y="517237"/>
                <a:ext cx="3103419" cy="90178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A23457C-F21B-4D9C-B55A-7CB0EF570409}"/>
                  </a:ext>
                </a:extLst>
              </p:cNvPr>
              <p:cNvSpPr txBox="1"/>
              <p:nvPr/>
            </p:nvSpPr>
            <p:spPr>
              <a:xfrm>
                <a:off x="4544290" y="518120"/>
                <a:ext cx="3103419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98%=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98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=0,98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A23457C-F21B-4D9C-B55A-7CB0EF5704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4290" y="518120"/>
                <a:ext cx="3103419" cy="90178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F4AC025-C05B-4DE1-B88D-380A2E83B9CF}"/>
                  </a:ext>
                </a:extLst>
              </p:cNvPr>
              <p:cNvSpPr txBox="1"/>
              <p:nvPr/>
            </p:nvSpPr>
            <p:spPr>
              <a:xfrm>
                <a:off x="8229599" y="517236"/>
                <a:ext cx="3278910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137%=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137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=1,37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F4AC025-C05B-4DE1-B88D-380A2E83B9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599" y="517236"/>
                <a:ext cx="3278910" cy="9017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CB3DC6-859C-48DE-A486-ED034DFDC618}"/>
                  </a:ext>
                </a:extLst>
              </p:cNvPr>
              <p:cNvSpPr txBox="1"/>
              <p:nvPr/>
            </p:nvSpPr>
            <p:spPr>
              <a:xfrm>
                <a:off x="683491" y="5437212"/>
                <a:ext cx="3278909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00%=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0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CB3DC6-859C-48DE-A486-ED034DFDC6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491" y="5437212"/>
                <a:ext cx="3278909" cy="9017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B753A2D-375E-4981-853B-E89752601AF1}"/>
                  </a:ext>
                </a:extLst>
              </p:cNvPr>
              <p:cNvSpPr txBox="1"/>
              <p:nvPr/>
            </p:nvSpPr>
            <p:spPr>
              <a:xfrm>
                <a:off x="4544290" y="5438095"/>
                <a:ext cx="3103419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300%=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300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B753A2D-375E-4981-853B-E89752601A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4290" y="5438095"/>
                <a:ext cx="3103419" cy="90178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3A81B64-2210-4DD3-B50C-5A9920C2A7E4}"/>
                  </a:ext>
                </a:extLst>
              </p:cNvPr>
              <p:cNvSpPr txBox="1"/>
              <p:nvPr/>
            </p:nvSpPr>
            <p:spPr>
              <a:xfrm>
                <a:off x="8229599" y="5437211"/>
                <a:ext cx="3278910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480%=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480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=4,8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3A81B64-2210-4DD3-B50C-5A9920C2A7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599" y="5437211"/>
                <a:ext cx="3278910" cy="90178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9761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FC2EDA-B913-4D7B-8276-EE2AF3A0DD05}"/>
              </a:ext>
            </a:extLst>
          </p:cNvPr>
          <p:cNvSpPr txBox="1"/>
          <p:nvPr/>
        </p:nvSpPr>
        <p:spPr>
          <a:xfrm>
            <a:off x="914398" y="801068"/>
            <a:ext cx="10363201" cy="1967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  <a:spcAft>
                <a:spcPts val="1800"/>
              </a:spcAft>
            </a:pPr>
            <a:r>
              <a:rPr lang="uk-UA" sz="3600" dirty="0">
                <a:latin typeface="Kharkiv" pitchFamily="2" charset="0"/>
              </a:rPr>
              <a:t>Щоб перетворити десятковий дріб у відсотки, потрібно дріб помножити на 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CB3DC6-859C-48DE-A486-ED034DFDC618}"/>
                  </a:ext>
                </a:extLst>
              </p:cNvPr>
              <p:cNvSpPr txBox="1"/>
              <p:nvPr/>
            </p:nvSpPr>
            <p:spPr>
              <a:xfrm>
                <a:off x="3461326" y="3429000"/>
                <a:ext cx="5269343" cy="20774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,8=0,8·100%=80%</m:t>
                      </m:r>
                    </m:oMath>
                  </m:oMathPara>
                </a14:m>
                <a:endParaRPr lang="uk-UA" sz="2800" dirty="0"/>
              </a:p>
              <a:p>
                <a:pPr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,42=0,42·100%=42%</m:t>
                      </m:r>
                    </m:oMath>
                  </m:oMathPara>
                </a14:m>
                <a:endParaRPr lang="uk-UA" sz="2800" dirty="0"/>
              </a:p>
              <a:p>
                <a:pPr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80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uk-UA" sz="2800" b="0" i="1" smtClean="0">
                          <a:latin typeface="Cambria Math" panose="02040503050406030204" pitchFamily="18" charset="0"/>
                        </a:rPr>
                        <m:t>,372=0,372·100%=37,2%</m:t>
                      </m:r>
                    </m:oMath>
                  </m:oMathPara>
                </a14:m>
                <a:endParaRPr lang="uk-UA" sz="28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CB3DC6-859C-48DE-A486-ED034DFDC6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1326" y="3429000"/>
                <a:ext cx="5269343" cy="207749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244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FC2EDA-B913-4D7B-8276-EE2AF3A0DD05}"/>
              </a:ext>
            </a:extLst>
          </p:cNvPr>
          <p:cNvSpPr txBox="1"/>
          <p:nvPr/>
        </p:nvSpPr>
        <p:spPr>
          <a:xfrm>
            <a:off x="914396" y="523977"/>
            <a:ext cx="10363201" cy="2599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  <a:spcAft>
                <a:spcPts val="1800"/>
              </a:spcAft>
            </a:pPr>
            <a:r>
              <a:rPr lang="uk-UA" sz="3600" dirty="0">
                <a:latin typeface="Kharkiv" pitchFamily="2" charset="0"/>
              </a:rPr>
              <a:t>Щоб перетворити звичайний дріб у відсотки, потрібно спочатку перетворити його в десятковий дріб, а потім помножити на 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CB3DC6-859C-48DE-A486-ED034DFDC618}"/>
                  </a:ext>
                </a:extLst>
              </p:cNvPr>
              <p:cNvSpPr txBox="1"/>
              <p:nvPr/>
            </p:nvSpPr>
            <p:spPr>
              <a:xfrm>
                <a:off x="2774367" y="3734723"/>
                <a:ext cx="6643258" cy="1542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=4 :5=0,8</m:t>
                    </m:r>
                  </m:oMath>
                </a14:m>
                <a:r>
                  <a:rPr lang="uk-UA" sz="2800" dirty="0"/>
                  <a:t>	</a:t>
                </a:r>
                <a:r>
                  <a:rPr lang="uk-UA" sz="2800" b="0" dirty="0"/>
                  <a:t>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0,8·100%=80%</m:t>
                    </m:r>
                  </m:oMath>
                </a14:m>
                <a:endParaRPr lang="uk-UA" sz="2800" dirty="0"/>
              </a:p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=3 :4=0,75</m:t>
                    </m:r>
                  </m:oMath>
                </a14:m>
                <a:r>
                  <a:rPr lang="uk-UA" sz="2800" dirty="0"/>
                  <a:t>	</a:t>
                </a:r>
                <a:r>
                  <a:rPr lang="uk-UA" sz="2800" b="0" dirty="0"/>
                  <a:t>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0,75·100%=75</m:t>
                    </m:r>
                  </m:oMath>
                </a14:m>
                <a:r>
                  <a:rPr lang="uk-UA" sz="2800" dirty="0"/>
                  <a:t>%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CB3DC6-859C-48DE-A486-ED034DFDC6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367" y="3734723"/>
                <a:ext cx="6643258" cy="1542602"/>
              </a:xfrm>
              <a:prstGeom prst="rect">
                <a:avLst/>
              </a:prstGeom>
              <a:blipFill>
                <a:blip r:embed="rId2"/>
                <a:stretch>
                  <a:fillRect b="-474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6349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2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/>
              <p:nvPr/>
            </p:nvSpPr>
            <p:spPr>
              <a:xfrm>
                <a:off x="1976582" y="2551837"/>
                <a:ext cx="8238836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Молоко містить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4%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жиру. Скільки жиру міститься у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800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кг молока?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582" y="2551837"/>
                <a:ext cx="8238836" cy="1754326"/>
              </a:xfrm>
              <a:prstGeom prst="rect">
                <a:avLst/>
              </a:prstGeom>
              <a:blipFill>
                <a:blip r:embed="rId2"/>
                <a:stretch>
                  <a:fillRect t="-5575" r="-888" b="-1254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124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dirty="0">
              <a:latin typeface="Kharkiv" pitchFamily="2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732290-F848-4395-B096-D3354193E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475" y="1018020"/>
            <a:ext cx="4591050" cy="18478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F75A79-55AC-483D-8362-482817F3E1E9}"/>
                  </a:ext>
                </a:extLst>
              </p:cNvPr>
              <p:cNvSpPr txBox="1"/>
              <p:nvPr/>
            </p:nvSpPr>
            <p:spPr>
              <a:xfrm>
                <a:off x="1560944" y="3429000"/>
                <a:ext cx="9070111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800 :100=8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(кг) — це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800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кг молока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F75A79-55AC-483D-8362-482817F3E1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0944" y="3429000"/>
                <a:ext cx="9070111" cy="1200329"/>
              </a:xfrm>
              <a:prstGeom prst="rect">
                <a:avLst/>
              </a:prstGeom>
              <a:blipFill>
                <a:blip r:embed="rId3"/>
                <a:stretch>
                  <a:fillRect t="-8163" r="-739" b="-1836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106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dirty="0">
              <a:latin typeface="Kharkiv" pitchFamily="2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732290-F848-4395-B096-D3354193E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475" y="1018020"/>
            <a:ext cx="4591050" cy="18478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F75A79-55AC-483D-8362-482817F3E1E9}"/>
                  </a:ext>
                </a:extLst>
              </p:cNvPr>
              <p:cNvSpPr txBox="1"/>
              <p:nvPr/>
            </p:nvSpPr>
            <p:spPr>
              <a:xfrm>
                <a:off x="1560944" y="3429000"/>
                <a:ext cx="9070111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2)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8·4=32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(кг) — це </a:t>
                </a:r>
                <a14:m>
                  <m:oMath xmlns:m="http://schemas.openxmlformats.org/officeDocument/2006/math">
                    <m:r>
                      <a:rPr lang="uk-UA" sz="3600" b="0" i="0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від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800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кг молока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F75A79-55AC-483D-8362-482817F3E1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0944" y="3429000"/>
                <a:ext cx="9070111" cy="1200329"/>
              </a:xfrm>
              <a:prstGeom prst="rect">
                <a:avLst/>
              </a:prstGeom>
              <a:blipFill>
                <a:blip r:embed="rId3"/>
                <a:stretch>
                  <a:fillRect t="-8163" b="-178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28B03F0-7E38-4456-9EAF-B1B451974F3A}"/>
                  </a:ext>
                </a:extLst>
              </p:cNvPr>
              <p:cNvSpPr txBox="1"/>
              <p:nvPr/>
            </p:nvSpPr>
            <p:spPr>
              <a:xfrm>
                <a:off x="401782" y="5874603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3600" dirty="0">
                    <a:latin typeface="Kharkiv" pitchFamily="2" charset="0"/>
                  </a:rPr>
                  <a:t>Відповідь</a:t>
                </a:r>
                <a:r>
                  <a:rPr lang="en-US" sz="3600" dirty="0">
                    <a:latin typeface="Kharkiv" pitchFamily="2" charset="0"/>
                  </a:rPr>
                  <a:t>:</a:t>
                </a:r>
                <a:r>
                  <a:rPr lang="uk-UA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32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грн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D28B03F0-7E38-4456-9EAF-B1B451974F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5874603"/>
                <a:ext cx="6096000" cy="646331"/>
              </a:xfrm>
              <a:prstGeom prst="rect">
                <a:avLst/>
              </a:prstGeom>
              <a:blipFill>
                <a:blip r:embed="rId4"/>
                <a:stretch>
                  <a:fillRect l="-3100" t="-15094" b="-34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E510FC8-595C-4C5A-A9AC-A848E8FE53AA}"/>
                  </a:ext>
                </a:extLst>
              </p:cNvPr>
              <p:cNvSpPr txBox="1"/>
              <p:nvPr/>
            </p:nvSpPr>
            <p:spPr>
              <a:xfrm>
                <a:off x="401782" y="4869293"/>
                <a:ext cx="9070111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3600" dirty="0">
                    <a:latin typeface="Kharkiv" pitchFamily="2" charset="0"/>
                  </a:rPr>
                  <a:t>Або в одну дію: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800 :100·4=32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E510FC8-595C-4C5A-A9AC-A848E8FE53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4869293"/>
                <a:ext cx="9070111" cy="646331"/>
              </a:xfrm>
              <a:prstGeom prst="rect">
                <a:avLst/>
              </a:prstGeom>
              <a:blipFill>
                <a:blip r:embed="rId5"/>
                <a:stretch>
                  <a:fillRect l="-2083" t="-15094" b="-34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370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ECF838F-D304-4C8F-A078-23317DF45B1B}"/>
                  </a:ext>
                </a:extLst>
              </p:cNvPr>
              <p:cNvSpPr txBox="1"/>
              <p:nvPr/>
            </p:nvSpPr>
            <p:spPr>
              <a:xfrm>
                <a:off x="554182" y="2274838"/>
                <a:ext cx="11083636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3600" dirty="0">
                    <a:latin typeface="Kharkiv" pitchFamily="2" charset="0"/>
                  </a:rPr>
                  <a:t>Щоб знайти відсотки від числа, потрібно число поділити</a:t>
                </a:r>
              </a:p>
              <a:p>
                <a:pPr algn="ctr"/>
                <a:r>
                  <a:rPr lang="uk-UA" sz="3600" dirty="0">
                    <a:latin typeface="Kharkiv" pitchFamily="2" charset="0"/>
                  </a:rPr>
                  <a:t>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і помножити на потрібну кількість відсотків.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ECF838F-D304-4C8F-A078-23317DF45B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82" y="2274838"/>
                <a:ext cx="11083636" cy="2308324"/>
              </a:xfrm>
              <a:prstGeom prst="rect">
                <a:avLst/>
              </a:prstGeom>
              <a:blipFill>
                <a:blip r:embed="rId2"/>
                <a:stretch>
                  <a:fillRect t="-4222" b="-87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642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3B9963-B7A0-40B9-8812-FAE520D91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12" y="1015948"/>
            <a:ext cx="2238375" cy="1276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EAE61E-FBEC-4F18-A9C7-080106A9F7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8"/>
          <a:stretch/>
        </p:blipFill>
        <p:spPr>
          <a:xfrm>
            <a:off x="664225" y="2832434"/>
            <a:ext cx="2532350" cy="1371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82F6343-DDE8-40A8-BEDC-032C26FFD9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50" y="4744170"/>
            <a:ext cx="2628900" cy="1285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9CB5232-5132-41BE-83DC-FEEE5C798D20}"/>
                  </a:ext>
                </a:extLst>
              </p:cNvPr>
              <p:cNvSpPr txBox="1"/>
              <p:nvPr/>
            </p:nvSpPr>
            <p:spPr>
              <a:xfrm>
                <a:off x="3648365" y="1088327"/>
                <a:ext cx="8876144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>
                    <a:latin typeface="Kharkiv" pitchFamily="2" charset="0"/>
                  </a:rPr>
                  <a:t> (одна друга), або половина, </a:t>
                </a:r>
                <a:br>
                  <a:rPr lang="uk-UA" sz="2800" dirty="0">
                    <a:latin typeface="Kharkiv" pitchFamily="2" charset="0"/>
                  </a:rPr>
                </a:br>
                <a:r>
                  <a:rPr lang="uk-UA" sz="2800" dirty="0">
                    <a:latin typeface="Kharkiv" pitchFamily="2" charset="0"/>
                  </a:rPr>
                  <a:t>або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50%</m:t>
                    </m:r>
                  </m:oMath>
                </a14:m>
                <a:endParaRPr lang="uk-UA" sz="2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9CB5232-5132-41BE-83DC-FEEE5C798D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365" y="1088327"/>
                <a:ext cx="8876144" cy="1131592"/>
              </a:xfrm>
              <a:prstGeom prst="rect">
                <a:avLst/>
              </a:prstGeom>
              <a:blipFill>
                <a:blip r:embed="rId5"/>
                <a:stretch>
                  <a:fillRect l="-1373" b="-1513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DF427FB-1D43-4B63-A76A-BF12F5C8B222}"/>
                  </a:ext>
                </a:extLst>
              </p:cNvPr>
              <p:cNvSpPr txBox="1"/>
              <p:nvPr/>
            </p:nvSpPr>
            <p:spPr>
              <a:xfrm>
                <a:off x="3648366" y="2952438"/>
                <a:ext cx="9698181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2800" dirty="0">
                    <a:latin typeface="Kharkiv" pitchFamily="2" charset="0"/>
                  </a:rPr>
                  <a:t> (одна четверта), або чверть, </a:t>
                </a:r>
                <a:br>
                  <a:rPr lang="uk-UA" sz="2800" dirty="0">
                    <a:latin typeface="Kharkiv" pitchFamily="2" charset="0"/>
                  </a:rPr>
                </a:br>
                <a:r>
                  <a:rPr lang="uk-UA" sz="2800" dirty="0">
                    <a:latin typeface="Kharkiv" pitchFamily="2" charset="0"/>
                  </a:rPr>
                  <a:t>або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5%</m:t>
                    </m:r>
                  </m:oMath>
                </a14:m>
                <a:endParaRPr lang="uk-UA" sz="2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DF427FB-1D43-4B63-A76A-BF12F5C8B2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366" y="2952438"/>
                <a:ext cx="9698181" cy="1131592"/>
              </a:xfrm>
              <a:prstGeom prst="rect">
                <a:avLst/>
              </a:prstGeom>
              <a:blipFill>
                <a:blip r:embed="rId6"/>
                <a:stretch>
                  <a:fillRect l="-1257" b="-145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AECAD26-5F2B-4B3E-89E6-60BD0FF1D4A1}"/>
                  </a:ext>
                </a:extLst>
              </p:cNvPr>
              <p:cNvSpPr txBox="1"/>
              <p:nvPr/>
            </p:nvSpPr>
            <p:spPr>
              <a:xfrm>
                <a:off x="3648366" y="4821311"/>
                <a:ext cx="9698181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uk-UA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uk-UA" sz="2800" dirty="0">
                    <a:latin typeface="Kharkiv" pitchFamily="2" charset="0"/>
                  </a:rPr>
                  <a:t> (три четвертих), або три чверті, </a:t>
                </a:r>
                <a:br>
                  <a:rPr lang="uk-UA" sz="2800" dirty="0">
                    <a:latin typeface="Kharkiv" pitchFamily="2" charset="0"/>
                  </a:rPr>
                </a:br>
                <a:r>
                  <a:rPr lang="uk-UA" sz="2800" dirty="0">
                    <a:latin typeface="Kharkiv" pitchFamily="2" charset="0"/>
                  </a:rPr>
                  <a:t>або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uk-UA" sz="2800" b="0" i="1" smtClean="0">
                        <a:latin typeface="Cambria Math" panose="02040503050406030204" pitchFamily="18" charset="0"/>
                      </a:rPr>
                      <m:t>5%</m:t>
                    </m:r>
                  </m:oMath>
                </a14:m>
                <a:endParaRPr lang="uk-UA" sz="2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AECAD26-5F2B-4B3E-89E6-60BD0FF1D4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8366" y="4821311"/>
                <a:ext cx="9698181" cy="1131592"/>
              </a:xfrm>
              <a:prstGeom prst="rect">
                <a:avLst/>
              </a:prstGeom>
              <a:blipFill>
                <a:blip r:embed="rId7"/>
                <a:stretch>
                  <a:fillRect l="-1257" b="-145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994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3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/>
              <p:nvPr/>
            </p:nvSpPr>
            <p:spPr>
              <a:xfrm>
                <a:off x="1011381" y="2274838"/>
                <a:ext cx="10169237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latin typeface="Kharkiv" pitchFamily="2" charset="0"/>
                  </a:rPr>
                  <a:t> У Юрка </a:t>
                </a:r>
                <a:r>
                  <a:rPr lang="ru-RU" sz="3600" dirty="0" err="1">
                    <a:latin typeface="Kharkiv" pitchFamily="2" charset="0"/>
                  </a:rPr>
                  <a:t>було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280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грн</a:t>
                </a:r>
                <a:r>
                  <a:rPr lang="ru-RU" sz="3600" dirty="0">
                    <a:latin typeface="Kharkiv" pitchFamily="2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50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яких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він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витратив</a:t>
                </a:r>
                <a:r>
                  <a:rPr lang="ru-RU" sz="3600" dirty="0">
                    <a:latin typeface="Kharkiv" pitchFamily="2" charset="0"/>
                  </a:rPr>
                  <a:t> на </a:t>
                </a:r>
                <a:r>
                  <a:rPr lang="ru-RU" sz="3600" dirty="0" err="1">
                    <a:latin typeface="Kharkiv" pitchFamily="2" charset="0"/>
                  </a:rPr>
                  <a:t>купівлю</a:t>
                </a:r>
                <a:r>
                  <a:rPr lang="ru-RU" sz="3600" dirty="0">
                    <a:latin typeface="Kharkiv" pitchFamily="2" charset="0"/>
                  </a:rPr>
                  <a:t> квитка на </a:t>
                </a:r>
                <a:r>
                  <a:rPr lang="ru-RU" sz="3600" dirty="0" err="1">
                    <a:latin typeface="Kharkiv" pitchFamily="2" charset="0"/>
                  </a:rPr>
                  <a:t>футбольний</a:t>
                </a:r>
                <a:r>
                  <a:rPr lang="ru-RU" sz="3600" dirty="0">
                    <a:latin typeface="Kharkiv" pitchFamily="2" charset="0"/>
                  </a:rPr>
                  <a:t> матч. </a:t>
                </a:r>
                <a:r>
                  <a:rPr lang="ru-RU" sz="3600" dirty="0" err="1">
                    <a:latin typeface="Kharkiv" pitchFamily="2" charset="0"/>
                  </a:rPr>
                  <a:t>Скільки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коштував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цей</a:t>
                </a:r>
                <a:r>
                  <a:rPr lang="ru-RU" sz="3600" dirty="0">
                    <a:latin typeface="Kharkiv" pitchFamily="2" charset="0"/>
                  </a:rPr>
                  <a:t> квиток?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871F9E4-2485-4906-B832-9DBC9DA45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381" y="2274838"/>
                <a:ext cx="10169237" cy="2308324"/>
              </a:xfrm>
              <a:prstGeom prst="rect">
                <a:avLst/>
              </a:prstGeom>
              <a:blipFill>
                <a:blip r:embed="rId2"/>
                <a:stretch>
                  <a:fillRect t="-3958" r="-1199" b="-87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222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F75A79-55AC-483D-8362-482817F3E1E9}"/>
                  </a:ext>
                </a:extLst>
              </p:cNvPr>
              <p:cNvSpPr txBox="1"/>
              <p:nvPr/>
            </p:nvSpPr>
            <p:spPr>
              <a:xfrm>
                <a:off x="868217" y="1540830"/>
                <a:ext cx="10455565" cy="36471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ru-RU" sz="3600" dirty="0">
                    <a:latin typeface="Kharkiv" pitchFamily="2" charset="0"/>
                  </a:rPr>
                  <a:t>Оскільки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50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— </a:t>
                </a:r>
                <a:r>
                  <a:rPr lang="ru-RU" sz="3600" dirty="0" err="1">
                    <a:latin typeface="Kharkiv" pitchFamily="2" charset="0"/>
                  </a:rPr>
                  <a:t>це</a:t>
                </a:r>
                <a:r>
                  <a:rPr lang="ru-RU" sz="3600" dirty="0">
                    <a:latin typeface="Kharkiv" pitchFamily="2" charset="0"/>
                  </a:rPr>
                  <a:t> половина числа, то для </a:t>
                </a:r>
                <a:r>
                  <a:rPr lang="ru-RU" sz="3600" dirty="0" err="1">
                    <a:latin typeface="Kharkiv" pitchFamily="2" charset="0"/>
                  </a:rPr>
                  <a:t>розв'язання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задачі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достатньо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знайти</a:t>
                </a:r>
                <a:r>
                  <a:rPr lang="ru-RU" sz="3600" dirty="0">
                    <a:latin typeface="Kharkiv" pitchFamily="2" charset="0"/>
                  </a:rPr>
                  <a:t> половину числа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280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, </a:t>
                </a:r>
                <a:r>
                  <a:rPr lang="ru-RU" sz="3600" dirty="0" err="1">
                    <a:latin typeface="Kharkiv" pitchFamily="2" charset="0"/>
                  </a:rPr>
                  <a:t>тобто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</a:rPr>
                  <a:t>поділити</a:t>
                </a:r>
                <a:r>
                  <a:rPr lang="ru-RU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280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endParaRPr lang="ru-RU" sz="3600" dirty="0">
                  <a:latin typeface="Kharkiv" pitchFamily="2" charset="0"/>
                </a:endParaRPr>
              </a:p>
              <a:p>
                <a:pPr algn="ctr"/>
                <a:r>
                  <a:rPr lang="ru-RU" sz="3600" dirty="0" err="1">
                    <a:latin typeface="Kharkiv" pitchFamily="2" charset="0"/>
                  </a:rPr>
                  <a:t>Маємо</a:t>
                </a:r>
                <a:r>
                  <a:rPr lang="ru-RU" sz="3600" dirty="0">
                    <a:latin typeface="Kharkiv" pitchFamily="2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280 :2</m:t>
                    </m:r>
                    <m:r>
                      <a:rPr lang="uk-UA" sz="36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3600" i="1" dirty="0" smtClean="0">
                        <a:latin typeface="Cambria Math" panose="02040503050406030204" pitchFamily="18" charset="0"/>
                      </a:rPr>
                      <m:t> 140</m:t>
                    </m:r>
                  </m:oMath>
                </a14:m>
                <a:r>
                  <a:rPr lang="ru-RU" sz="3600" dirty="0">
                    <a:latin typeface="Kharkiv" pitchFamily="2" charset="0"/>
                  </a:rPr>
                  <a:t> (грн) — </a:t>
                </a:r>
                <a:r>
                  <a:rPr lang="ru-RU" sz="3600" dirty="0" err="1">
                    <a:latin typeface="Kharkiv" pitchFamily="2" charset="0"/>
                  </a:rPr>
                  <a:t>вартість</a:t>
                </a:r>
                <a:r>
                  <a:rPr lang="ru-RU" sz="3600" dirty="0">
                    <a:latin typeface="Kharkiv" pitchFamily="2" charset="0"/>
                  </a:rPr>
                  <a:t>  квитка 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69F75A79-55AC-483D-8362-482817F3E1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8217" y="1540830"/>
                <a:ext cx="10455565" cy="3647152"/>
              </a:xfrm>
              <a:prstGeom prst="rect">
                <a:avLst/>
              </a:prstGeom>
              <a:blipFill>
                <a:blip r:embed="rId2"/>
                <a:stretch>
                  <a:fillRect l="-583" t="-2676" r="-2739" b="-535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0EAFBFD-5255-4F23-A277-05F0E37D085B}"/>
                  </a:ext>
                </a:extLst>
              </p:cNvPr>
              <p:cNvSpPr txBox="1"/>
              <p:nvPr/>
            </p:nvSpPr>
            <p:spPr>
              <a:xfrm>
                <a:off x="401782" y="5874603"/>
                <a:ext cx="609600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uk-UA" sz="3600" dirty="0">
                    <a:latin typeface="Kharkiv" pitchFamily="2" charset="0"/>
                  </a:rPr>
                  <a:t>Відповідь</a:t>
                </a:r>
                <a:r>
                  <a:rPr lang="en-US" sz="3600" dirty="0">
                    <a:latin typeface="Kharkiv" pitchFamily="2" charset="0"/>
                  </a:rPr>
                  <a:t>:</a:t>
                </a:r>
                <a:r>
                  <a:rPr lang="uk-UA" sz="36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600" b="0" i="0" dirty="0" smtClean="0">
                        <a:latin typeface="Cambria Math" panose="02040503050406030204" pitchFamily="18" charset="0"/>
                      </a:rPr>
                      <m:t>140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грн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0EAFBFD-5255-4F23-A277-05F0E37D08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5874603"/>
                <a:ext cx="6096000" cy="646331"/>
              </a:xfrm>
              <a:prstGeom prst="rect">
                <a:avLst/>
              </a:prstGeom>
              <a:blipFill>
                <a:blip r:embed="rId3"/>
                <a:stretch>
                  <a:fillRect l="-3100" t="-15094" b="-34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290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741FE0C5-ECC9-474F-99E9-A7E8B381FB2C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2" name="Рисунок 1">
              <a:extLst>
                <a:ext uri="{FF2B5EF4-FFF2-40B4-BE49-F238E27FC236}">
                  <a16:creationId xmlns:a16="http://schemas.microsoft.com/office/drawing/2014/main" id="{9E850C21-84BD-4241-9212-870E16B3D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0DA4039E-246F-4FFD-8FBF-406ADCA337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E4ED3C40-2DF3-4EEC-BA9E-588913FEA3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відсотком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відсотком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551837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Одну соту частину числа або числового значення величини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називають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</m:t>
                    </m:r>
                    <m:r>
                      <a:rPr lang="uk-UA" sz="3600" b="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%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центнера, метра, гектара? 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blipFill>
                <a:blip r:embed="rId2"/>
                <a:stretch>
                  <a:fillRect l="-803" t="-7614" r="-2623" b="-1776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7770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Як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називають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1%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центнера, метра, гектара?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200329"/>
              </a:xfrm>
              <a:prstGeom prst="rect">
                <a:avLst/>
              </a:prstGeom>
              <a:blipFill>
                <a:blip r:embed="rId2"/>
                <a:stretch>
                  <a:fillRect l="-803" t="-7614" r="-2623" b="-1776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274838"/>
                <a:ext cx="1056640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1%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центнера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це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кілограм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1%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метра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це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сантиметр,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1%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гектара </a:t>
                </a:r>
                <a:r>
                  <a:rPr lang="ru-RU" sz="3600" dirty="0" err="1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це</a:t>
                </a:r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ар (сотка)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274838"/>
                <a:ext cx="10566400" cy="2308324"/>
              </a:xfrm>
              <a:prstGeom prst="rect">
                <a:avLst/>
              </a:prstGeom>
              <a:blipFill>
                <a:blip r:embed="rId3"/>
                <a:stretch>
                  <a:fillRect l="-1672" t="-3958" r="-3691" b="-87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837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67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828835"/>
                <a:ext cx="10566400" cy="12003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П</a:t>
                </a:r>
                <a:r>
                  <a:rPr lang="uk-UA" sz="3600" dirty="0">
                    <a:latin typeface="Kharkiv" pitchFamily="2" charset="0"/>
                  </a:rPr>
                  <a:t>отрібно кількість відсотків поділити 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100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828835"/>
                <a:ext cx="10566400" cy="1200329"/>
              </a:xfrm>
              <a:prstGeom prst="rect">
                <a:avLst/>
              </a:prstGeom>
              <a:blipFill>
                <a:blip r:embed="rId2"/>
                <a:stretch>
                  <a:fillRect l="-1211" t="-8122" b="-1827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811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47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десятковий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551837"/>
                <a:ext cx="10566400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П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отрібно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дріб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помножити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</m:t>
                    </m:r>
                  </m:oMath>
                </a14:m>
                <a:endParaRPr lang="ru-RU" sz="36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551837"/>
                <a:ext cx="10566400" cy="1754326"/>
              </a:xfrm>
              <a:prstGeom prst="rect">
                <a:avLst/>
              </a:prstGeom>
              <a:blipFill>
                <a:blip r:embed="rId2"/>
                <a:stretch>
                  <a:fillRect t="-592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204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звичайний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62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перетворити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звичайний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524128"/>
                <a:ext cx="10566400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Потрібно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спочатку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перетворити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його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в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десятковий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дріб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потім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помножити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</m:t>
                    </m:r>
                  </m:oMath>
                </a14:m>
                <a:endParaRPr lang="ru-RU" sz="36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524128"/>
                <a:ext cx="10566400" cy="2308324"/>
              </a:xfrm>
              <a:prstGeom prst="rect">
                <a:avLst/>
              </a:prstGeom>
              <a:blipFill>
                <a:blip r:embed="rId2"/>
                <a:stretch>
                  <a:fillRect t="-4222" b="-897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119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88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відсотки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числа? </a:t>
            </a:r>
            <a:endParaRPr lang="uk-UA" sz="3600" dirty="0"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551837"/>
                <a:ext cx="10566400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П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отрібно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число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поділити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і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помножити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потрібну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кількість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відсотків</a:t>
                </a:r>
                <a:endParaRPr lang="ru-RU" sz="36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551837"/>
                <a:ext cx="10566400" cy="1754326"/>
              </a:xfrm>
              <a:prstGeom prst="rect">
                <a:avLst/>
              </a:prstGeom>
              <a:blipFill>
                <a:blip r:embed="rId2"/>
                <a:stretch>
                  <a:fillRect t="-5923" b="-1219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2850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0E140B-BC11-496B-818A-174250A481E9}"/>
                  </a:ext>
                </a:extLst>
              </p:cNvPr>
              <p:cNvSpPr txBox="1"/>
              <p:nvPr/>
            </p:nvSpPr>
            <p:spPr>
              <a:xfrm>
                <a:off x="988291" y="2216200"/>
                <a:ext cx="10215418" cy="24256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Центнер </a:t>
                </a:r>
                <a14:m>
                  <m:oMath xmlns:m="http://schemas.openxmlformats.org/officeDocument/2006/math">
                    <m:r>
                      <a:rPr lang="uk-UA" sz="36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кілограм</a:t>
                </a:r>
              </a:p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Метр </a:t>
                </a:r>
                <a14:m>
                  <m:oMath xmlns:m="http://schemas.openxmlformats.org/officeDocument/2006/math">
                    <m:r>
                      <a:rPr lang="uk-UA" sz="36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100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сантиметрів</a:t>
                </a:r>
              </a:p>
              <a:p>
                <a:pPr algn="ctr">
                  <a:lnSpc>
                    <a:spcPct val="114000"/>
                  </a:lnSpc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Гектар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=100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арів (соток)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40E140B-BC11-496B-818A-174250A481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291" y="2216200"/>
                <a:ext cx="10215418" cy="2425600"/>
              </a:xfrm>
              <a:prstGeom prst="rect">
                <a:avLst/>
              </a:prstGeom>
              <a:blipFill>
                <a:blip r:embed="rId2"/>
                <a:stretch>
                  <a:fillRect t="-1763" b="-881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975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601</Words>
  <Application>Microsoft Office PowerPoint</Application>
  <PresentationFormat>Широкий екран</PresentationFormat>
  <Paragraphs>70</Paragraphs>
  <Slides>31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38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12</cp:revision>
  <dcterms:created xsi:type="dcterms:W3CDTF">2024-08-27T10:24:57Z</dcterms:created>
  <dcterms:modified xsi:type="dcterms:W3CDTF">2024-09-28T15:51:18Z</dcterms:modified>
</cp:coreProperties>
</file>