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ru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66" d="100"/>
          <a:sy n="66" d="100"/>
        </p:scale>
        <p:origin x="66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4096A7F-4D4C-424C-B3DC-642A4BD5D6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D0262F0-5B66-4378-A80C-129AB5FE3B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9A47331-83A7-4A83-BCFE-1B1C57F0F1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B2775-50F5-4B62-8826-FB652638BEA0}" type="datetimeFigureOut">
              <a:rPr lang="ru-UA" smtClean="0"/>
              <a:t>21.11.2022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E046B2B-835E-4757-B42C-366147AEB1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04F57A0-FD99-41E6-B362-7C4FD31F39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E1015-AE3F-4F85-AF3A-F7D9577FF5CF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963722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308E8F-D16F-4B76-B851-85C08E65F5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D0204D5-4680-4EBC-92BA-EFBA43389B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26F2E64-35DA-4781-AA25-E79F3DFCD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B2775-50F5-4B62-8826-FB652638BEA0}" type="datetimeFigureOut">
              <a:rPr lang="ru-UA" smtClean="0"/>
              <a:t>21.11.2022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682E71C-F6F0-46C6-ADA4-73DB75DA4A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74EBF40-5B4C-4EF7-B02D-A47F33906B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E1015-AE3F-4F85-AF3A-F7D9577FF5CF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362408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305F7E-596A-4B37-9FEC-9F878166D1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0148EAE-EBF9-42A8-A19E-F0431FC519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18F3ED2-DA85-469C-9A6B-5ABC328418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B2775-50F5-4B62-8826-FB652638BEA0}" type="datetimeFigureOut">
              <a:rPr lang="ru-UA" smtClean="0"/>
              <a:t>21.11.2022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108B3F-BC55-40F3-9DFB-6774842289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6DCEF60-E117-4179-A348-9949C02DC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E1015-AE3F-4F85-AF3A-F7D9577FF5CF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597480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2B49B8-4F8A-4350-8965-7C279CA8F9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A6DAC96-2A06-4227-96AE-741A72BB66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9AD989B-53B3-4345-B0F2-DEEAF6C5C2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DAA89D2-7DEF-41D9-8F55-CC8FFD98B1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B2775-50F5-4B62-8826-FB652638BEA0}" type="datetimeFigureOut">
              <a:rPr lang="ru-UA" smtClean="0"/>
              <a:t>21.11.2022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C0D9B45-CB64-4449-B011-142C26B60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899DD16-9D2A-4A02-8C8C-846DFBCAEA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E1015-AE3F-4F85-AF3A-F7D9577FF5CF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27524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8C7904-F10E-4433-B840-74FFD543D3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D627F0C-3F7C-4AFF-9270-CE0A6A9DA5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F17FBFA-A360-436A-A24C-95F6EC1072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A95DBA9C-BFF4-494D-89B3-C637941C307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AA280153-04A0-40E7-A6A9-01A7CFC65F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1FC31CE3-697C-471A-93A5-959B8E1509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B2775-50F5-4B62-8826-FB652638BEA0}" type="datetimeFigureOut">
              <a:rPr lang="ru-UA" smtClean="0"/>
              <a:t>21.11.2022</a:t>
            </a:fld>
            <a:endParaRPr lang="ru-UA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33D720DB-6CAB-43B1-B9C9-7F4D02FA7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DC8E97A-4504-4ADA-9FEE-31683B31E2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E1015-AE3F-4F85-AF3A-F7D9577FF5CF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471833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129A7F-A6C8-4271-9C92-08F83FD382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34FEC41-072F-4FFA-9CE6-FCA6FBEC96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B2775-50F5-4B62-8826-FB652638BEA0}" type="datetimeFigureOut">
              <a:rPr lang="ru-UA" smtClean="0"/>
              <a:t>21.11.2022</a:t>
            </a:fld>
            <a:endParaRPr lang="ru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8D8A34AD-2DAC-45E3-8227-C8643C7FA8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F07BADC-8CBE-4F44-9685-530EAE04B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E1015-AE3F-4F85-AF3A-F7D9577FF5CF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478176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781633B1-E480-4C05-AC71-D073DEBFF1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B2775-50F5-4B62-8826-FB652638BEA0}" type="datetimeFigureOut">
              <a:rPr lang="ru-UA" smtClean="0"/>
              <a:t>21.11.2022</a:t>
            </a:fld>
            <a:endParaRPr lang="ru-UA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D5FF77DE-9A3A-4E80-AE81-8A84EF268C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670D6A3D-DFD1-4B03-B3E1-35B2F88DFC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E1015-AE3F-4F85-AF3A-F7D9577FF5CF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624972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A6D49D-918E-45E5-9A6E-AC8CB6DBF3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F1A0A2D-27C8-4E19-825A-B57E87AC6C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CA4CCDF-ADEB-47EC-9BFB-3420F88A34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26BB0CD-E58D-40C6-94AD-F83C16EDE1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B2775-50F5-4B62-8826-FB652638BEA0}" type="datetimeFigureOut">
              <a:rPr lang="ru-UA" smtClean="0"/>
              <a:t>21.11.2022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B9CA5E7-478F-47FA-8959-447DD71D63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8BCD8C7-4F67-4E2E-B123-F0276023F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E1015-AE3F-4F85-AF3A-F7D9577FF5CF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370161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6CB6CA-F018-4141-B817-BDBCC5A039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77F0175E-DD0C-4E20-BAC5-7698E431F2E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59651A2-75B2-4823-A6BE-D0706F0086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C202AFE-0025-41D2-A4DC-612982DDE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B2775-50F5-4B62-8826-FB652638BEA0}" type="datetimeFigureOut">
              <a:rPr lang="ru-UA" smtClean="0"/>
              <a:t>21.11.2022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15F1A04-587A-4965-B270-705A3F277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69DC1C4-A32E-4648-B5AB-E5E271707C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E1015-AE3F-4F85-AF3A-F7D9577FF5CF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189233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72D2FE-21C1-4C85-A79E-5357C65536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46B7950-36B7-4433-824C-CD7536FFB9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8360228-DE2F-4BB9-9CD2-1D24283DDD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B2775-50F5-4B62-8826-FB652638BEA0}" type="datetimeFigureOut">
              <a:rPr lang="ru-UA" smtClean="0"/>
              <a:t>21.11.2022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84CBCE-A6D3-4899-8572-E1446EE823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8D3AFE2-8C06-408E-A1B6-C56F32B24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E1015-AE3F-4F85-AF3A-F7D9577FF5CF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753151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57081482-5FFF-42C2-A637-DF97AB9A0DD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E43CEAE-916C-43EC-95A4-5E2679DEA3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46B0EFE-E977-488B-9347-2951CE2BB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B2775-50F5-4B62-8826-FB652638BEA0}" type="datetimeFigureOut">
              <a:rPr lang="ru-UA" smtClean="0"/>
              <a:t>21.11.2022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42EA839-A4DF-4320-9752-745E702B1D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F2E2CA2-B049-45DC-8EDE-5C0EDCA57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E1015-AE3F-4F85-AF3A-F7D9577FF5CF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364873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1498293-6D33-4AB9-9832-0ABA76AA90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B827284-2ED4-4BE7-9D6A-AB916F0B05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3B85D7E-E3F7-4781-B27B-27E42B23F89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FB2775-50F5-4B62-8826-FB652638BEA0}" type="datetimeFigureOut">
              <a:rPr lang="ru-UA" smtClean="0"/>
              <a:t>21.11.2022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7F4F86D-084B-4DEA-9457-6451705763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8070598-814A-4A59-9718-01A9D1DDCD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CE1015-AE3F-4F85-AF3A-F7D9577FF5CF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8029661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Синий медицинский фон - 30 фото для презентаций и картинок на рабочий стол">
            <a:extLst>
              <a:ext uri="{FF2B5EF4-FFF2-40B4-BE49-F238E27FC236}">
                <a16:creationId xmlns:a16="http://schemas.microsoft.com/office/drawing/2014/main" id="{C6A6F041-DCAB-46DF-9E90-CCFF75E4BBF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599"/>
          <a:stretch/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C3209A7-ADF2-4F6F-8DE8-D7F42126BC9A}"/>
              </a:ext>
            </a:extLst>
          </p:cNvPr>
          <p:cNvSpPr/>
          <p:nvPr/>
        </p:nvSpPr>
        <p:spPr>
          <a:xfrm>
            <a:off x="188755" y="2151726"/>
            <a:ext cx="1181449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8000" b="1" cap="none" spc="0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Додавання та віднімання многочленів</a:t>
            </a:r>
          </a:p>
        </p:txBody>
      </p:sp>
    </p:spTree>
    <p:extLst>
      <p:ext uri="{BB962C8B-B14F-4D97-AF65-F5344CB8AC3E}">
        <p14:creationId xmlns:p14="http://schemas.microsoft.com/office/powerpoint/2010/main" val="2983062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Фон для презентации математика - 68 фото">
            <a:extLst>
              <a:ext uri="{FF2B5EF4-FFF2-40B4-BE49-F238E27FC236}">
                <a16:creationId xmlns:a16="http://schemas.microsoft.com/office/drawing/2014/main" id="{213C67BF-18F6-4598-A72B-CCB309FDB9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34644D06-18E2-469C-B377-3054D4EC42EC}"/>
                  </a:ext>
                </a:extLst>
              </p:cNvPr>
              <p:cNvSpPr/>
              <p:nvPr/>
            </p:nvSpPr>
            <p:spPr>
              <a:xfrm>
                <a:off x="195713" y="134754"/>
                <a:ext cx="11800573" cy="57018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18288" indent="0" algn="just">
                  <a:buNone/>
                </a:pPr>
                <a:r>
                  <a:rPr lang="uk-UA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Додамо многочлени 9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4000" b="1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4000" b="1" i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𝐱</m:t>
                        </m:r>
                      </m:e>
                      <m:sup>
                        <m:r>
                          <a:rPr lang="en-US" sz="4000" b="1" i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- 3x + </a:t>
                </a:r>
                <a:r>
                  <a:rPr lang="uk-UA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6 і -4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4000" b="1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4000" b="1" i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𝐱</m:t>
                        </m:r>
                      </m:e>
                      <m:sup>
                        <m:r>
                          <a:rPr lang="en-US" sz="4000" b="1" i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uk-UA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+ 4</a:t>
                </a:r>
                <a:r>
                  <a:rPr lang="en-US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x </a:t>
                </a:r>
                <a:r>
                  <a:rPr lang="uk-UA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– 5. Для цього запишемо їх суму, потім розкриємо дужки і зведемо подібні доданки: </a:t>
                </a:r>
              </a:p>
              <a:p>
                <a:pPr marL="18288" indent="0" algn="ctr">
                  <a:buNone/>
                </a:pPr>
                <a:r>
                  <a:rPr lang="uk-UA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(9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4000" b="1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4000" b="1" i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𝐱</m:t>
                        </m:r>
                      </m:e>
                      <m:sup>
                        <m:r>
                          <a:rPr lang="en-US" sz="4000" b="1" i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- 3x + </a:t>
                </a:r>
                <a:r>
                  <a:rPr lang="uk-UA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6) + (-4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4000" b="1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4000" b="1" i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𝐱</m:t>
                        </m:r>
                      </m:e>
                      <m:sup>
                        <m:r>
                          <a:rPr lang="en-US" sz="4000" b="1" i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uk-UA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+ 4</a:t>
                </a:r>
                <a:r>
                  <a:rPr lang="en-US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x </a:t>
                </a:r>
                <a:r>
                  <a:rPr lang="uk-UA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– 5) =</a:t>
                </a:r>
              </a:p>
              <a:p>
                <a:pPr marL="18288" indent="0" algn="ctr">
                  <a:buNone/>
                </a:pPr>
                <a:r>
                  <a:rPr lang="uk-UA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= 9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4000" b="1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4000" b="1" i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𝐱</m:t>
                        </m:r>
                      </m:e>
                      <m:sup>
                        <m:r>
                          <a:rPr lang="en-US" sz="4000" b="1" i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- 3x + </a:t>
                </a:r>
                <a:r>
                  <a:rPr lang="uk-UA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6 - 4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4000" b="1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4000" b="1" i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𝐱</m:t>
                        </m:r>
                      </m:e>
                      <m:sup>
                        <m:r>
                          <a:rPr lang="en-US" sz="4000" b="1" i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uk-UA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+ 4</a:t>
                </a:r>
                <a:r>
                  <a:rPr lang="en-US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x </a:t>
                </a:r>
                <a:r>
                  <a:rPr lang="uk-UA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– 5 = </a:t>
                </a:r>
              </a:p>
              <a:p>
                <a:pPr marL="18288" indent="0" algn="ctr">
                  <a:buNone/>
                </a:pPr>
                <a:r>
                  <a:rPr lang="uk-UA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= (9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4000" b="1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4000" b="1" i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𝐱</m:t>
                        </m:r>
                      </m:e>
                      <m:sup>
                        <m:r>
                          <a:rPr lang="en-US" sz="4000" b="1" i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uk-UA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- 4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4000" b="1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4000" b="1" i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𝐱</m:t>
                        </m:r>
                      </m:e>
                      <m:sup>
                        <m:r>
                          <a:rPr lang="en-US" sz="4000" b="1" i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uk-UA" sz="4000" b="1" i="0" smtClean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)</m:t>
                    </m:r>
                    <m:r>
                      <a:rPr lang="en-US" sz="4000" b="1" i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 </m:t>
                    </m:r>
                  </m:oMath>
                </a14:m>
                <a:r>
                  <a:rPr lang="en-US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– </a:t>
                </a:r>
                <a:r>
                  <a:rPr lang="uk-UA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(</a:t>
                </a:r>
                <a:r>
                  <a:rPr lang="en-US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3x</a:t>
                </a:r>
                <a:r>
                  <a:rPr lang="uk-UA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- 4</a:t>
                </a:r>
                <a:r>
                  <a:rPr lang="en-US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x</a:t>
                </a:r>
                <a:r>
                  <a:rPr lang="uk-UA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)</a:t>
                </a:r>
                <a:r>
                  <a:rPr lang="en-US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+ </a:t>
                </a:r>
                <a:r>
                  <a:rPr lang="uk-UA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(6 – 5) =</a:t>
                </a:r>
              </a:p>
              <a:p>
                <a:pPr marL="18288" indent="0" algn="ctr">
                  <a:buNone/>
                </a:pPr>
                <a:r>
                  <a:rPr lang="uk-UA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= 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4000" b="1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4000" b="1" i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𝐱</m:t>
                        </m:r>
                      </m:e>
                      <m:sup>
                        <m:r>
                          <a:rPr lang="en-US" sz="4000" b="1" i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uk-UA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+ </a:t>
                </a:r>
                <a:r>
                  <a:rPr lang="en-US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x + </a:t>
                </a:r>
                <a:r>
                  <a:rPr lang="uk-UA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1.</a:t>
                </a:r>
              </a:p>
              <a:p>
                <a:pPr marL="18288" indent="0" algn="just">
                  <a:buNone/>
                </a:pPr>
                <a:r>
                  <a:rPr lang="en-US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	</a:t>
                </a:r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Сума будь-</a:t>
                </a:r>
                <a:r>
                  <a:rPr lang="ru-RU" sz="4000" b="1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яких</a:t>
                </a:r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  <a:r>
                  <a:rPr lang="ru-RU" sz="4000" b="1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многочленів</a:t>
                </a:r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є многочленом, </a:t>
                </a:r>
                <a:r>
                  <a:rPr lang="ru-RU" sz="4000" b="1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який</a:t>
                </a:r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  <a:r>
                  <a:rPr lang="ru-RU" sz="4000" b="1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зазвичай</a:t>
                </a:r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  <a:r>
                  <a:rPr lang="ru-RU" sz="4000" b="1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записують</a:t>
                </a:r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у стандартному </a:t>
                </a:r>
                <a:r>
                  <a:rPr lang="ru-RU" sz="4000" b="1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вигляді</a:t>
                </a:r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.</a:t>
                </a:r>
                <a:endParaRPr lang="ru-UA" sz="40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aramond" panose="02020404030301010803" pitchFamily="18" charset="0"/>
                </a:endParaRPr>
              </a:p>
            </p:txBody>
          </p:sp>
        </mc:Choice>
        <mc:Fallback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34644D06-18E2-469C-B377-3054D4EC42E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713" y="134754"/>
                <a:ext cx="11800573" cy="5701882"/>
              </a:xfrm>
              <a:prstGeom prst="rect">
                <a:avLst/>
              </a:prstGeom>
              <a:blipFill>
                <a:blip r:embed="rId3"/>
                <a:stretch>
                  <a:fillRect l="-1756" t="-1711" r="-2221" b="-4385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2" name="Picture 4" descr="Magnetic ATTENTION symbol: HxW 35 x 40 mm, pack of 20 | KAISER+KRAFT">
            <a:extLst>
              <a:ext uri="{FF2B5EF4-FFF2-40B4-BE49-F238E27FC236}">
                <a16:creationId xmlns:a16="http://schemas.microsoft.com/office/drawing/2014/main" id="{F0EF97BC-900D-42D9-9A89-D85AAA04D5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42250" y1="45500" x2="62750" y2="61750"/>
                        <a14:foregroundMark x1="36083" y1="62750" x2="46417" y2="52083"/>
                        <a14:foregroundMark x1="46417" y1="52083" x2="52750" y2="48167"/>
                        <a14:foregroundMark x1="52750" y1="48167" x2="54583" y2="46167"/>
                        <a14:foregroundMark x1="53750" y1="59083" x2="46000" y2="60417"/>
                        <a14:foregroundMark x1="46000" y1="60417" x2="53917" y2="60917"/>
                        <a14:foregroundMark x1="53917" y1="60917" x2="46500" y2="57417"/>
                        <a14:foregroundMark x1="46500" y1="57417" x2="39417" y2="56667"/>
                        <a14:foregroundMark x1="39417" y1="56667" x2="46917" y2="44083"/>
                        <a14:foregroundMark x1="46917" y1="44083" x2="54417" y2="47000"/>
                        <a14:foregroundMark x1="54417" y1="47000" x2="59667" y2="55417"/>
                        <a14:foregroundMark x1="61333" y1="59083" x2="61583" y2="60333"/>
                        <a14:foregroundMark x1="61500" y1="60333" x2="61500" y2="60333"/>
                        <a14:foregroundMark x1="48167" y1="41583" x2="50333" y2="40167"/>
                        <a14:foregroundMark x1="49083" y1="38167" x2="51167" y2="45417"/>
                        <a14:foregroundMark x1="51167" y1="45417" x2="54167" y2="45500"/>
                        <a14:foregroundMark x1="51500" y1="60667" x2="43667" y2="59917"/>
                        <a14:foregroundMark x1="43667" y1="59917" x2="58583" y2="61333"/>
                        <a14:foregroundMark x1="58583" y1="61333" x2="51000" y2="63333"/>
                        <a14:foregroundMark x1="51000" y1="63333" x2="41833" y2="63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322" t="31719" r="29977" b="31789"/>
          <a:stretch/>
        </p:blipFill>
        <p:spPr bwMode="auto">
          <a:xfrm>
            <a:off x="263090" y="4438906"/>
            <a:ext cx="921434" cy="826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3870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Фон для презентации математика - 68 фото">
            <a:extLst>
              <a:ext uri="{FF2B5EF4-FFF2-40B4-BE49-F238E27FC236}">
                <a16:creationId xmlns:a16="http://schemas.microsoft.com/office/drawing/2014/main" id="{213C67BF-18F6-4598-A72B-CCB309FDB9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EF36EDE7-C246-44FE-A858-F1E00EB3657E}"/>
                  </a:ext>
                </a:extLst>
              </p:cNvPr>
              <p:cNvSpPr/>
              <p:nvPr/>
            </p:nvSpPr>
            <p:spPr>
              <a:xfrm>
                <a:off x="144379" y="144380"/>
                <a:ext cx="11925701" cy="633134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18288" indent="0" algn="just">
                  <a:buNone/>
                </a:pPr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Тепер </a:t>
                </a:r>
                <a:r>
                  <a:rPr lang="ru-RU" sz="4000" b="1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від</a:t>
                </a:r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многочлена </a:t>
                </a:r>
                <a:r>
                  <a:rPr lang="en-US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6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4000" b="1" dirty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4000" b="1" i="0" dirty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𝐱</m:t>
                        </m:r>
                      </m:e>
                      <m:sup>
                        <m:r>
                          <a:rPr lang="en-US" sz="4000" b="1" i="0" dirty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- </a:t>
                </a:r>
                <a:r>
                  <a:rPr lang="en-US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7</a:t>
                </a:r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х + </a:t>
                </a:r>
                <a:r>
                  <a:rPr lang="en-US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4</a:t>
                </a:r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  <a:r>
                  <a:rPr lang="ru-RU" sz="4000" b="1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віднімемо</a:t>
                </a:r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многочлен   2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4000" b="1" dirty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4000" b="1" i="0" dirty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𝐱</m:t>
                        </m:r>
                      </m:e>
                      <m:sup>
                        <m:r>
                          <a:rPr lang="en-US" sz="4000" b="1" i="0" dirty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- </a:t>
                </a:r>
                <a:r>
                  <a:rPr lang="en-US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9</a:t>
                </a:r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х </a:t>
                </a:r>
                <a:r>
                  <a:rPr lang="en-US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- 4</a:t>
                </a:r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. Для </a:t>
                </a:r>
                <a:r>
                  <a:rPr lang="ru-RU" sz="4000" b="1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цього</a:t>
                </a:r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  <a:r>
                  <a:rPr lang="ru-RU" sz="4000" b="1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запишемо</a:t>
                </a:r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  <a:r>
                  <a:rPr lang="ru-RU" sz="4000" b="1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їх</a:t>
                </a:r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  <a:r>
                  <a:rPr lang="ru-RU" sz="4000" b="1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різницю</a:t>
                </a:r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, </a:t>
                </a:r>
                <a:r>
                  <a:rPr lang="ru-RU" sz="4000" b="1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потім</a:t>
                </a:r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  <a:r>
                  <a:rPr lang="ru-RU" sz="4000" b="1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розкриємо</a:t>
                </a:r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дужки і </a:t>
                </a:r>
                <a:r>
                  <a:rPr lang="ru-RU" sz="4000" b="1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зведемо</a:t>
                </a:r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  <a:r>
                  <a:rPr lang="ru-RU" sz="4000" b="1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подібні</a:t>
                </a:r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  <a:r>
                  <a:rPr lang="ru-RU" sz="4000" b="1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доданки</a:t>
                </a:r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:</a:t>
                </a:r>
              </a:p>
              <a:p>
                <a:pPr marL="18288" indent="0" algn="ctr">
                  <a:buNone/>
                </a:pPr>
                <a:r>
                  <a:rPr lang="en-US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(6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4000" b="1" dirty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4000" b="1" i="0" dirty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𝐱</m:t>
                        </m:r>
                      </m:e>
                      <m:sup>
                        <m:r>
                          <a:rPr lang="en-US" sz="4000" b="1" i="0" dirty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- </a:t>
                </a:r>
                <a:r>
                  <a:rPr lang="en-US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7</a:t>
                </a:r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х + </a:t>
                </a:r>
                <a:r>
                  <a:rPr lang="en-US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4) –</a:t>
                </a:r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  <a:r>
                  <a:rPr lang="en-US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(</a:t>
                </a:r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2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4000" b="1" dirty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4000" b="1" i="0" dirty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𝐱</m:t>
                        </m:r>
                      </m:e>
                      <m:sup>
                        <m:r>
                          <a:rPr lang="en-US" sz="4000" b="1" i="0" dirty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- </a:t>
                </a:r>
                <a:r>
                  <a:rPr lang="en-US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9</a:t>
                </a:r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х </a:t>
                </a:r>
                <a:r>
                  <a:rPr lang="en-US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– 4) = </a:t>
                </a:r>
              </a:p>
              <a:p>
                <a:pPr marL="18288" indent="0" algn="ctr">
                  <a:buNone/>
                </a:pPr>
                <a:r>
                  <a:rPr lang="en-US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= 6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4000" b="1" dirty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4000" b="1" i="0" dirty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𝐱</m:t>
                        </m:r>
                      </m:e>
                      <m:sup>
                        <m:r>
                          <a:rPr lang="en-US" sz="4000" b="1" i="0" dirty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- </a:t>
                </a:r>
                <a:r>
                  <a:rPr lang="en-US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7</a:t>
                </a:r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х + </a:t>
                </a:r>
                <a:r>
                  <a:rPr lang="en-US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4 –</a:t>
                </a:r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2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4000" b="1" dirty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4000" b="1" i="0" dirty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𝐱</m:t>
                        </m:r>
                      </m:e>
                      <m:sup>
                        <m:r>
                          <a:rPr lang="en-US" sz="4000" b="1" i="0" dirty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  <a:r>
                  <a:rPr lang="en-US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+</a:t>
                </a:r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  <a:r>
                  <a:rPr lang="en-US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9</a:t>
                </a:r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х </a:t>
                </a:r>
                <a:r>
                  <a:rPr lang="en-US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+ 4 = </a:t>
                </a:r>
              </a:p>
              <a:p>
                <a:pPr marL="18288" indent="0" algn="ctr">
                  <a:buNone/>
                </a:pPr>
                <a:r>
                  <a:rPr lang="en-US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= 6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4000" b="1" dirty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4000" b="1" i="0" dirty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𝐱</m:t>
                        </m:r>
                      </m:e>
                      <m:sup>
                        <m:r>
                          <a:rPr lang="en-US" sz="4000" b="1" i="0" dirty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–</a:t>
                </a:r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2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4000" b="1" dirty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4000" b="1" i="0" dirty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𝐱</m:t>
                        </m:r>
                      </m:e>
                      <m:sup>
                        <m:r>
                          <a:rPr lang="en-US" sz="4000" b="1" i="0" dirty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- </a:t>
                </a:r>
                <a:r>
                  <a:rPr lang="en-US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7</a:t>
                </a:r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х </a:t>
                </a:r>
                <a:r>
                  <a:rPr lang="en-US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+ 9</a:t>
                </a:r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х + </a:t>
                </a:r>
                <a:r>
                  <a:rPr lang="en-US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4 + 4 = </a:t>
                </a:r>
              </a:p>
              <a:p>
                <a:pPr marL="18288" indent="0" algn="ctr">
                  <a:buNone/>
                </a:pPr>
                <a:r>
                  <a:rPr lang="en-US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= 4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4000" b="1" dirty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4000" b="1" i="0" dirty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𝐱</m:t>
                        </m:r>
                      </m:e>
                      <m:sup>
                        <m:r>
                          <a:rPr lang="en-US" sz="4000" b="1" i="0" dirty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  <a:r>
                  <a:rPr lang="en-US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+</a:t>
                </a:r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  <a:r>
                  <a:rPr lang="en-US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2</a:t>
                </a:r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х </a:t>
                </a:r>
                <a:r>
                  <a:rPr lang="en-US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+ 8. </a:t>
                </a:r>
              </a:p>
              <a:p>
                <a:pPr marL="18288" indent="0" algn="just">
                  <a:buNone/>
                </a:pPr>
                <a:r>
                  <a:rPr lang="en-US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	</a:t>
                </a:r>
                <a:r>
                  <a:rPr lang="ru-RU" sz="4000" b="1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Різниця</a:t>
                </a:r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будь-</a:t>
                </a:r>
                <a:r>
                  <a:rPr lang="ru-RU" sz="4000" b="1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яких</a:t>
                </a:r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  <a:r>
                  <a:rPr lang="ru-RU" sz="4000" b="1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многочленів</a:t>
                </a:r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є многочленом, </a:t>
                </a:r>
                <a:r>
                  <a:rPr lang="ru-RU" sz="4000" b="1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який</a:t>
                </a:r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  <a:r>
                  <a:rPr lang="ru-RU" sz="4000" b="1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зазвичай</a:t>
                </a:r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  <a:r>
                  <a:rPr lang="ru-RU" sz="4000" b="1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записують</a:t>
                </a:r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у стандартному </a:t>
                </a:r>
                <a:r>
                  <a:rPr lang="ru-RU" sz="4000" b="1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вигляді</a:t>
                </a:r>
                <a:r>
                  <a:rPr lang="ru-RU" sz="40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.</a:t>
                </a:r>
                <a:endParaRPr lang="ru-UA" sz="40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aramond" panose="02020404030301010803" pitchFamily="18" charset="0"/>
                </a:endParaRPr>
              </a:p>
            </p:txBody>
          </p:sp>
        </mc:Choice>
        <mc:Fallback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EF36EDE7-C246-44FE-A858-F1E00EB3657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379" y="144380"/>
                <a:ext cx="11925701" cy="6331349"/>
              </a:xfrm>
              <a:prstGeom prst="rect">
                <a:avLst/>
              </a:prstGeom>
              <a:blipFill>
                <a:blip r:embed="rId3"/>
                <a:stretch>
                  <a:fillRect l="-1738" t="-1638" r="-2147" b="-3854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4" descr="Magnetic ATTENTION symbol: HxW 35 x 40 mm, pack of 20 | KAISER+KRAFT">
            <a:extLst>
              <a:ext uri="{FF2B5EF4-FFF2-40B4-BE49-F238E27FC236}">
                <a16:creationId xmlns:a16="http://schemas.microsoft.com/office/drawing/2014/main" id="{BD788B78-45BE-4684-BD02-233D7AD034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42250" y1="45500" x2="62750" y2="61750"/>
                        <a14:foregroundMark x1="36083" y1="62750" x2="46417" y2="52083"/>
                        <a14:foregroundMark x1="46417" y1="52083" x2="52750" y2="48167"/>
                        <a14:foregroundMark x1="52750" y1="48167" x2="54583" y2="46167"/>
                        <a14:foregroundMark x1="53750" y1="59083" x2="46000" y2="60417"/>
                        <a14:foregroundMark x1="46000" y1="60417" x2="53917" y2="60917"/>
                        <a14:foregroundMark x1="53917" y1="60917" x2="46500" y2="57417"/>
                        <a14:foregroundMark x1="46500" y1="57417" x2="39417" y2="56667"/>
                        <a14:foregroundMark x1="39417" y1="56667" x2="46917" y2="44083"/>
                        <a14:foregroundMark x1="46917" y1="44083" x2="54417" y2="47000"/>
                        <a14:foregroundMark x1="54417" y1="47000" x2="59667" y2="55417"/>
                        <a14:foregroundMark x1="61333" y1="59083" x2="61583" y2="60333"/>
                        <a14:foregroundMark x1="61500" y1="60333" x2="61500" y2="60333"/>
                        <a14:foregroundMark x1="48167" y1="41583" x2="50333" y2="40167"/>
                        <a14:foregroundMark x1="49083" y1="38167" x2="51167" y2="45417"/>
                        <a14:foregroundMark x1="51167" y1="45417" x2="54167" y2="45500"/>
                        <a14:foregroundMark x1="51500" y1="60667" x2="43667" y2="59917"/>
                        <a14:foregroundMark x1="43667" y1="59917" x2="58583" y2="61333"/>
                        <a14:foregroundMark x1="58583" y1="61333" x2="51000" y2="63333"/>
                        <a14:foregroundMark x1="51000" y1="63333" x2="41833" y2="63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322" t="31719" r="29977" b="31789"/>
          <a:stretch/>
        </p:blipFill>
        <p:spPr bwMode="auto">
          <a:xfrm>
            <a:off x="234214" y="5016422"/>
            <a:ext cx="921434" cy="826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6409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Фон для презентации математика - 68 фото">
            <a:extLst>
              <a:ext uri="{FF2B5EF4-FFF2-40B4-BE49-F238E27FC236}">
                <a16:creationId xmlns:a16="http://schemas.microsoft.com/office/drawing/2014/main" id="{213C67BF-18F6-4598-A72B-CCB309FDB9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0A4A297A-43CA-4308-8E89-DFD30A05C185}"/>
                  </a:ext>
                </a:extLst>
              </p:cNvPr>
              <p:cNvSpPr/>
              <p:nvPr/>
            </p:nvSpPr>
            <p:spPr>
              <a:xfrm>
                <a:off x="147587" y="0"/>
                <a:ext cx="11896825" cy="634558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uk-UA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Розв’язування вправ</a:t>
                </a: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uk-UA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Знайдемо суму і різницю многочленів:</a:t>
                </a: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3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2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- 1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та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З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5.</a:t>
                </a: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uk-UA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Розв’язання:</a:t>
                </a:r>
                <a:endParaRPr lang="en-US" sz="3200" b="1" spc="3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(3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2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- 1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) +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(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З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5) = 3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2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- 1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:endParaRPr lang="en-US" sz="3200" b="1" spc="3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+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З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5 = (2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+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)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(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З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+ 3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)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(5 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– 1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) = 7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6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+ 4;</a:t>
                </a:r>
              </a:p>
              <a:p>
                <a:pPr marL="4572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(3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2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- 1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) - (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З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5) = 3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2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- 1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- 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З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-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endParaRPr lang="en-US" sz="3200" b="1" spc="3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-5 = (2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- 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)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(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З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- 3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)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-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(5 +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1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) = -3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-</a:t>
                </a:r>
                <a:r>
                  <a:rPr lang="uk-UA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6.</a:t>
                </a: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uk-UA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Виконай самостійно:</a:t>
                </a:r>
                <a:endParaRPr lang="en-US" sz="3200" b="1" spc="3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uk-UA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Знайдемо суму і різницю многочленів:</a:t>
                </a: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4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2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9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та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6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2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- 4.</a:t>
                </a:r>
                <a:endParaRPr lang="ru-UA" sz="32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aramond" panose="02020404030301010803" pitchFamily="18" charset="0"/>
                </a:endParaRPr>
              </a:p>
            </p:txBody>
          </p:sp>
        </mc:Choice>
        <mc:Fallback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0A4A297A-43CA-4308-8E89-DFD30A05C18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587" y="0"/>
                <a:ext cx="11896825" cy="6345583"/>
              </a:xfrm>
              <a:prstGeom prst="rect">
                <a:avLst/>
              </a:prstGeom>
              <a:blipFill>
                <a:blip r:embed="rId3"/>
                <a:stretch>
                  <a:fillRect t="-1345" b="-2882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99069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Фон для презентации математика - 68 фото">
            <a:extLst>
              <a:ext uri="{FF2B5EF4-FFF2-40B4-BE49-F238E27FC236}">
                <a16:creationId xmlns:a16="http://schemas.microsoft.com/office/drawing/2014/main" id="{213C67BF-18F6-4598-A72B-CCB309FDB9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3D7FD7FC-F38F-43DF-8A50-DC224C12618A}"/>
                  </a:ext>
                </a:extLst>
              </p:cNvPr>
              <p:cNvSpPr/>
              <p:nvPr/>
            </p:nvSpPr>
            <p:spPr>
              <a:xfrm>
                <a:off x="137962" y="0"/>
                <a:ext cx="11916076" cy="634558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uk-UA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Розв’язування вправ</a:t>
                </a: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uk-UA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Знайдемо суму і різницю многочленів:</a:t>
                </a: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 1)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З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2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; </a:t>
                </a:r>
                <a:r>
                  <a:rPr lang="uk-UA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2) 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2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- 5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та </a:t>
                </a:r>
                <a:r>
                  <a:rPr lang="uk-UA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3) 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6 - 5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.</a:t>
                </a:r>
                <a:endParaRPr lang="en-US" sz="3200" b="1" spc="3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uk-UA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Розв’язання:</a:t>
                </a:r>
                <a:endParaRPr lang="en-US" sz="3200" b="1" spc="3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З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2) + (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2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- 5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) + (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6 - 5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)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З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2 + 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2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-</a:t>
                </a:r>
              </a:p>
              <a:p>
                <a:pPr marL="4572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- 5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6 - 5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(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З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+ 2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  <m:r>
                      <a:rPr lang="en-US" sz="3200" b="1" i="0" spc="30" smtClean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  <a:cs typeface="Times New Roman" pitchFamily="18" charset="0"/>
                      </a:rPr>
                      <m:t>) </m:t>
                    </m:r>
                  </m:oMath>
                </a14:m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+(2 -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5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6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)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З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.</a:t>
                </a:r>
              </a:p>
              <a:p>
                <a:pPr marL="4572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З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2) - (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2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- 5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) - (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6 - 5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)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З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2 - 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2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+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5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–</a:t>
                </a:r>
              </a:p>
              <a:p>
                <a:pPr marL="4572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6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+ 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(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З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-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2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+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  <m:r>
                      <a:rPr lang="en-US" sz="3200" b="1" i="0" spc="30" smtClean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  <a:cs typeface="Times New Roman" pitchFamily="18" charset="0"/>
                      </a:rPr>
                      <m:t>) </m:t>
                    </m:r>
                  </m:oMath>
                </a14:m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+(2 +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5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6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)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6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-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1.</a:t>
                </a:r>
              </a:p>
              <a:p>
                <a:pPr marL="4572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uk-UA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Виконай самостійно:</a:t>
                </a:r>
                <a:endParaRPr lang="en-US" sz="3200" b="1" spc="3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uk-UA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Знайдемо суму і різницю многочленів:</a:t>
                </a: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2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𝐱</m:t>
                        </m:r>
                      </m:e>
                      <m:sup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3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𝐱</m:t>
                        </m:r>
                      </m:e>
                      <m:sup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9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та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6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𝐱</m:t>
                        </m:r>
                      </m:e>
                      <m:sup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- 4, 5</a:t>
                </a:r>
                <a:r>
                  <a:rPr lang="ru-RU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- 5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32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.</a:t>
                </a:r>
                <a:endParaRPr lang="ru-UA" sz="32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aramond" panose="02020404030301010803" pitchFamily="18" charset="0"/>
                </a:endParaRPr>
              </a:p>
            </p:txBody>
          </p:sp>
        </mc:Choice>
        <mc:Fallback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3D7FD7FC-F38F-43DF-8A50-DC224C12618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962" y="0"/>
                <a:ext cx="11916076" cy="6345583"/>
              </a:xfrm>
              <a:prstGeom prst="rect">
                <a:avLst/>
              </a:prstGeom>
              <a:blipFill>
                <a:blip r:embed="rId3"/>
                <a:stretch>
                  <a:fillRect t="-1345" b="-2882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95467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Фон для презентации математика - 68 фото">
            <a:extLst>
              <a:ext uri="{FF2B5EF4-FFF2-40B4-BE49-F238E27FC236}">
                <a16:creationId xmlns:a16="http://schemas.microsoft.com/office/drawing/2014/main" id="{213C67BF-18F6-4598-A72B-CCB309FDB9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711766CC-4F60-47B8-B7C0-A38BDBF4752B}"/>
                  </a:ext>
                </a:extLst>
              </p:cNvPr>
              <p:cNvSpPr/>
              <p:nvPr/>
            </p:nvSpPr>
            <p:spPr>
              <a:xfrm>
                <a:off x="43313" y="0"/>
                <a:ext cx="6626994" cy="602370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uk-UA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Розв’язування вправ</a:t>
                </a: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ru-RU" sz="2800" b="1" spc="30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Спростіть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2800" b="1" spc="30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вираз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:</a:t>
                </a: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1) (1 + 2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p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) + 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𝐩</m:t>
                        </m:r>
                      </m:e>
                      <m:sup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p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); </a:t>
                </a: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2) (5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) - (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- </a:t>
                </a:r>
                <a14:m>
                  <m:oMath xmlns:m="http://schemas.openxmlformats.org/officeDocument/2006/math">
                    <m:r>
                      <a:rPr lang="en-US" sz="2800" b="1" i="0" spc="30" smtClean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  <a:cs typeface="Times New Roman" pitchFamily="18" charset="0"/>
                      </a:rPr>
                      <m:t>𝐚</m:t>
                    </m:r>
                    <m:r>
                      <a:rPr lang="en-US" sz="2800" b="1" i="0" spc="30" smtClean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+ 5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).</a:t>
                </a:r>
                <a:endParaRPr lang="uk-UA" sz="2800" b="1" spc="3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uk-UA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Розв’язання:</a:t>
                </a:r>
                <a:endParaRPr lang="en-US" sz="2800" b="1" spc="3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1) (1 + 2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p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) + 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𝐩</m:t>
                        </m:r>
                      </m:e>
                      <m:sup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p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)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= 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1 + 2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p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𝐩</m:t>
                        </m:r>
                      </m:e>
                      <m:sup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p = = 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1 + 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(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2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p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– 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p)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𝐩</m:t>
                        </m:r>
                      </m:e>
                      <m:sup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= 1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p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𝐩</m:t>
                        </m:r>
                      </m:e>
                      <m:sup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; </a:t>
                </a:r>
              </a:p>
              <a:p>
                <a:pPr marL="4572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2) (5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) - (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-</a:t>
                </a:r>
                <a14:m>
                  <m:oMath xmlns:m="http://schemas.openxmlformats.org/officeDocument/2006/math">
                    <m:r>
                      <a:rPr lang="en-US" sz="2800" b="1" i="0" spc="30" smtClean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  <a:cs typeface="Times New Roman" pitchFamily="18" charset="0"/>
                      </a:rPr>
                      <m:t>𝐚</m:t>
                    </m:r>
                    <m:r>
                      <a:rPr lang="en-US" sz="2800" b="1" i="0" spc="30" smtClean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+ 5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)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= 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+ + </a:t>
                </a:r>
                <a14:m>
                  <m:oMath xmlns:m="http://schemas.openxmlformats.org/officeDocument/2006/math">
                    <m:r>
                      <a:rPr lang="en-US" sz="2800" b="1" i="0" spc="30" smtClean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  <a:cs typeface="Times New Roman" pitchFamily="18" charset="0"/>
                      </a:rPr>
                      <m:t>𝐚</m:t>
                    </m:r>
                    <m:r>
                      <a:rPr lang="en-US" sz="2800" b="1" i="0" spc="30" smtClean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-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= (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-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) +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+ </a:t>
                </a:r>
                <a14:m>
                  <m:oMath xmlns:m="http://schemas.openxmlformats.org/officeDocument/2006/math">
                    <m:r>
                      <a:rPr lang="en-US" sz="2800" b="1" i="0" spc="30" smtClean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  <a:cs typeface="Times New Roman" pitchFamily="18" charset="0"/>
                      </a:rPr>
                      <m:t>𝐚</m:t>
                    </m:r>
                    <m:r>
                      <a:rPr lang="en-US" sz="2800" b="1" i="0" spc="30" smtClean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+ </a:t>
                </a:r>
                <a14:m>
                  <m:oMath xmlns:m="http://schemas.openxmlformats.org/officeDocument/2006/math">
                    <m:r>
                      <a:rPr lang="en-US" sz="2800" b="1" i="0" spc="30" smtClean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  <a:cs typeface="Times New Roman" pitchFamily="18" charset="0"/>
                      </a:rPr>
                      <m:t>𝐚</m:t>
                    </m:r>
                    <m:r>
                      <a:rPr lang="en-US" sz="2800" b="1" i="0" spc="30" smtClean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.</a:t>
                </a: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uk-UA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Виконай самостійно:</a:t>
                </a:r>
                <a:endParaRPr lang="en-US" sz="2800" b="1" spc="3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Спростіть </a:t>
                </a:r>
                <a:r>
                  <a:rPr lang="ru-RU" sz="2800" b="1" spc="30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вираз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: </a:t>
                </a: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(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6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𝐱</m:t>
                        </m:r>
                      </m:e>
                      <m:sup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𝐱</m:t>
                        </m:r>
                      </m:e>
                      <m:sup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) - (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- x</a:t>
                </a:r>
                <a14:m>
                  <m:oMath xmlns:m="http://schemas.openxmlformats.org/officeDocument/2006/math">
                    <m:r>
                      <a:rPr lang="en-US" sz="2800" b="1" i="0" spc="30" smtClean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+ 5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𝐱</m:t>
                        </m:r>
                      </m:e>
                      <m:sup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).</a:t>
                </a:r>
                <a:endParaRPr lang="ru-UA" sz="28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aramond" panose="02020404030301010803" pitchFamily="18" charset="0"/>
                </a:endParaRPr>
              </a:p>
            </p:txBody>
          </p:sp>
        </mc:Choice>
        <mc:Fallback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711766CC-4F60-47B8-B7C0-A38BDBF4752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13" y="0"/>
                <a:ext cx="6626994" cy="6023700"/>
              </a:xfrm>
              <a:prstGeom prst="rect">
                <a:avLst/>
              </a:prstGeom>
              <a:blipFill>
                <a:blip r:embed="rId3"/>
                <a:stretch>
                  <a:fillRect t="-1113" r="-3496" b="-2530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8" descr="Information Technology PNG Images Transparent Free Download | PNGMart">
            <a:extLst>
              <a:ext uri="{FF2B5EF4-FFF2-40B4-BE49-F238E27FC236}">
                <a16:creationId xmlns:a16="http://schemas.microsoft.com/office/drawing/2014/main" id="{68213BCF-C16B-4728-BC3D-211B5A0C1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6956" y="0"/>
            <a:ext cx="466504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3743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Фон для презентации математика - 68 фото">
            <a:extLst>
              <a:ext uri="{FF2B5EF4-FFF2-40B4-BE49-F238E27FC236}">
                <a16:creationId xmlns:a16="http://schemas.microsoft.com/office/drawing/2014/main" id="{213C67BF-18F6-4598-A72B-CCB309FDB9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4F14E493-3683-42CB-9F55-E05C6CD34C1C}"/>
                  </a:ext>
                </a:extLst>
              </p:cNvPr>
              <p:cNvSpPr/>
              <p:nvPr/>
            </p:nvSpPr>
            <p:spPr>
              <a:xfrm>
                <a:off x="85023" y="0"/>
                <a:ext cx="12021954" cy="634558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uk-UA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Розв’язування вправ</a:t>
                </a: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ru-RU" sz="3200" b="1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Перетворіть</a:t>
                </a:r>
                <a:r>
                  <a:rPr lang="ru-RU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на многочлен стандартного </a:t>
                </a:r>
                <a:r>
                  <a:rPr lang="ru-RU" sz="3200" b="1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вигляду</a:t>
                </a:r>
                <a:r>
                  <a:rPr lang="ru-RU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: </a:t>
                </a:r>
                <a:endParaRPr lang="en-US" sz="32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aramond" panose="02020404030301010803" pitchFamily="18" charset="0"/>
                </a:endParaRP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ru-RU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(</a:t>
                </a:r>
                <a:r>
                  <a:rPr lang="en-US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4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b="1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1" i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𝐚𝐛</m:t>
                        </m:r>
                      </m:e>
                      <m:sup>
                        <m:r>
                          <a:rPr lang="en-US" sz="3200" b="1" i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- 12</a:t>
                </a:r>
                <a14:m>
                  <m:oMath xmlns:m="http://schemas.openxmlformats.org/officeDocument/2006/math">
                    <m:r>
                      <a:rPr lang="en-US" sz="3200" b="1" i="0" smtClean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𝐚</m:t>
                    </m:r>
                  </m:oMath>
                </a14:m>
                <a:r>
                  <a:rPr lang="en-US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b</a:t>
                </a:r>
                <a:r>
                  <a:rPr lang="ru-RU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- 7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1" i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𝐚</m:t>
                        </m:r>
                      </m:e>
                      <m:sup>
                        <m:r>
                          <a:rPr lang="en-US" sz="3200" b="1" i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b</a:t>
                </a:r>
                <a:r>
                  <a:rPr lang="ru-RU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) - (15</a:t>
                </a:r>
                <a14:m>
                  <m:oMath xmlns:m="http://schemas.openxmlformats.org/officeDocument/2006/math">
                    <m:r>
                      <a:rPr lang="en-US" sz="3200" b="1" i="0" smtClean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𝐚</m:t>
                    </m:r>
                  </m:oMath>
                </a14:m>
                <a:r>
                  <a:rPr lang="en-US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b</a:t>
                </a:r>
                <a:r>
                  <a:rPr lang="ru-RU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+ 8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b="1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1" i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𝐚</m:t>
                        </m:r>
                      </m:e>
                      <m:sup>
                        <m:r>
                          <a:rPr lang="en-US" sz="3200" b="1" i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b</a:t>
                </a:r>
                <a:r>
                  <a:rPr lang="ru-RU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)</a:t>
                </a:r>
                <a:r>
                  <a:rPr lang="en-US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.</a:t>
                </a:r>
                <a:endParaRPr lang="en-US" sz="3200" b="1" spc="3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uk-UA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Розв’язання:</a:t>
                </a:r>
                <a:endParaRPr lang="en-US" sz="3200" b="1" spc="3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ru-RU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(</a:t>
                </a:r>
                <a:r>
                  <a:rPr lang="en-US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4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b="1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1" i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𝐚𝐛</m:t>
                        </m:r>
                      </m:e>
                      <m:sup>
                        <m:r>
                          <a:rPr lang="en-US" sz="3200" b="1" i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- 12</a:t>
                </a:r>
                <a14:m>
                  <m:oMath xmlns:m="http://schemas.openxmlformats.org/officeDocument/2006/math">
                    <m:r>
                      <a:rPr lang="en-US" sz="3200" b="1" i="0" smtClean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𝐚</m:t>
                    </m:r>
                  </m:oMath>
                </a14:m>
                <a:r>
                  <a:rPr lang="en-US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b</a:t>
                </a:r>
                <a:r>
                  <a:rPr lang="ru-RU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- 7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1" i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𝐚</m:t>
                        </m:r>
                      </m:e>
                      <m:sup>
                        <m:r>
                          <a:rPr lang="en-US" sz="3200" b="1" i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b</a:t>
                </a:r>
                <a:r>
                  <a:rPr lang="ru-RU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) - (15</a:t>
                </a:r>
                <a14:m>
                  <m:oMath xmlns:m="http://schemas.openxmlformats.org/officeDocument/2006/math">
                    <m:r>
                      <a:rPr lang="en-US" sz="3200" b="1" i="0" smtClean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𝐚</m:t>
                    </m:r>
                  </m:oMath>
                </a14:m>
                <a:r>
                  <a:rPr lang="en-US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b</a:t>
                </a:r>
                <a:r>
                  <a:rPr lang="ru-RU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+ 8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b="1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1" i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𝐚</m:t>
                        </m:r>
                      </m:e>
                      <m:sup>
                        <m:r>
                          <a:rPr lang="en-US" sz="3200" b="1" i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b</a:t>
                </a:r>
                <a:r>
                  <a:rPr lang="ru-RU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)</a:t>
                </a:r>
                <a:r>
                  <a:rPr lang="en-US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=</a:t>
                </a: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en-US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= 4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b="1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1" i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𝐚𝐛</m:t>
                        </m:r>
                      </m:e>
                      <m:sup>
                        <m:r>
                          <a:rPr lang="en-US" sz="3200" b="1" i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- 12</a:t>
                </a:r>
                <a14:m>
                  <m:oMath xmlns:m="http://schemas.openxmlformats.org/officeDocument/2006/math">
                    <m:r>
                      <a:rPr lang="en-US" sz="3200" b="1" i="0" smtClean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𝐚</m:t>
                    </m:r>
                  </m:oMath>
                </a14:m>
                <a:r>
                  <a:rPr lang="en-US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b</a:t>
                </a:r>
                <a:r>
                  <a:rPr lang="ru-RU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- 7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1" i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𝐚</m:t>
                        </m:r>
                      </m:e>
                      <m:sup>
                        <m:r>
                          <a:rPr lang="en-US" sz="3200" b="1" i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b</a:t>
                </a:r>
                <a:r>
                  <a:rPr lang="ru-RU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- 15</a:t>
                </a:r>
                <a14:m>
                  <m:oMath xmlns:m="http://schemas.openxmlformats.org/officeDocument/2006/math">
                    <m:r>
                      <a:rPr lang="en-US" sz="3200" b="1" i="0" smtClean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𝐚</m:t>
                    </m:r>
                  </m:oMath>
                </a14:m>
                <a:r>
                  <a:rPr lang="en-US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b</a:t>
                </a:r>
                <a:r>
                  <a:rPr lang="ru-RU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  <a:r>
                  <a:rPr lang="en-US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-</a:t>
                </a:r>
                <a:r>
                  <a:rPr lang="ru-RU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8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b="1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1" i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𝐚</m:t>
                        </m:r>
                      </m:e>
                      <m:sup>
                        <m:r>
                          <a:rPr lang="en-US" sz="3200" b="1" i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b =</a:t>
                </a: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en-US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= 4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b="1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1" i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𝐚𝐛</m:t>
                        </m:r>
                      </m:e>
                      <m:sup>
                        <m:r>
                          <a:rPr lang="en-US" sz="3200" b="1" i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- </a:t>
                </a:r>
                <a:r>
                  <a:rPr lang="en-US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(</a:t>
                </a:r>
                <a:r>
                  <a:rPr lang="ru-RU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12</a:t>
                </a:r>
                <a14:m>
                  <m:oMath xmlns:m="http://schemas.openxmlformats.org/officeDocument/2006/math">
                    <m:r>
                      <a:rPr lang="en-US" sz="3200" b="1" i="0" smtClean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𝐚</m:t>
                    </m:r>
                  </m:oMath>
                </a14:m>
                <a:r>
                  <a:rPr lang="en-US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b</a:t>
                </a:r>
                <a:r>
                  <a:rPr lang="ru-RU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  <a:r>
                  <a:rPr lang="en-US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+</a:t>
                </a:r>
                <a:r>
                  <a:rPr lang="ru-RU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15</a:t>
                </a:r>
                <a14:m>
                  <m:oMath xmlns:m="http://schemas.openxmlformats.org/officeDocument/2006/math">
                    <m:r>
                      <a:rPr lang="en-US" sz="3200" b="1" i="0" smtClean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𝐚</m:t>
                    </m:r>
                  </m:oMath>
                </a14:m>
                <a:r>
                  <a:rPr lang="en-US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b)</a:t>
                </a:r>
                <a:r>
                  <a:rPr lang="ru-RU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– </a:t>
                </a:r>
                <a:r>
                  <a:rPr lang="en-US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(</a:t>
                </a:r>
                <a:r>
                  <a:rPr lang="ru-RU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7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1" i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𝐚</m:t>
                        </m:r>
                      </m:e>
                      <m:sup>
                        <m:r>
                          <a:rPr lang="en-US" sz="3200" b="1" i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b</a:t>
                </a:r>
                <a:r>
                  <a:rPr lang="ru-RU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 </a:t>
                </a:r>
                <a:r>
                  <a:rPr lang="en-US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+</a:t>
                </a:r>
                <a:r>
                  <a:rPr lang="ru-RU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8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b="1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1" i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𝐚</m:t>
                        </m:r>
                      </m:e>
                      <m:sup>
                        <m:r>
                          <a:rPr lang="en-US" sz="3200" b="1" i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b) = </a:t>
                </a: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en-US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=</a:t>
                </a:r>
                <a:r>
                  <a:rPr lang="uk-UA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  <a:r>
                  <a:rPr lang="en-US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4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b="1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1" i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𝐚𝐛</m:t>
                        </m:r>
                      </m:e>
                      <m:sup>
                        <m:r>
                          <a:rPr lang="en-US" sz="3200" b="1" i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  <m:r>
                          <a:rPr lang="en-US" sz="3200" b="1" i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 </m:t>
                        </m:r>
                      </m:sup>
                    </m:sSup>
                  </m:oMath>
                </a14:m>
                <a:r>
                  <a:rPr lang="en-US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- </a:t>
                </a:r>
                <a:r>
                  <a:rPr lang="en-US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27</a:t>
                </a:r>
                <a14:m>
                  <m:oMath xmlns:m="http://schemas.openxmlformats.org/officeDocument/2006/math">
                    <m:r>
                      <a:rPr lang="en-US" sz="3200" b="1" i="0" smtClean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𝐚</m:t>
                    </m:r>
                  </m:oMath>
                </a14:m>
                <a:r>
                  <a:rPr lang="en-US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b</a:t>
                </a:r>
                <a:r>
                  <a:rPr lang="ru-RU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  <a:r>
                  <a:rPr lang="en-US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-</a:t>
                </a:r>
                <a:r>
                  <a:rPr lang="ru-RU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  <a:r>
                  <a:rPr lang="en-US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15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1" i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𝐚</m:t>
                        </m:r>
                      </m:e>
                      <m:sup>
                        <m:r>
                          <a:rPr lang="en-US" sz="3200" b="1" i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b.</a:t>
                </a:r>
                <a:r>
                  <a:rPr lang="ru-RU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  <a:endParaRPr lang="en-US" sz="3200" b="1" spc="3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uk-UA" sz="32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Виконай самостійно:</a:t>
                </a:r>
                <a:endParaRPr lang="en-US" sz="3200" b="1" spc="3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ru-RU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Перетворіть на многочлен стандартного </a:t>
                </a:r>
                <a:r>
                  <a:rPr lang="ru-RU" sz="3200" b="1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вигляду</a:t>
                </a:r>
                <a:r>
                  <a:rPr lang="ru-RU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: </a:t>
                </a:r>
                <a:endParaRPr lang="en-US" sz="32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aramond" panose="02020404030301010803" pitchFamily="18" charset="0"/>
                </a:endParaRP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ru-RU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(</a:t>
                </a:r>
                <a:r>
                  <a:rPr lang="en-US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3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b="1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1" i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𝐚𝐛</m:t>
                        </m:r>
                      </m:e>
                      <m:sup>
                        <m:r>
                          <a:rPr lang="en-US" sz="3200" b="1" i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ru-RU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- 1</a:t>
                </a:r>
                <a:r>
                  <a:rPr lang="en-US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5</a:t>
                </a:r>
                <a14:m>
                  <m:oMath xmlns:m="http://schemas.openxmlformats.org/officeDocument/2006/math">
                    <m:r>
                      <a:rPr lang="en-US" sz="3200" b="1" i="0" smtClean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𝐚</m:t>
                    </m:r>
                  </m:oMath>
                </a14:m>
                <a:r>
                  <a:rPr lang="en-US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b</a:t>
                </a:r>
                <a:r>
                  <a:rPr lang="ru-RU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- </a:t>
                </a:r>
                <a:r>
                  <a:rPr lang="en-US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8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1" i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𝐚</m:t>
                        </m:r>
                      </m:e>
                      <m:sup>
                        <m:r>
                          <a:rPr lang="en-US" sz="3200" b="1" i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en-US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b</a:t>
                </a:r>
                <a:r>
                  <a:rPr lang="ru-RU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) - (1</a:t>
                </a:r>
                <a:r>
                  <a:rPr lang="en-US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7</a:t>
                </a:r>
                <a14:m>
                  <m:oMath xmlns:m="http://schemas.openxmlformats.org/officeDocument/2006/math">
                    <m:r>
                      <a:rPr lang="en-US" sz="3200" b="1" i="0" smtClean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𝐚</m:t>
                    </m:r>
                  </m:oMath>
                </a14:m>
                <a:r>
                  <a:rPr lang="en-US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b</a:t>
                </a:r>
                <a:r>
                  <a:rPr lang="ru-RU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 + </a:t>
                </a:r>
                <a:r>
                  <a:rPr lang="en-US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9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b="1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1" i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𝐚</m:t>
                        </m:r>
                      </m:e>
                      <m:sup>
                        <m:r>
                          <a:rPr lang="en-US" sz="3200" b="1" i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en-US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b</a:t>
                </a:r>
                <a:r>
                  <a:rPr lang="ru-RU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)</a:t>
                </a:r>
                <a:r>
                  <a:rPr lang="en-US" sz="3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</a:rPr>
                  <a:t>.</a:t>
                </a:r>
                <a:endParaRPr lang="en-US" sz="3200" b="1" spc="3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aramond" panose="02020404030301010803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4F14E493-3683-42CB-9F55-E05C6CD34C1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023" y="0"/>
                <a:ext cx="12021954" cy="6345583"/>
              </a:xfrm>
              <a:prstGeom prst="rect">
                <a:avLst/>
              </a:prstGeom>
              <a:blipFill>
                <a:blip r:embed="rId3"/>
                <a:stretch>
                  <a:fillRect t="-1345" b="-2882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26033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Фон для презентации математика - 68 фото">
            <a:extLst>
              <a:ext uri="{FF2B5EF4-FFF2-40B4-BE49-F238E27FC236}">
                <a16:creationId xmlns:a16="http://schemas.microsoft.com/office/drawing/2014/main" id="{213C67BF-18F6-4598-A72B-CCB309FDB9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BECD1450-37D4-4492-B600-365DD42F52D2}"/>
                  </a:ext>
                </a:extLst>
              </p:cNvPr>
              <p:cNvSpPr/>
              <p:nvPr/>
            </p:nvSpPr>
            <p:spPr>
              <a:xfrm>
                <a:off x="147587" y="0"/>
                <a:ext cx="7465995" cy="673030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uk-UA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Розв’язування вправ</a:t>
                </a:r>
                <a:endParaRPr lang="en-US" sz="2600" b="1" spc="3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uk-UA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Розв’яжіть рівняння:</a:t>
                </a: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uk-UA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5 -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26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6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𝐱</m:t>
                        </m:r>
                      </m:e>
                      <m:sup>
                        <m:r>
                          <a:rPr lang="en-US" sz="26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uk-UA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(2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x</a:t>
                </a:r>
                <a:r>
                  <a:rPr lang="uk-UA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+ 7 -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2600" b="1" i="1" spc="30" dirty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600" b="1" i="0" spc="30" dirty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𝐱</m:t>
                        </m:r>
                      </m:e>
                      <m:sup>
                        <m:r>
                          <a:rPr lang="en-US" sz="2600" b="1" i="0" spc="30" dirty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uk-UA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) = - 8.</a:t>
                </a: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uk-UA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Розв‘язання:</a:t>
                </a:r>
                <a:endParaRPr lang="en-US" sz="2600" b="1" spc="3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uk-UA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5 -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26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6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𝐱</m:t>
                        </m:r>
                      </m:e>
                      <m:sup>
                        <m:r>
                          <a:rPr lang="en-US" sz="26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uk-UA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(2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x</a:t>
                </a:r>
                <a:r>
                  <a:rPr lang="uk-UA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+ 7 -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2600" b="1" i="1" spc="30" dirty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600" b="1" i="0" spc="30" dirty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𝐱</m:t>
                        </m:r>
                      </m:e>
                      <m:sup>
                        <m:r>
                          <a:rPr lang="en-US" sz="2600" b="1" i="0" spc="30" dirty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uk-UA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) = -8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;</a:t>
                </a: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uk-UA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5 -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2600" b="1" i="1" u="sng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600" b="1" i="0" u="sng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𝐱</m:t>
                        </m:r>
                      </m:e>
                      <m:sup>
                        <m:r>
                          <a:rPr lang="en-US" sz="2600" b="1" i="0" u="sng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uk-UA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- 2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x</a:t>
                </a:r>
                <a:r>
                  <a:rPr lang="uk-UA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-</a:t>
                </a:r>
                <a:r>
                  <a:rPr lang="uk-UA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7 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+</a:t>
                </a:r>
                <a:r>
                  <a:rPr lang="uk-UA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2600" b="1" i="1" spc="30" dirty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600" b="1" i="0" spc="30" dirty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𝐱</m:t>
                        </m:r>
                      </m:e>
                      <m:sup>
                        <m:r>
                          <a:rPr lang="en-US" sz="2600" b="1" i="0" spc="30" dirty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uk-UA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= -8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;</a:t>
                </a:r>
                <a:endParaRPr lang="uk-UA" sz="2600" b="1" spc="3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uk-UA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5 - 2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x</a:t>
                </a:r>
                <a:r>
                  <a:rPr lang="uk-UA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-</a:t>
                </a:r>
                <a:r>
                  <a:rPr lang="uk-UA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7 = -8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;</a:t>
                </a:r>
                <a:endParaRPr lang="uk-UA" sz="2600" b="1" spc="3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uk-UA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- 2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x</a:t>
                </a:r>
                <a:r>
                  <a:rPr lang="uk-UA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= -8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- 5 +7;</a:t>
                </a:r>
                <a:endParaRPr lang="uk-UA" sz="2600" b="1" spc="3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- </a:t>
                </a:r>
                <a:r>
                  <a:rPr lang="uk-UA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2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x</a:t>
                </a:r>
                <a:r>
                  <a:rPr lang="uk-UA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= -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6;</a:t>
                </a:r>
              </a:p>
              <a:p>
                <a:pPr marL="4572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x</a:t>
                </a:r>
                <a:r>
                  <a:rPr lang="uk-UA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= -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6 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  <a:sym typeface="Wingdings" pitchFamily="2" charset="2"/>
                  </a:rPr>
                  <a:t>: ( -2);</a:t>
                </a:r>
              </a:p>
              <a:p>
                <a:pPr marL="4572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uk-UA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x</a:t>
                </a:r>
                <a:r>
                  <a:rPr lang="uk-UA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= 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3.</a:t>
                </a: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uk-UA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Виконай самостійно:</a:t>
                </a:r>
                <a:endParaRPr lang="en-US" sz="2600" b="1" spc="3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uk-UA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Розв’яжіть рівняння:</a:t>
                </a: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uk-UA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7</a:t>
                </a:r>
                <a:r>
                  <a:rPr lang="uk-UA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26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6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𝐱</m:t>
                        </m:r>
                      </m:e>
                      <m:sup>
                        <m:r>
                          <a:rPr lang="en-US" sz="26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uk-UA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(2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x</a:t>
                </a:r>
                <a:r>
                  <a:rPr lang="uk-UA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4</a:t>
                </a:r>
                <a:r>
                  <a:rPr lang="uk-UA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2600" b="1" i="1" spc="30" dirty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600" b="1" i="0" spc="30" dirty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𝐱</m:t>
                        </m:r>
                      </m:e>
                      <m:sup>
                        <m:r>
                          <a:rPr lang="en-US" sz="2600" b="1" i="0" spc="30" dirty="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uk-UA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) = -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9</a:t>
                </a:r>
                <a:r>
                  <a:rPr lang="uk-UA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.</a:t>
                </a:r>
                <a:endParaRPr lang="ru-UA" sz="26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aramond" panose="02020404030301010803" pitchFamily="18" charset="0"/>
                </a:endParaRPr>
              </a:p>
            </p:txBody>
          </p:sp>
        </mc:Choice>
        <mc:Fallback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BECD1450-37D4-4492-B600-365DD42F52D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587" y="0"/>
                <a:ext cx="7465995" cy="6730304"/>
              </a:xfrm>
              <a:prstGeom prst="rect">
                <a:avLst/>
              </a:prstGeom>
              <a:blipFill>
                <a:blip r:embed="rId3"/>
                <a:stretch>
                  <a:fillRect t="-906" b="-1902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224" name="Picture 8" descr="Information Technology PNG Images Transparent Free Download | PNGMart">
            <a:extLst>
              <a:ext uri="{FF2B5EF4-FFF2-40B4-BE49-F238E27FC236}">
                <a16:creationId xmlns:a16="http://schemas.microsoft.com/office/drawing/2014/main" id="{CE4A0F18-D41F-4D84-AA64-E25C4C43D7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6956" y="0"/>
            <a:ext cx="466504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1427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Фон для презентации математика - 68 фото">
            <a:extLst>
              <a:ext uri="{FF2B5EF4-FFF2-40B4-BE49-F238E27FC236}">
                <a16:creationId xmlns:a16="http://schemas.microsoft.com/office/drawing/2014/main" id="{213C67BF-18F6-4598-A72B-CCB309FDB9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14C2ADEB-0BD0-45E4-9D2B-A1E70652D6C2}"/>
                  </a:ext>
                </a:extLst>
              </p:cNvPr>
              <p:cNvSpPr/>
              <p:nvPr/>
            </p:nvSpPr>
            <p:spPr>
              <a:xfrm>
                <a:off x="123525" y="0"/>
                <a:ext cx="7336054" cy="66754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uk-UA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Розв’язування вправ</a:t>
                </a: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 При </a:t>
                </a:r>
                <a:r>
                  <a:rPr lang="ru-RU" sz="2600" b="1" spc="30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якому</a:t>
                </a:r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2600" b="1" spc="30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значенні</a:t>
                </a:r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х </a:t>
                </a:r>
                <a:r>
                  <a:rPr lang="ru-RU" sz="2600" b="1" spc="30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значення</a:t>
                </a:r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2600" b="1" spc="30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різниці</a:t>
                </a:r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одночлена 5х і многочлена </a:t>
                </a: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ru-RU" sz="2600" b="1" spc="30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Зх</a:t>
                </a:r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600" b="1" i="1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6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𝐱</m:t>
                        </m:r>
                      </m:e>
                      <m:sup>
                        <m:r>
                          <a:rPr lang="en-US" sz="26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+ 12 </a:t>
                </a:r>
                <a:r>
                  <a:rPr lang="ru-RU" sz="2600" b="1" spc="30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дорівнює</a:t>
                </a:r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2600" b="1" spc="30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значенню</a:t>
                </a:r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многочлена </a:t>
                </a:r>
                <a:r>
                  <a:rPr lang="en-US" sz="2600" b="1" spc="30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7</a:t>
                </a:r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х + </a:t>
                </a:r>
                <a14:m>
                  <m:oMath xmlns:m="http://schemas.openxmlformats.org/officeDocument/2006/math">
                    <m:r>
                      <a:rPr lang="en-US" sz="2600" b="1" i="0" spc="30" smtClean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  <a:cs typeface="Times New Roman" pitchFamily="18" charset="0"/>
                      </a:rPr>
                      <m:t>𝟓</m:t>
                    </m:r>
                    <m:sSup>
                      <m:sSupPr>
                        <m:ctrlPr>
                          <a:rPr lang="ru-RU" sz="26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6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𝐱</m:t>
                        </m:r>
                      </m:e>
                      <m:sup>
                        <m:r>
                          <a:rPr lang="en-US" sz="26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  <m:r>
                      <a:rPr lang="en-US" sz="2600" b="1" i="0" spc="30" smtClean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- 18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.</a:t>
                </a:r>
                <a:endParaRPr lang="uk-UA" sz="2600" b="1" spc="3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uk-UA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 Розв’язання:</a:t>
                </a:r>
                <a:endParaRPr lang="en-US" sz="2600" b="1" spc="3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lvl="0" indent="0" algn="ctr">
                  <a:lnSpc>
                    <a:spcPct val="70000"/>
                  </a:lnSpc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5х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– (</a:t>
                </a:r>
                <a:r>
                  <a:rPr lang="ru-RU" sz="2600" b="1" spc="30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Зх</a:t>
                </a:r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6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6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𝐱</m:t>
                        </m:r>
                      </m:e>
                      <m:sup>
                        <m:r>
                          <a:rPr lang="en-US" sz="26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+ 12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)=</a:t>
                </a:r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7</a:t>
                </a:r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х + 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6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6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𝐱</m:t>
                        </m:r>
                      </m:e>
                      <m:sup>
                        <m:r>
                          <a:rPr lang="en-US" sz="26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  <m:r>
                      <a:rPr lang="en-US" sz="2600" b="1" i="0" spc="30" smtClean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- 18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; </a:t>
                </a:r>
              </a:p>
              <a:p>
                <a:pPr marL="45720" lvl="0" indent="0" algn="ctr">
                  <a:lnSpc>
                    <a:spcPct val="70000"/>
                  </a:lnSpc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 </a:t>
                </a:r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5х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– </a:t>
                </a:r>
                <a:r>
                  <a:rPr lang="ru-RU" sz="2600" b="1" spc="30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Зх</a:t>
                </a:r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+</a:t>
                </a:r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6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6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𝐱</m:t>
                        </m:r>
                      </m:e>
                      <m:sup>
                        <m:r>
                          <a:rPr lang="en-US" sz="26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-</a:t>
                </a:r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12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=</a:t>
                </a:r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7</a:t>
                </a:r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х + 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6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6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𝐱</m:t>
                        </m:r>
                      </m:e>
                      <m:sup>
                        <m:r>
                          <a:rPr lang="en-US" sz="26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  <m:r>
                      <a:rPr lang="en-US" sz="2600" b="1" i="0" spc="30" smtClean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- 18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;</a:t>
                </a:r>
              </a:p>
              <a:p>
                <a:pPr marL="45720" indent="0" algn="ctr">
                  <a:lnSpc>
                    <a:spcPct val="70000"/>
                  </a:lnSpc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 </a:t>
                </a:r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5х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– </a:t>
                </a:r>
                <a:r>
                  <a:rPr lang="ru-RU" sz="2600" b="1" spc="30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Зх</a:t>
                </a:r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+</a:t>
                </a:r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2600" b="1" u="sng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600" b="1" i="1" u="sng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600" b="1" i="0" u="sng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𝐱</m:t>
                        </m:r>
                      </m:e>
                      <m:sup>
                        <m:r>
                          <a:rPr lang="en-US" sz="2600" b="1" i="0" u="sng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</a:t>
                </a:r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7</a:t>
                </a:r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х 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-</a:t>
                </a:r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sz="2600" b="1" u="sng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600" b="1" i="1" u="sng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600" b="1" i="0" u="sng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𝐱</m:t>
                        </m:r>
                      </m:e>
                      <m:sup>
                        <m:r>
                          <a:rPr lang="en-US" sz="2600" b="1" i="0" u="sng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  <m:r>
                      <a:rPr lang="en-US" sz="2600" b="1" i="0" u="sng" spc="30" smtClean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= </a:t>
                </a:r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- 18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</a:t>
                </a:r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12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;</a:t>
                </a:r>
              </a:p>
              <a:p>
                <a:pPr marL="45720" indent="0" algn="ctr">
                  <a:lnSpc>
                    <a:spcPct val="70000"/>
                  </a:lnSpc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 - </a:t>
                </a:r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5х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= -6;</a:t>
                </a:r>
              </a:p>
              <a:p>
                <a:pPr marL="45720" indent="0" algn="ctr">
                  <a:lnSpc>
                    <a:spcPct val="70000"/>
                  </a:lnSpc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 x = -6 : (-5);</a:t>
                </a:r>
              </a:p>
              <a:p>
                <a:pPr marL="45720" indent="0" algn="ctr">
                  <a:lnSpc>
                    <a:spcPct val="70000"/>
                  </a:lnSpc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 x = 1,2.</a:t>
                </a: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uk-UA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Виконай самостійно:</a:t>
                </a:r>
                <a:endParaRPr lang="en-US" sz="2600" b="1" spc="3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 При </a:t>
                </a:r>
                <a:r>
                  <a:rPr lang="ru-RU" sz="2600" b="1" spc="30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якому</a:t>
                </a:r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2600" b="1" spc="30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значенні</a:t>
                </a:r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х  </a:t>
                </a:r>
                <a:r>
                  <a:rPr lang="ru-RU" sz="2600" b="1" spc="30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значення</a:t>
                </a:r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2600" b="1" spc="30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різниці</a:t>
                </a:r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одночлена 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2</a:t>
                </a:r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х і многочлена </a:t>
                </a:r>
                <a:r>
                  <a:rPr lang="en-US" sz="2600" b="1" spc="30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4</a:t>
                </a:r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х - 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3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6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6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𝐱</m:t>
                        </m:r>
                      </m:e>
                      <m:sup>
                        <m:r>
                          <a:rPr lang="en-US" sz="26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+ 12 </a:t>
                </a:r>
                <a:r>
                  <a:rPr lang="ru-RU" sz="2600" b="1" spc="30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дорівнює</a:t>
                </a:r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2600" b="1" spc="30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значенню</a:t>
                </a:r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 </a:t>
                </a:r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многочлена </a:t>
                </a:r>
                <a:r>
                  <a:rPr lang="en-US" sz="2600" b="1" spc="30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8</a:t>
                </a:r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х + 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3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6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6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𝐱</m:t>
                        </m:r>
                      </m:e>
                      <m:sup>
                        <m:r>
                          <a:rPr lang="en-US" sz="26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  <m:r>
                      <a:rPr lang="en-US" sz="2600" b="1" i="0" spc="30" smtClean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lang="ru-RU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- 18</a:t>
                </a:r>
                <a:r>
                  <a:rPr lang="en-US" sz="26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.</a:t>
                </a:r>
                <a:endParaRPr lang="ru-UA" sz="26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aramond" panose="02020404030301010803" pitchFamily="18" charset="0"/>
                </a:endParaRPr>
              </a:p>
            </p:txBody>
          </p:sp>
        </mc:Choice>
        <mc:Fallback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14C2ADEB-0BD0-45E4-9D2B-A1E70652D6C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525" y="0"/>
                <a:ext cx="7336054" cy="6675482"/>
              </a:xfrm>
              <a:prstGeom prst="rect">
                <a:avLst/>
              </a:prstGeom>
              <a:blipFill>
                <a:blip r:embed="rId3"/>
                <a:stretch>
                  <a:fillRect l="-332" t="-913" r="-1246" b="-1918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8" descr="Information Technology PNG Images Transparent Free Download | PNGMart">
            <a:extLst>
              <a:ext uri="{FF2B5EF4-FFF2-40B4-BE49-F238E27FC236}">
                <a16:creationId xmlns:a16="http://schemas.microsoft.com/office/drawing/2014/main" id="{EF08415E-23D2-42EB-9999-76E90101A3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6956" y="0"/>
            <a:ext cx="466504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305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Фон для презентации математика - 68 фото">
            <a:extLst>
              <a:ext uri="{FF2B5EF4-FFF2-40B4-BE49-F238E27FC236}">
                <a16:creationId xmlns:a16="http://schemas.microsoft.com/office/drawing/2014/main" id="{213C67BF-18F6-4598-A72B-CCB309FDB9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2385F61E-355A-46CF-BB10-40BF6FF603C1}"/>
                  </a:ext>
                </a:extLst>
              </p:cNvPr>
              <p:cNvSpPr/>
              <p:nvPr/>
            </p:nvSpPr>
            <p:spPr>
              <a:xfrm>
                <a:off x="137962" y="0"/>
                <a:ext cx="11916076" cy="701987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uk-UA" sz="2700" b="1" spc="30" dirty="0">
                    <a:solidFill>
                      <a:srgbClr val="FFFF00"/>
                    </a:solidFill>
                    <a:effectLst/>
                    <a:latin typeface="Garamond" panose="02020404030301010803" pitchFamily="18" charset="0"/>
                    <a:cs typeface="Times New Roman" pitchFamily="18" charset="0"/>
                  </a:rPr>
                  <a:t>Розв’язування вправ</a:t>
                </a:r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:</a:t>
                </a:r>
                <a:endParaRPr lang="en-US" sz="2700" b="1" spc="30" dirty="0">
                  <a:solidFill>
                    <a:srgbClr val="FFFF00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</a:t>
                </a:r>
                <a:r>
                  <a:rPr lang="ru-RU" sz="2700" b="1" spc="30" dirty="0" err="1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Який</a:t>
                </a:r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многочлен стандартного </a:t>
                </a:r>
                <a:r>
                  <a:rPr lang="ru-RU" sz="2700" b="1" spc="30" dirty="0" err="1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вигляду</a:t>
                </a:r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2700" b="1" spc="30" dirty="0" err="1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потрібно</a:t>
                </a:r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2700" b="1" spc="30" dirty="0" err="1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записати</a:t>
                </a:r>
                <a:r>
                  <a:rPr lang="en-US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2700" b="1" spc="30" dirty="0" err="1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замість</a:t>
                </a:r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2700" b="1" spc="30" dirty="0" err="1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пропусків</a:t>
                </a:r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, </a:t>
                </a:r>
                <a:r>
                  <a:rPr lang="ru-RU" sz="2700" b="1" spc="30" dirty="0" err="1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щоб</a:t>
                </a:r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2700" b="1" spc="30" dirty="0" err="1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одержати</a:t>
                </a:r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2700" b="1" spc="30" dirty="0" err="1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тотожність</a:t>
                </a:r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:</a:t>
                </a: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1) -( ... ) = 4р-т,</a:t>
                </a: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2) -( ... ) = 4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700" b="1" i="1" spc="3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700" b="1" i="0" spc="30" smtClean="0">
                            <a:solidFill>
                              <a:srgbClr val="FFFF00"/>
                            </a:solidFill>
                            <a:latin typeface="Cambria Math"/>
                            <a:cs typeface="Times New Roman" pitchFamily="18" charset="0"/>
                          </a:rPr>
                          <m:t>𝐦</m:t>
                        </m:r>
                      </m:e>
                      <m:sup>
                        <m:r>
                          <a:rPr lang="en-US" sz="2700" b="1" i="0" spc="30" smtClean="0">
                            <a:solidFill>
                              <a:srgbClr val="FFFF00"/>
                            </a:solidFill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700" b="1" i="1" spc="3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700" b="1" i="0" spc="30" smtClean="0">
                            <a:solidFill>
                              <a:srgbClr val="FFFF00"/>
                            </a:solidFill>
                            <a:latin typeface="Cambria Math"/>
                            <a:cs typeface="Times New Roman" pitchFamily="18" charset="0"/>
                          </a:rPr>
                          <m:t>𝐩</m:t>
                        </m:r>
                      </m:e>
                      <m:sup>
                        <m:r>
                          <a:rPr lang="en-US" sz="2700" b="1" i="0" spc="30" smtClean="0">
                            <a:solidFill>
                              <a:srgbClr val="FFFF00"/>
                            </a:solidFill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+ 5;</a:t>
                </a: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3) ( . . . ) + </a:t>
                </a:r>
                <a:r>
                  <a:rPr lang="en-US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2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700" b="1" i="1" spc="3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700" b="1" i="0" spc="30" smtClean="0">
                            <a:solidFill>
                              <a:srgbClr val="FFFF00"/>
                            </a:solidFill>
                            <a:latin typeface="Cambria Math"/>
                            <a:cs typeface="Times New Roman" pitchFamily="18" charset="0"/>
                          </a:rPr>
                          <m:t>𝐦</m:t>
                        </m:r>
                      </m:e>
                      <m:sup>
                        <m:r>
                          <a:rPr lang="en-US" sz="2700" b="1" i="0" spc="30" smtClean="0">
                            <a:solidFill>
                              <a:srgbClr val="FFFF00"/>
                            </a:solidFill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n</a:t>
                </a:r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- </a:t>
                </a:r>
                <a:r>
                  <a:rPr lang="en-US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700" b="1" i="1" spc="3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700" b="1" i="0" spc="30" smtClean="0">
                            <a:solidFill>
                              <a:srgbClr val="FFFF00"/>
                            </a:solidFill>
                            <a:latin typeface="Cambria Math"/>
                            <a:cs typeface="Times New Roman" pitchFamily="18" charset="0"/>
                          </a:rPr>
                          <m:t>𝐦𝐧</m:t>
                        </m:r>
                      </m:e>
                      <m:sup>
                        <m:r>
                          <a:rPr lang="en-US" sz="2700" b="1" i="0" spc="30" smtClean="0">
                            <a:solidFill>
                              <a:srgbClr val="FFFF00"/>
                            </a:solidFill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7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700" b="1" i="1" spc="3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700" b="1" i="0" spc="30" smtClean="0">
                            <a:solidFill>
                              <a:srgbClr val="FFFF00"/>
                            </a:solidFill>
                            <a:latin typeface="Cambria Math"/>
                            <a:cs typeface="Times New Roman" pitchFamily="18" charset="0"/>
                          </a:rPr>
                          <m:t>𝐦</m:t>
                        </m:r>
                      </m:e>
                      <m:sup>
                        <m:r>
                          <a:rPr lang="en-US" sz="2700" b="1" i="0" spc="30" smtClean="0">
                            <a:solidFill>
                              <a:srgbClr val="FFFF00"/>
                            </a:solidFill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- З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700" b="1" i="1" spc="3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700" b="1" i="0" spc="30" smtClean="0">
                            <a:solidFill>
                              <a:srgbClr val="FFFF00"/>
                            </a:solidFill>
                            <a:latin typeface="Cambria Math"/>
                            <a:cs typeface="Times New Roman" pitchFamily="18" charset="0"/>
                          </a:rPr>
                          <m:t>𝐦𝐧</m:t>
                        </m:r>
                      </m:e>
                      <m:sup>
                        <m:r>
                          <a:rPr lang="en-US" sz="2700" b="1" i="0" spc="30" smtClean="0">
                            <a:solidFill>
                              <a:srgbClr val="FFFF00"/>
                            </a:solidFill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  <m:r>
                      <a:rPr lang="en-US" sz="2700" b="1" i="0" spc="30" smtClean="0">
                        <a:solidFill>
                          <a:srgbClr val="FFFF00"/>
                        </a:solidFill>
                        <a:latin typeface="Cambria Math"/>
                        <a:cs typeface="Times New Roman" pitchFamily="18" charset="0"/>
                      </a:rPr>
                      <m:t>.</m:t>
                    </m:r>
                  </m:oMath>
                </a14:m>
                <a:endParaRPr lang="en-US" sz="2700" b="1" spc="30" dirty="0">
                  <a:solidFill>
                    <a:srgbClr val="FFFF00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uk-UA" sz="2700" b="1" spc="30" dirty="0">
                    <a:solidFill>
                      <a:srgbClr val="FFFF00"/>
                    </a:solidFill>
                    <a:effectLst/>
                    <a:latin typeface="Garamond" panose="02020404030301010803" pitchFamily="18" charset="0"/>
                    <a:cs typeface="Times New Roman" pitchFamily="18" charset="0"/>
                  </a:rPr>
                  <a:t>Розв’язання:</a:t>
                </a:r>
                <a:endParaRPr lang="en-US" sz="2700" b="1" spc="30" dirty="0">
                  <a:solidFill>
                    <a:srgbClr val="FFFF00"/>
                  </a:solidFill>
                  <a:effectLst/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1) -(</a:t>
                </a:r>
                <a:r>
                  <a:rPr lang="en-US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-</a:t>
                </a:r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4р</a:t>
                </a:r>
                <a:r>
                  <a:rPr lang="en-US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т ) = 4р</a:t>
                </a:r>
                <a:r>
                  <a:rPr lang="en-US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-</a:t>
                </a:r>
                <a:r>
                  <a:rPr lang="en-US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т,</a:t>
                </a:r>
              </a:p>
              <a:p>
                <a:pPr marL="4572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2) -( </a:t>
                </a:r>
                <a:r>
                  <a:rPr lang="en-US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-</a:t>
                </a:r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4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700" b="1" i="1" spc="3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700" b="1" i="0" spc="30" smtClean="0">
                            <a:solidFill>
                              <a:srgbClr val="FFFF00"/>
                            </a:solidFill>
                            <a:latin typeface="Cambria Math"/>
                            <a:cs typeface="Times New Roman" pitchFamily="18" charset="0"/>
                          </a:rPr>
                          <m:t>𝐦</m:t>
                        </m:r>
                      </m:e>
                      <m:sup>
                        <m:r>
                          <a:rPr lang="en-US" sz="2700" b="1" i="0" spc="30" smtClean="0">
                            <a:solidFill>
                              <a:srgbClr val="FFFF00"/>
                            </a:solidFill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+</a:t>
                </a:r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700" b="1" i="1" spc="3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700" b="1" i="0" spc="30" smtClean="0">
                            <a:solidFill>
                              <a:srgbClr val="FFFF00"/>
                            </a:solidFill>
                            <a:latin typeface="Cambria Math"/>
                            <a:cs typeface="Times New Roman" pitchFamily="18" charset="0"/>
                          </a:rPr>
                          <m:t>𝐩</m:t>
                        </m:r>
                      </m:e>
                      <m:sup>
                        <m:r>
                          <a:rPr lang="en-US" sz="2700" b="1" i="0" spc="30" smtClean="0">
                            <a:solidFill>
                              <a:srgbClr val="FFFF00"/>
                            </a:solidFill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-</a:t>
                </a:r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5 ) = 4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700" b="1" i="1" spc="3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700" b="1" i="0" spc="30" smtClean="0">
                            <a:solidFill>
                              <a:srgbClr val="FFFF00"/>
                            </a:solidFill>
                            <a:latin typeface="Cambria Math"/>
                            <a:cs typeface="Times New Roman" pitchFamily="18" charset="0"/>
                          </a:rPr>
                          <m:t>𝐦</m:t>
                        </m:r>
                      </m:e>
                      <m:sup>
                        <m:r>
                          <a:rPr lang="en-US" sz="2700" b="1" i="0" spc="30" smtClean="0">
                            <a:solidFill>
                              <a:srgbClr val="FFFF00"/>
                            </a:solidFill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700" b="1" i="1" spc="3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700" b="1" i="0" spc="30" smtClean="0">
                            <a:solidFill>
                              <a:srgbClr val="FFFF00"/>
                            </a:solidFill>
                            <a:latin typeface="Cambria Math"/>
                            <a:cs typeface="Times New Roman" pitchFamily="18" charset="0"/>
                          </a:rPr>
                          <m:t>𝐩</m:t>
                        </m:r>
                      </m:e>
                      <m:sup>
                        <m:r>
                          <a:rPr lang="en-US" sz="2700" b="1" i="0" spc="30" smtClean="0">
                            <a:solidFill>
                              <a:srgbClr val="FFFF00"/>
                            </a:solidFill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+ 5;</a:t>
                </a:r>
              </a:p>
              <a:p>
                <a:pPr marL="4572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3) </a:t>
                </a:r>
                <a:r>
                  <a:rPr lang="en-US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(7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700" b="1" i="1" spc="3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700" b="1" i="0" spc="30" smtClean="0">
                            <a:solidFill>
                              <a:srgbClr val="FFFF00"/>
                            </a:solidFill>
                            <a:latin typeface="Cambria Math"/>
                            <a:cs typeface="Times New Roman" pitchFamily="18" charset="0"/>
                          </a:rPr>
                          <m:t>𝐦</m:t>
                        </m:r>
                      </m:e>
                      <m:sup>
                        <m:r>
                          <a:rPr lang="en-US" sz="2700" b="1" i="0" spc="30" smtClean="0">
                            <a:solidFill>
                              <a:srgbClr val="FFFF00"/>
                            </a:solidFill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+ 2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700" b="1" i="1" spc="30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700" b="1" i="0" spc="30" smtClean="0">
                            <a:solidFill>
                              <a:srgbClr val="FFFF00"/>
                            </a:solidFill>
                            <a:latin typeface="Cambria Math"/>
                            <a:cs typeface="Times New Roman" pitchFamily="18" charset="0"/>
                          </a:rPr>
                          <m:t>𝐦𝐧</m:t>
                        </m:r>
                      </m:e>
                      <m:sup>
                        <m:r>
                          <a:rPr lang="en-US" sz="2700" b="1" i="0" spc="30" smtClean="0">
                            <a:solidFill>
                              <a:srgbClr val="FFFF00"/>
                            </a:solidFill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- 2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700" b="1" i="1" spc="3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700" b="1" i="0" spc="30" smtClean="0">
                            <a:solidFill>
                              <a:srgbClr val="FFFF00"/>
                            </a:solidFill>
                            <a:latin typeface="Cambria Math"/>
                            <a:cs typeface="Times New Roman" pitchFamily="18" charset="0"/>
                          </a:rPr>
                          <m:t>𝐦</m:t>
                        </m:r>
                      </m:e>
                      <m:sup>
                        <m:r>
                          <a:rPr lang="en-US" sz="2700" b="1" i="0" spc="30" smtClean="0">
                            <a:solidFill>
                              <a:srgbClr val="FFFF00"/>
                            </a:solidFill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n)</a:t>
                </a:r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:r>
                  <a:rPr lang="en-US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2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700" b="1" i="1" spc="3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700" b="1" i="0" spc="30" smtClean="0">
                            <a:solidFill>
                              <a:srgbClr val="FFFF00"/>
                            </a:solidFill>
                            <a:latin typeface="Cambria Math"/>
                            <a:cs typeface="Times New Roman" pitchFamily="18" charset="0"/>
                          </a:rPr>
                          <m:t>𝐦</m:t>
                        </m:r>
                      </m:e>
                      <m:sup>
                        <m:r>
                          <a:rPr lang="en-US" sz="2700" b="1" i="0" spc="30" smtClean="0">
                            <a:solidFill>
                              <a:srgbClr val="FFFF00"/>
                            </a:solidFill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n </a:t>
                </a:r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- </a:t>
                </a:r>
                <a:r>
                  <a:rPr lang="en-US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700" b="1" i="1" spc="3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700" b="1" i="0" spc="30" smtClean="0">
                            <a:solidFill>
                              <a:srgbClr val="FFFF00"/>
                            </a:solidFill>
                            <a:latin typeface="Cambria Math"/>
                            <a:cs typeface="Times New Roman" pitchFamily="18" charset="0"/>
                          </a:rPr>
                          <m:t>𝐦𝐧</m:t>
                        </m:r>
                      </m:e>
                      <m:sup>
                        <m:r>
                          <a:rPr lang="en-US" sz="2700" b="1" i="0" spc="30" smtClean="0">
                            <a:solidFill>
                              <a:srgbClr val="FFFF00"/>
                            </a:solidFill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7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700" b="1" i="1" spc="3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700" b="1" i="0" spc="30" smtClean="0">
                            <a:solidFill>
                              <a:srgbClr val="FFFF00"/>
                            </a:solidFill>
                            <a:latin typeface="Cambria Math"/>
                            <a:cs typeface="Times New Roman" pitchFamily="18" charset="0"/>
                          </a:rPr>
                          <m:t>𝐦</m:t>
                        </m:r>
                      </m:e>
                      <m:sup>
                        <m:r>
                          <a:rPr lang="en-US" sz="2700" b="1" i="0" spc="30" smtClean="0">
                            <a:solidFill>
                              <a:srgbClr val="FFFF00"/>
                            </a:solidFill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- З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700" b="1" i="1" spc="3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700" b="1" i="0" spc="30" smtClean="0">
                            <a:solidFill>
                              <a:srgbClr val="FFFF00"/>
                            </a:solidFill>
                            <a:latin typeface="Cambria Math"/>
                            <a:cs typeface="Times New Roman" pitchFamily="18" charset="0"/>
                          </a:rPr>
                          <m:t>𝐦𝐧</m:t>
                        </m:r>
                      </m:e>
                      <m:sup>
                        <m:r>
                          <a:rPr lang="en-US" sz="2700" b="1" i="0" spc="30" smtClean="0">
                            <a:solidFill>
                              <a:srgbClr val="FFFF00"/>
                            </a:solidFill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  <m:r>
                      <a:rPr lang="en-US" sz="2700" b="1" i="0" spc="30" smtClean="0">
                        <a:solidFill>
                          <a:srgbClr val="FFFF00"/>
                        </a:solidFill>
                        <a:latin typeface="Cambria Math"/>
                        <a:cs typeface="Times New Roman" pitchFamily="18" charset="0"/>
                      </a:rPr>
                      <m:t>.</m:t>
                    </m:r>
                  </m:oMath>
                </a14:m>
                <a:endParaRPr lang="en-US" sz="2700" b="1" spc="30" dirty="0">
                  <a:solidFill>
                    <a:srgbClr val="FFFF00"/>
                  </a:solidFill>
                  <a:effectLst/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uk-UA" sz="2700" b="1" spc="30" dirty="0">
                    <a:solidFill>
                      <a:srgbClr val="FFFF00"/>
                    </a:solidFill>
                    <a:effectLst/>
                    <a:latin typeface="Garamond" panose="02020404030301010803" pitchFamily="18" charset="0"/>
                    <a:cs typeface="Times New Roman" pitchFamily="18" charset="0"/>
                  </a:rPr>
                  <a:t>Виконай самостійно:</a:t>
                </a:r>
                <a:endParaRPr lang="en-US" sz="2700" b="1" spc="30" dirty="0">
                  <a:solidFill>
                    <a:srgbClr val="FFFF00"/>
                  </a:solidFill>
                  <a:effectLst/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</a:t>
                </a:r>
                <a:r>
                  <a:rPr lang="ru-RU" sz="2700" b="1" spc="30" dirty="0" err="1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Який</a:t>
                </a:r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многочлен стандартного </a:t>
                </a:r>
                <a:r>
                  <a:rPr lang="ru-RU" sz="2700" b="1" spc="30" dirty="0" err="1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вигляду</a:t>
                </a:r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2700" b="1" spc="30" dirty="0" err="1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потрібно</a:t>
                </a:r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2700" b="1" spc="30" dirty="0" err="1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записати</a:t>
                </a:r>
                <a:r>
                  <a:rPr lang="en-US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2700" b="1" spc="30" dirty="0" err="1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замість</a:t>
                </a:r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2700" b="1" spc="30" dirty="0" err="1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пропусків</a:t>
                </a:r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, </a:t>
                </a:r>
                <a:r>
                  <a:rPr lang="ru-RU" sz="2700" b="1" spc="30" dirty="0" err="1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щоб</a:t>
                </a:r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2700" b="1" spc="30" dirty="0" err="1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одержати</a:t>
                </a:r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2700" b="1" spc="30" dirty="0" err="1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тотожність</a:t>
                </a:r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:</a:t>
                </a: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( . . . ) + </a:t>
                </a:r>
                <a:r>
                  <a:rPr lang="en-US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7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700" b="1" i="1" spc="3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700" b="1" i="0" spc="30" smtClean="0">
                            <a:solidFill>
                              <a:srgbClr val="FFFF00"/>
                            </a:solidFill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2700" b="1" i="0" spc="30" smtClean="0">
                            <a:solidFill>
                              <a:srgbClr val="FFFF00"/>
                            </a:solidFill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  <m:r>
                      <a:rPr lang="en-US" sz="2700" b="1" i="0" spc="30" smtClean="0">
                        <a:solidFill>
                          <a:srgbClr val="FFFF00"/>
                        </a:solidFill>
                        <a:latin typeface="Cambria Math"/>
                        <a:cs typeface="Times New Roman" pitchFamily="18" charset="0"/>
                      </a:rPr>
                      <m:t>𝐛</m:t>
                    </m:r>
                  </m:oMath>
                </a14:m>
                <a:r>
                  <a:rPr lang="en-US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+ 9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700" b="1" i="1" spc="3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700" b="1" i="0" spc="30" smtClean="0">
                            <a:solidFill>
                              <a:srgbClr val="FFFF00"/>
                            </a:solidFill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2700" b="1" i="0" spc="30" smtClean="0">
                            <a:solidFill>
                              <a:srgbClr val="FFFF00"/>
                            </a:solidFill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ru-RU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</a:t>
                </a:r>
                <a:r>
                  <a:rPr lang="en-US" sz="2700" b="1" spc="30" dirty="0">
                    <a:solidFill>
                      <a:srgbClr val="FFFF0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8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700" b="1" i="1" spc="3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700" b="1" i="0" spc="30" smtClean="0">
                            <a:solidFill>
                              <a:srgbClr val="FFFF00"/>
                            </a:solidFill>
                            <a:latin typeface="Cambria Math"/>
                            <a:cs typeface="Times New Roman" pitchFamily="18" charset="0"/>
                          </a:rPr>
                          <m:t>𝐛𝐚</m:t>
                        </m:r>
                      </m:e>
                      <m:sup>
                        <m:r>
                          <a:rPr lang="en-US" sz="2700" b="1" i="0" spc="30" smtClean="0">
                            <a:solidFill>
                              <a:srgbClr val="FFFF00"/>
                            </a:solidFill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  <m:r>
                      <a:rPr lang="en-US" sz="2700" b="1" i="0" spc="30" smtClean="0">
                        <a:solidFill>
                          <a:srgbClr val="FFFF00"/>
                        </a:solidFill>
                        <a:latin typeface="Cambria Math"/>
                        <a:cs typeface="Times New Roman" pitchFamily="18" charset="0"/>
                      </a:rPr>
                      <m:t>.</m:t>
                    </m:r>
                  </m:oMath>
                </a14:m>
                <a:endParaRPr lang="ru-UA" sz="2700" dirty="0">
                  <a:solidFill>
                    <a:srgbClr val="FFFF00"/>
                  </a:solidFill>
                  <a:latin typeface="Garamond" panose="02020404030301010803" pitchFamily="18" charset="0"/>
                </a:endParaRPr>
              </a:p>
            </p:txBody>
          </p:sp>
        </mc:Choice>
        <mc:Fallback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2385F61E-355A-46CF-BB10-40BF6FF603C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962" y="0"/>
                <a:ext cx="11916076" cy="7019870"/>
              </a:xfrm>
              <a:prstGeom prst="rect">
                <a:avLst/>
              </a:prstGeom>
              <a:blipFill>
                <a:blip r:embed="rId3"/>
                <a:stretch>
                  <a:fillRect t="-781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84087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Фон для презентации математика - 68 фото">
            <a:extLst>
              <a:ext uri="{FF2B5EF4-FFF2-40B4-BE49-F238E27FC236}">
                <a16:creationId xmlns:a16="http://schemas.microsoft.com/office/drawing/2014/main" id="{213C67BF-18F6-4598-A72B-CCB309FDB9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790F5B18-F778-4E5F-92A3-6B273EC5C678}"/>
                  </a:ext>
                </a:extLst>
              </p:cNvPr>
              <p:cNvSpPr/>
              <p:nvPr/>
            </p:nvSpPr>
            <p:spPr>
              <a:xfrm>
                <a:off x="157213" y="0"/>
                <a:ext cx="11877574" cy="617758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uk-UA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Розв’язування вправ</a:t>
                </a:r>
                <a:endParaRPr lang="en-US" sz="2800" b="1" spc="3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2800" b="1" spc="30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Знайдіть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2800" b="1" spc="30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значення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2800" b="1" spc="30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виразу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:</a:t>
                </a: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𝐛</m:t>
                        </m:r>
                      </m:e>
                      <m:sup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+ З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b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- 8) - (7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𝐛</m:t>
                        </m:r>
                      </m:e>
                      <m:sup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- 5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b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+ 7) + (5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𝐛</m:t>
                        </m:r>
                      </m:e>
                      <m:sup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- 8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b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+ 10), </a:t>
                </a:r>
                <a:r>
                  <a:rPr lang="ru-RU" sz="2800" b="1" spc="30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якщо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b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= - 2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.</a:t>
                </a:r>
                <a:endParaRPr lang="ru-RU" sz="2800" b="1" spc="3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uk-UA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Розв’язання:</a:t>
                </a:r>
                <a:endParaRPr lang="en-US" sz="2800" b="1" spc="3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𝐛</m:t>
                        </m:r>
                      </m:e>
                      <m:sup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+ З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b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- 8) - (7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𝐛</m:t>
                        </m:r>
                      </m:e>
                      <m:sup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- 5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b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+ 7) + (5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𝐛</m:t>
                        </m:r>
                      </m:e>
                      <m:sup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- 8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b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+ 10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) = </a:t>
                </a: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=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𝐛</m:t>
                        </m:r>
                      </m:e>
                      <m:sup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+ З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b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- 8 - 7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𝐛</m:t>
                        </m:r>
                      </m:e>
                      <m:sup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+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5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b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-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7 + 5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𝐛</m:t>
                        </m:r>
                      </m:e>
                      <m:sup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- 8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b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+ 10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=</a:t>
                </a:r>
              </a:p>
              <a:p>
                <a:pPr marL="4572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=(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𝐛</m:t>
                        </m:r>
                      </m:e>
                      <m:sup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- 7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𝐛</m:t>
                        </m:r>
                      </m:e>
                      <m:sup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  <m:r>
                      <m:rPr>
                        <m:nor/>
                      </m:rPr>
                      <a:rPr lang="ru-RU" sz="2800" b="1" spc="30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Garamond" panose="02020404030301010803" pitchFamily="18" charset="0"/>
                        <a:cs typeface="Times New Roman" pitchFamily="18" charset="0"/>
                      </a:rPr>
                      <m:t>+ 5</m:t>
                    </m:r>
                    <m:sSup>
                      <m:sSupPr>
                        <m:ctrlPr>
                          <a:rPr lang="ru-RU" sz="28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𝐛</m:t>
                        </m:r>
                      </m:e>
                      <m:sup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)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+ 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(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З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b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+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5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b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- 8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b)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- 8 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-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7 + 10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=</a:t>
                </a:r>
              </a:p>
              <a:p>
                <a:pPr marL="4572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= -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𝐛</m:t>
                        </m:r>
                      </m:e>
                      <m:sup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</m:sup>
                    </m:sSup>
                  </m:oMath>
                </a14:m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+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0 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5 =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𝐛</m:t>
                        </m:r>
                      </m:e>
                      <m:sup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</m:sup>
                    </m:sSup>
                  </m:oMath>
                </a14:m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5, </a:t>
                </a:r>
                <a:endParaRPr lang="uk-UA" sz="2800" b="1" spc="3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ru-RU" sz="2800" b="1" spc="30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якщо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b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= -2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, </a:t>
                </a:r>
                <a:r>
                  <a:rPr lang="uk-UA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то  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(−</m:t>
                        </m:r>
                        <m:r>
                          <a:rPr lang="uk-UA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  <m:r>
                          <a:rPr lang="uk-UA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</m:sup>
                    </m:sSup>
                  </m:oMath>
                </a14:m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5</a:t>
                </a:r>
                <a:r>
                  <a:rPr lang="uk-UA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= -7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.</a:t>
                </a:r>
              </a:p>
              <a:p>
                <a:pPr marL="4572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uk-UA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Виконай самостійно:</a:t>
                </a:r>
                <a:endParaRPr lang="en-US" sz="2800" b="1" spc="3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2800" b="1" spc="30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Знайдіть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2800" b="1" spc="30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значення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2800" b="1" spc="30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виразу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:</a:t>
                </a:r>
              </a:p>
              <a:p>
                <a:pPr marL="45720" lvl="0" indent="0" algn="ctr">
                  <a:spcAft>
                    <a:spcPts val="600"/>
                  </a:spcAft>
                  <a:buClr>
                    <a:srgbClr val="212745"/>
                  </a:buClr>
                  <a:buSzTx/>
                  <a:buNone/>
                </a:pP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𝐱</m:t>
                        </m:r>
                      </m:e>
                      <m:sup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+ 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6x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4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) - (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4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𝐱</m:t>
                        </m:r>
                      </m:e>
                      <m:sup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2x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8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) + (5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i="1" spc="3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𝐱</m:t>
                        </m:r>
                      </m:e>
                      <m:sup>
                        <m:r>
                          <a:rPr lang="en-US" sz="2800" b="1" i="0" spc="30" smtClean="0">
                            <a:solidFill>
                              <a:srgbClr val="FFFF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- 8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x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+ 10), </a:t>
                </a:r>
                <a:r>
                  <a:rPr lang="ru-RU" sz="2800" b="1" spc="30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якщо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b</a:t>
                </a:r>
                <a:r>
                  <a:rPr lang="ru-RU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=</a:t>
                </a:r>
                <a:r>
                  <a:rPr lang="en-US" sz="2800" b="1" spc="3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aramond" panose="02020404030301010803" pitchFamily="18" charset="0"/>
                    <a:cs typeface="Times New Roman" pitchFamily="18" charset="0"/>
                  </a:rPr>
                  <a:t> 2.</a:t>
                </a:r>
                <a:endParaRPr lang="ru-UA" sz="28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aramond" panose="02020404030301010803" pitchFamily="18" charset="0"/>
                </a:endParaRPr>
              </a:p>
            </p:txBody>
          </p:sp>
        </mc:Choice>
        <mc:Fallback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790F5B18-F778-4E5F-92A3-6B273EC5C67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7213" y="0"/>
                <a:ext cx="11877574" cy="6177589"/>
              </a:xfrm>
              <a:prstGeom prst="rect">
                <a:avLst/>
              </a:prstGeom>
              <a:blipFill>
                <a:blip r:embed="rId3"/>
                <a:stretch>
                  <a:fillRect t="-1086" b="-2468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85981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Синий медицинский фон - 30 фото для презентаций и картинок на рабочий стол">
            <a:extLst>
              <a:ext uri="{FF2B5EF4-FFF2-40B4-BE49-F238E27FC236}">
                <a16:creationId xmlns:a16="http://schemas.microsoft.com/office/drawing/2014/main" id="{C6A6F041-DCAB-46DF-9E90-CCFF75E4BBF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599"/>
          <a:stretch/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C3209A7-ADF2-4F6F-8DE8-D7F42126BC9A}"/>
              </a:ext>
            </a:extLst>
          </p:cNvPr>
          <p:cNvSpPr/>
          <p:nvPr/>
        </p:nvSpPr>
        <p:spPr>
          <a:xfrm>
            <a:off x="188755" y="2705724"/>
            <a:ext cx="1181449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8800" b="1" cap="none" spc="0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Дякую за увагу!</a:t>
            </a:r>
          </a:p>
        </p:txBody>
      </p:sp>
    </p:spTree>
    <p:extLst>
      <p:ext uri="{BB962C8B-B14F-4D97-AF65-F5344CB8AC3E}">
        <p14:creationId xmlns:p14="http://schemas.microsoft.com/office/powerpoint/2010/main" val="4091962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1519</Words>
  <Application>Microsoft Office PowerPoint</Application>
  <PresentationFormat>Широкоэкранный</PresentationFormat>
  <Paragraphs>107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Cambria Math</vt:lpstr>
      <vt:lpstr>Garamond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Стрельченко Дмитро Сергійович</dc:creator>
  <cp:lastModifiedBy>Стрельченко Дмитро Сергійович</cp:lastModifiedBy>
  <cp:revision>2</cp:revision>
  <dcterms:created xsi:type="dcterms:W3CDTF">2022-11-21T19:50:25Z</dcterms:created>
  <dcterms:modified xsi:type="dcterms:W3CDTF">2022-11-21T20:34:50Z</dcterms:modified>
</cp:coreProperties>
</file>