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70" r:id="rId20"/>
    <p:sldId id="271" r:id="rId21"/>
    <p:sldId id="275" r:id="rId22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A95F6E01-D219-40C7-A294-2E5946E58702}">
          <p14:sldIdLst>
            <p14:sldId id="256"/>
            <p14:sldId id="258"/>
            <p14:sldId id="260"/>
            <p14:sldId id="259"/>
            <p14:sldId id="261"/>
            <p14:sldId id="262"/>
            <p14:sldId id="263"/>
            <p14:sldId id="264"/>
            <p14:sldId id="265"/>
            <p14:sldId id="267"/>
            <p14:sldId id="268"/>
            <p14:sldId id="276"/>
          </p14:sldIdLst>
        </p14:section>
        <p14:section name="Раздел без заголовка" id="{4AD9CAA2-346F-47ED-B4B6-FE85679709CE}">
          <p14:sldIdLst>
            <p14:sldId id="270"/>
            <p14:sldId id="271"/>
            <p14:sldId id="275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FF"/>
    <a:srgbClr val="333333"/>
    <a:srgbClr val="C5C5C5"/>
    <a:srgbClr val="C0C0C0"/>
    <a:srgbClr val="DDDDDD"/>
    <a:srgbClr val="70A8DA"/>
    <a:srgbClr val="357DA9"/>
    <a:srgbClr val="FF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27" autoAdjust="0"/>
    <p:restoredTop sz="98063" autoAdjust="0"/>
  </p:normalViewPr>
  <p:slideViewPr>
    <p:cSldViewPr>
      <p:cViewPr varScale="1">
        <p:scale>
          <a:sx n="68" d="100"/>
          <a:sy n="68" d="100"/>
        </p:scale>
        <p:origin x="-13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29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3848FF9-28D5-4D0D-8EF1-CFCB91E891F6}" type="slidenum">
              <a:rPr lang="en-US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846680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Pr>
        <a:gradFill rotWithShape="0">
          <a:gsLst>
            <a:gs pos="0">
              <a:srgbClr val="C5C5C5"/>
            </a:gs>
            <a:gs pos="100000">
              <a:srgbClr val="70A8DA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5" name="Rectangle 73"/>
          <p:cNvSpPr>
            <a:spLocks noChangeArrowheads="1"/>
          </p:cNvSpPr>
          <p:nvPr/>
        </p:nvSpPr>
        <p:spPr bwMode="gray">
          <a:xfrm>
            <a:off x="900113" y="5300663"/>
            <a:ext cx="742950" cy="74295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grpSp>
        <p:nvGrpSpPr>
          <p:cNvPr id="3147" name="Group 75"/>
          <p:cNvGrpSpPr>
            <a:grpSpLocks/>
          </p:cNvGrpSpPr>
          <p:nvPr/>
        </p:nvGrpSpPr>
        <p:grpSpPr bwMode="auto">
          <a:xfrm>
            <a:off x="112713" y="5954713"/>
            <a:ext cx="8936037" cy="631825"/>
            <a:chOff x="71" y="3751"/>
            <a:chExt cx="5629" cy="398"/>
          </a:xfrm>
        </p:grpSpPr>
        <p:sp>
          <p:nvSpPr>
            <p:cNvPr id="3096" name="Freeform 24"/>
            <p:cNvSpPr>
              <a:spLocks/>
            </p:cNvSpPr>
            <p:nvPr userDrawn="1"/>
          </p:nvSpPr>
          <p:spPr bwMode="gray">
            <a:xfrm>
              <a:off x="71" y="3751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64" y="118"/>
                </a:cxn>
                <a:cxn ang="0">
                  <a:pos x="4329" y="0"/>
                </a:cxn>
                <a:cxn ang="0">
                  <a:pos x="5623" y="0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78" y="103"/>
                    <a:pt x="3343" y="137"/>
                    <a:pt x="4064" y="118"/>
                  </a:cubicBezTo>
                  <a:lnTo>
                    <a:pt x="4329" y="0"/>
                  </a:lnTo>
                  <a:lnTo>
                    <a:pt x="5623" y="0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gray">
            <a:xfrm>
              <a:off x="71" y="3800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82" y="118"/>
                </a:cxn>
                <a:cxn ang="0">
                  <a:pos x="4345" y="0"/>
                </a:cxn>
                <a:cxn ang="0">
                  <a:pos x="5623" y="6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80" y="103"/>
                    <a:pt x="3358" y="137"/>
                    <a:pt x="4082" y="118"/>
                  </a:cubicBezTo>
                  <a:lnTo>
                    <a:pt x="4345" y="0"/>
                  </a:lnTo>
                  <a:lnTo>
                    <a:pt x="5623" y="6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gray">
            <a:xfrm>
              <a:off x="4209" y="3833"/>
              <a:ext cx="1491" cy="88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223" y="0"/>
                </a:cxn>
                <a:cxn ang="0">
                  <a:pos x="1491" y="0"/>
                </a:cxn>
                <a:cxn ang="0">
                  <a:pos x="1488" y="60"/>
                </a:cxn>
                <a:cxn ang="0">
                  <a:pos x="383" y="59"/>
                </a:cxn>
                <a:cxn ang="0">
                  <a:pos x="273" y="88"/>
                </a:cxn>
                <a:cxn ang="0">
                  <a:pos x="0" y="84"/>
                </a:cxn>
              </a:cxnLst>
              <a:rect l="0" t="0" r="r" b="b"/>
              <a:pathLst>
                <a:path w="1491" h="88">
                  <a:moveTo>
                    <a:pt x="0" y="84"/>
                  </a:moveTo>
                  <a:lnTo>
                    <a:pt x="223" y="0"/>
                  </a:lnTo>
                  <a:lnTo>
                    <a:pt x="1491" y="0"/>
                  </a:lnTo>
                  <a:lnTo>
                    <a:pt x="1488" y="60"/>
                  </a:lnTo>
                  <a:lnTo>
                    <a:pt x="383" y="59"/>
                  </a:lnTo>
                  <a:lnTo>
                    <a:pt x="273" y="88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3100" name="Rectangle 28"/>
          <p:cNvSpPr>
            <a:spLocks noChangeArrowheads="1"/>
          </p:cNvSpPr>
          <p:nvPr/>
        </p:nvSpPr>
        <p:spPr bwMode="gray">
          <a:xfrm>
            <a:off x="114300" y="6610350"/>
            <a:ext cx="8931275" cy="1635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114" name="Rectangle 42"/>
          <p:cNvSpPr>
            <a:spLocks noChangeArrowheads="1"/>
          </p:cNvSpPr>
          <p:nvPr/>
        </p:nvSpPr>
        <p:spPr bwMode="gray">
          <a:xfrm>
            <a:off x="107950" y="5300663"/>
            <a:ext cx="741363" cy="744537"/>
          </a:xfrm>
          <a:prstGeom prst="rect">
            <a:avLst/>
          </a:prstGeom>
          <a:solidFill>
            <a:srgbClr val="70A8D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68538" y="4437063"/>
            <a:ext cx="4811712" cy="403225"/>
          </a:xfrm>
        </p:spPr>
        <p:txBody>
          <a:bodyPr/>
          <a:lstStyle>
            <a:lvl1pPr marL="0" indent="0" algn="r">
              <a:buFontTx/>
              <a:buNone/>
              <a:defRPr sz="1600" i="1">
                <a:solidFill>
                  <a:srgbClr val="FFFFFF"/>
                </a:solidFill>
                <a:latin typeface="Times New Roman" pitchFamily="18" charset="0"/>
              </a:defRPr>
            </a:lvl1pPr>
          </a:lstStyle>
          <a:p>
            <a:r>
              <a:rPr lang="en-US"/>
              <a:t>Образец подзаголовка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793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555875" y="6237288"/>
            <a:ext cx="2990850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0848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fld id="{7EA5DDA1-7078-48BC-A8C1-65792B79FDE8}" type="slidenum">
              <a:rPr lang="en-US"/>
              <a:pPr/>
              <a:t>‹№›</a:t>
            </a:fld>
            <a:endParaRPr lang="en-US"/>
          </a:p>
        </p:txBody>
      </p:sp>
      <p:sp>
        <p:nvSpPr>
          <p:cNvPr id="3122" name="Rectangle 50"/>
          <p:cNvSpPr>
            <a:spLocks noChangeArrowheads="1"/>
          </p:cNvSpPr>
          <p:nvPr/>
        </p:nvSpPr>
        <p:spPr bwMode="gray">
          <a:xfrm>
            <a:off x="120650" y="4511675"/>
            <a:ext cx="741363" cy="74295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79613" y="2781300"/>
            <a:ext cx="6019800" cy="1470025"/>
          </a:xfrm>
        </p:spPr>
        <p:txBody>
          <a:bodyPr/>
          <a:lstStyle>
            <a:lvl1pPr algn="r">
              <a:defRPr sz="4800">
                <a:solidFill>
                  <a:srgbClr val="000000"/>
                </a:solidFill>
              </a:defRPr>
            </a:lvl1pPr>
          </a:lstStyle>
          <a:p>
            <a:r>
              <a:rPr lang="en-US"/>
              <a:t>Образец заголовка</a:t>
            </a:r>
          </a:p>
        </p:txBody>
      </p:sp>
      <p:pic>
        <p:nvPicPr>
          <p:cNvPr id="3148" name="Picture 76" descr="j0400050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404813"/>
            <a:ext cx="2663825" cy="1774825"/>
          </a:xfrm>
          <a:prstGeom prst="rect">
            <a:avLst/>
          </a:prstGeom>
          <a:noFill/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pic>
        <p:nvPicPr>
          <p:cNvPr id="3149" name="Picture 77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404813"/>
            <a:ext cx="2663825" cy="1773237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3151" name="Picture 79" descr="2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404813"/>
            <a:ext cx="2665413" cy="1782762"/>
          </a:xfrm>
          <a:prstGeom prst="rect">
            <a:avLst/>
          </a:prstGeom>
          <a:solidFill>
            <a:srgbClr val="70A8DA"/>
          </a:solidFill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sp>
        <p:nvSpPr>
          <p:cNvPr id="3152" name="Freeform 80" descr="Dark upward diagonal"/>
          <p:cNvSpPr>
            <a:spLocks/>
          </p:cNvSpPr>
          <p:nvPr userDrawn="1"/>
        </p:nvSpPr>
        <p:spPr bwMode="gray">
          <a:xfrm>
            <a:off x="122238" y="115888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F20F5-7FA7-4F36-9E81-51A8E0168972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46EC7-1B03-4448-A8BB-32164ED03A71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395288" y="1268413"/>
            <a:ext cx="4176712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724400" y="1268413"/>
            <a:ext cx="4178300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AD0361-F9E7-4228-BFA4-870AEE95DB2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644B0-8BC7-4A52-95E7-0DFFE46B71DA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50B34-6DA1-4B4B-AAED-B0E3A6D69B53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327A0-D91D-4E79-B01A-1106226E5498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E4D54-96B8-4C44-A1A9-6A62B88B840D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3576DB-3B70-449A-AC0F-5F26834D8D05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3768C-B39F-4975-9C46-E35CC0BC4593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777038" y="238125"/>
            <a:ext cx="2125662" cy="5934075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395288" y="238125"/>
            <a:ext cx="6229350" cy="5934075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39BBD-A43D-4CB9-8FB9-DE43B3AAAF7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6553200" y="6013450"/>
            <a:ext cx="2392363" cy="563563"/>
            <a:chOff x="1566" y="164"/>
            <a:chExt cx="1455" cy="425"/>
          </a:xfrm>
        </p:grpSpPr>
        <p:sp>
          <p:nvSpPr>
            <p:cNvPr id="1032" name="Freeform 8"/>
            <p:cNvSpPr>
              <a:spLocks/>
            </p:cNvSpPr>
            <p:nvPr/>
          </p:nvSpPr>
          <p:spPr bwMode="gray">
            <a:xfrm>
              <a:off x="1892" y="468"/>
              <a:ext cx="39" cy="121"/>
            </a:xfrm>
            <a:custGeom>
              <a:avLst/>
              <a:gdLst/>
              <a:ahLst/>
              <a:cxnLst>
                <a:cxn ang="0">
                  <a:pos x="37" y="36"/>
                </a:cxn>
                <a:cxn ang="0">
                  <a:pos x="35" y="36"/>
                </a:cxn>
                <a:cxn ang="0">
                  <a:pos x="30" y="36"/>
                </a:cxn>
                <a:cxn ang="0">
                  <a:pos x="22" y="34"/>
                </a:cxn>
                <a:cxn ang="0">
                  <a:pos x="15" y="30"/>
                </a:cxn>
                <a:cxn ang="0">
                  <a:pos x="7" y="23"/>
                </a:cxn>
                <a:cxn ang="0">
                  <a:pos x="3" y="13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7" y="1"/>
                </a:cxn>
                <a:cxn ang="0">
                  <a:pos x="15" y="3"/>
                </a:cxn>
                <a:cxn ang="0">
                  <a:pos x="23" y="5"/>
                </a:cxn>
                <a:cxn ang="0">
                  <a:pos x="30" y="11"/>
                </a:cxn>
                <a:cxn ang="0">
                  <a:pos x="37" y="20"/>
                </a:cxn>
                <a:cxn ang="0">
                  <a:pos x="39" y="34"/>
                </a:cxn>
                <a:cxn ang="0">
                  <a:pos x="39" y="121"/>
                </a:cxn>
                <a:cxn ang="0">
                  <a:pos x="37" y="121"/>
                </a:cxn>
                <a:cxn ang="0">
                  <a:pos x="37" y="36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gray">
            <a:xfrm>
              <a:off x="2271" y="450"/>
              <a:ext cx="45" cy="139"/>
            </a:xfrm>
            <a:custGeom>
              <a:avLst/>
              <a:gdLst/>
              <a:ahLst/>
              <a:cxnLst>
                <a:cxn ang="0">
                  <a:pos x="3" y="42"/>
                </a:cxn>
                <a:cxn ang="0">
                  <a:pos x="6" y="42"/>
                </a:cxn>
                <a:cxn ang="0">
                  <a:pos x="12" y="42"/>
                </a:cxn>
                <a:cxn ang="0">
                  <a:pos x="20" y="39"/>
                </a:cxn>
                <a:cxn ang="0">
                  <a:pos x="29" y="35"/>
                </a:cxn>
                <a:cxn ang="0">
                  <a:pos x="37" y="27"/>
                </a:cxn>
                <a:cxn ang="0">
                  <a:pos x="43" y="17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7" y="2"/>
                </a:cxn>
                <a:cxn ang="0">
                  <a:pos x="29" y="3"/>
                </a:cxn>
                <a:cxn ang="0">
                  <a:pos x="19" y="7"/>
                </a:cxn>
                <a:cxn ang="0">
                  <a:pos x="11" y="14"/>
                </a:cxn>
                <a:cxn ang="0">
                  <a:pos x="4" y="23"/>
                </a:cxn>
                <a:cxn ang="0">
                  <a:pos x="0" y="39"/>
                </a:cxn>
                <a:cxn ang="0">
                  <a:pos x="0" y="139"/>
                </a:cxn>
                <a:cxn ang="0">
                  <a:pos x="3" y="139"/>
                </a:cxn>
                <a:cxn ang="0">
                  <a:pos x="3" y="42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gray">
            <a:xfrm>
              <a:off x="1765" y="378"/>
              <a:ext cx="146" cy="211"/>
            </a:xfrm>
            <a:custGeom>
              <a:avLst/>
              <a:gdLst/>
              <a:ahLst/>
              <a:cxnLst>
                <a:cxn ang="0">
                  <a:pos x="68" y="67"/>
                </a:cxn>
                <a:cxn ang="0">
                  <a:pos x="67" y="67"/>
                </a:cxn>
                <a:cxn ang="0">
                  <a:pos x="60" y="66"/>
                </a:cxn>
                <a:cxn ang="0">
                  <a:pos x="50" y="64"/>
                </a:cxn>
                <a:cxn ang="0">
                  <a:pos x="41" y="62"/>
                </a:cxn>
                <a:cxn ang="0">
                  <a:pos x="29" y="55"/>
                </a:cxn>
                <a:cxn ang="0">
                  <a:pos x="18" y="47"/>
                </a:cxn>
                <a:cxn ang="0">
                  <a:pos x="10" y="35"/>
                </a:cxn>
                <a:cxn ang="0">
                  <a:pos x="3" y="2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9" y="0"/>
                </a:cxn>
                <a:cxn ang="0">
                  <a:pos x="30" y="2"/>
                </a:cxn>
                <a:cxn ang="0">
                  <a:pos x="41" y="6"/>
                </a:cxn>
                <a:cxn ang="0">
                  <a:pos x="53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5" y="45"/>
                </a:cxn>
                <a:cxn ang="0">
                  <a:pos x="79" y="36"/>
                </a:cxn>
                <a:cxn ang="0">
                  <a:pos x="84" y="25"/>
                </a:cxn>
                <a:cxn ang="0">
                  <a:pos x="92" y="16"/>
                </a:cxn>
                <a:cxn ang="0">
                  <a:pos x="106" y="8"/>
                </a:cxn>
                <a:cxn ang="0">
                  <a:pos x="123" y="2"/>
                </a:cxn>
                <a:cxn ang="0">
                  <a:pos x="146" y="0"/>
                </a:cxn>
                <a:cxn ang="0">
                  <a:pos x="145" y="2"/>
                </a:cxn>
                <a:cxn ang="0">
                  <a:pos x="145" y="8"/>
                </a:cxn>
                <a:cxn ang="0">
                  <a:pos x="143" y="17"/>
                </a:cxn>
                <a:cxn ang="0">
                  <a:pos x="139" y="28"/>
                </a:cxn>
                <a:cxn ang="0">
                  <a:pos x="134" y="39"/>
                </a:cxn>
                <a:cxn ang="0">
                  <a:pos x="126" y="49"/>
                </a:cxn>
                <a:cxn ang="0">
                  <a:pos x="114" y="59"/>
                </a:cxn>
                <a:cxn ang="0">
                  <a:pos x="98" y="64"/>
                </a:cxn>
                <a:cxn ang="0">
                  <a:pos x="79" y="67"/>
                </a:cxn>
                <a:cxn ang="0">
                  <a:pos x="79" y="211"/>
                </a:cxn>
                <a:cxn ang="0">
                  <a:pos x="68" y="211"/>
                </a:cxn>
                <a:cxn ang="0">
                  <a:pos x="68" y="67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gray">
            <a:xfrm>
              <a:off x="2792" y="378"/>
              <a:ext cx="144" cy="21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6" y="67"/>
                </a:cxn>
                <a:cxn ang="0">
                  <a:pos x="59" y="66"/>
                </a:cxn>
                <a:cxn ang="0">
                  <a:pos x="50" y="64"/>
                </a:cxn>
                <a:cxn ang="0">
                  <a:pos x="39" y="62"/>
                </a:cxn>
                <a:cxn ang="0">
                  <a:pos x="28" y="55"/>
                </a:cxn>
                <a:cxn ang="0">
                  <a:pos x="17" y="47"/>
                </a:cxn>
                <a:cxn ang="0">
                  <a:pos x="9" y="35"/>
                </a:cxn>
                <a:cxn ang="0">
                  <a:pos x="2" y="2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28" y="2"/>
                </a:cxn>
                <a:cxn ang="0">
                  <a:pos x="40" y="6"/>
                </a:cxn>
                <a:cxn ang="0">
                  <a:pos x="51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4" y="45"/>
                </a:cxn>
                <a:cxn ang="0">
                  <a:pos x="77" y="36"/>
                </a:cxn>
                <a:cxn ang="0">
                  <a:pos x="82" y="25"/>
                </a:cxn>
                <a:cxn ang="0">
                  <a:pos x="91" y="16"/>
                </a:cxn>
                <a:cxn ang="0">
                  <a:pos x="105" y="8"/>
                </a:cxn>
                <a:cxn ang="0">
                  <a:pos x="121" y="2"/>
                </a:cxn>
                <a:cxn ang="0">
                  <a:pos x="144" y="0"/>
                </a:cxn>
                <a:cxn ang="0">
                  <a:pos x="144" y="2"/>
                </a:cxn>
                <a:cxn ang="0">
                  <a:pos x="144" y="8"/>
                </a:cxn>
                <a:cxn ang="0">
                  <a:pos x="141" y="17"/>
                </a:cxn>
                <a:cxn ang="0">
                  <a:pos x="139" y="28"/>
                </a:cxn>
                <a:cxn ang="0">
                  <a:pos x="133" y="39"/>
                </a:cxn>
                <a:cxn ang="0">
                  <a:pos x="125" y="49"/>
                </a:cxn>
                <a:cxn ang="0">
                  <a:pos x="113" y="59"/>
                </a:cxn>
                <a:cxn ang="0">
                  <a:pos x="97" y="64"/>
                </a:cxn>
                <a:cxn ang="0">
                  <a:pos x="77" y="67"/>
                </a:cxn>
                <a:cxn ang="0">
                  <a:pos x="77" y="211"/>
                </a:cxn>
                <a:cxn ang="0">
                  <a:pos x="67" y="211"/>
                </a:cxn>
                <a:cxn ang="0">
                  <a:pos x="67" y="67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gray">
            <a:xfrm>
              <a:off x="2631" y="457"/>
              <a:ext cx="89" cy="132"/>
            </a:xfrm>
            <a:custGeom>
              <a:avLst/>
              <a:gdLst/>
              <a:ahLst/>
              <a:cxnLst>
                <a:cxn ang="0">
                  <a:pos x="42" y="43"/>
                </a:cxn>
                <a:cxn ang="0">
                  <a:pos x="39" y="42"/>
                </a:cxn>
                <a:cxn ang="0">
                  <a:pos x="33" y="42"/>
                </a:cxn>
                <a:cxn ang="0">
                  <a:pos x="25" y="39"/>
                </a:cxn>
                <a:cxn ang="0">
                  <a:pos x="16" y="35"/>
                </a:cxn>
                <a:cxn ang="0">
                  <a:pos x="8" y="27"/>
                </a:cxn>
                <a:cxn ang="0">
                  <a:pos x="2" y="16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29" y="8"/>
                </a:cxn>
                <a:cxn ang="0">
                  <a:pos x="37" y="15"/>
                </a:cxn>
                <a:cxn ang="0">
                  <a:pos x="42" y="26"/>
                </a:cxn>
                <a:cxn ang="0">
                  <a:pos x="45" y="39"/>
                </a:cxn>
                <a:cxn ang="0">
                  <a:pos x="45" y="38"/>
                </a:cxn>
                <a:cxn ang="0">
                  <a:pos x="45" y="34"/>
                </a:cxn>
                <a:cxn ang="0">
                  <a:pos x="46" y="27"/>
                </a:cxn>
                <a:cxn ang="0">
                  <a:pos x="49" y="20"/>
                </a:cxn>
                <a:cxn ang="0">
                  <a:pos x="54" y="14"/>
                </a:cxn>
                <a:cxn ang="0">
                  <a:pos x="62" y="7"/>
                </a:cxn>
                <a:cxn ang="0">
                  <a:pos x="73" y="3"/>
                </a:cxn>
                <a:cxn ang="0">
                  <a:pos x="89" y="0"/>
                </a:cxn>
                <a:cxn ang="0">
                  <a:pos x="89" y="3"/>
                </a:cxn>
                <a:cxn ang="0">
                  <a:pos x="88" y="10"/>
                </a:cxn>
                <a:cxn ang="0">
                  <a:pos x="87" y="18"/>
                </a:cxn>
                <a:cxn ang="0">
                  <a:pos x="81" y="26"/>
                </a:cxn>
                <a:cxn ang="0">
                  <a:pos x="74" y="34"/>
                </a:cxn>
                <a:cxn ang="0">
                  <a:pos x="64" y="41"/>
                </a:cxn>
                <a:cxn ang="0">
                  <a:pos x="47" y="43"/>
                </a:cxn>
                <a:cxn ang="0">
                  <a:pos x="47" y="132"/>
                </a:cxn>
                <a:cxn ang="0">
                  <a:pos x="42" y="132"/>
                </a:cxn>
                <a:cxn ang="0">
                  <a:pos x="42" y="43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gray">
            <a:xfrm>
              <a:off x="2430" y="403"/>
              <a:ext cx="88" cy="186"/>
            </a:xfrm>
            <a:custGeom>
              <a:avLst/>
              <a:gdLst/>
              <a:ahLst/>
              <a:cxnLst>
                <a:cxn ang="0">
                  <a:pos x="43" y="43"/>
                </a:cxn>
                <a:cxn ang="0">
                  <a:pos x="41" y="43"/>
                </a:cxn>
                <a:cxn ang="0">
                  <a:pos x="35" y="43"/>
                </a:cxn>
                <a:cxn ang="0">
                  <a:pos x="27" y="41"/>
                </a:cxn>
                <a:cxn ang="0">
                  <a:pos x="18" y="35"/>
                </a:cxn>
                <a:cxn ang="0">
                  <a:pos x="8" y="28"/>
                </a:cxn>
                <a:cxn ang="0">
                  <a:pos x="3" y="16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8" y="0"/>
                </a:cxn>
                <a:cxn ang="0">
                  <a:pos x="17" y="1"/>
                </a:cxn>
                <a:cxn ang="0">
                  <a:pos x="26" y="6"/>
                </a:cxn>
                <a:cxn ang="0">
                  <a:pos x="35" y="12"/>
                </a:cxn>
                <a:cxn ang="0">
                  <a:pos x="42" y="24"/>
                </a:cxn>
                <a:cxn ang="0">
                  <a:pos x="48" y="41"/>
                </a:cxn>
                <a:cxn ang="0">
                  <a:pos x="48" y="90"/>
                </a:cxn>
                <a:cxn ang="0">
                  <a:pos x="48" y="88"/>
                </a:cxn>
                <a:cxn ang="0">
                  <a:pos x="48" y="82"/>
                </a:cxn>
                <a:cxn ang="0">
                  <a:pos x="50" y="74"/>
                </a:cxn>
                <a:cxn ang="0">
                  <a:pos x="54" y="66"/>
                </a:cxn>
                <a:cxn ang="0">
                  <a:pos x="61" y="58"/>
                </a:cxn>
                <a:cxn ang="0">
                  <a:pos x="72" y="53"/>
                </a:cxn>
                <a:cxn ang="0">
                  <a:pos x="87" y="50"/>
                </a:cxn>
                <a:cxn ang="0">
                  <a:pos x="88" y="51"/>
                </a:cxn>
                <a:cxn ang="0">
                  <a:pos x="88" y="57"/>
                </a:cxn>
                <a:cxn ang="0">
                  <a:pos x="87" y="64"/>
                </a:cxn>
                <a:cxn ang="0">
                  <a:pos x="84" y="72"/>
                </a:cxn>
                <a:cxn ang="0">
                  <a:pos x="80" y="80"/>
                </a:cxn>
                <a:cxn ang="0">
                  <a:pos x="73" y="86"/>
                </a:cxn>
                <a:cxn ang="0">
                  <a:pos x="62" y="92"/>
                </a:cxn>
                <a:cxn ang="0">
                  <a:pos x="48" y="93"/>
                </a:cxn>
                <a:cxn ang="0">
                  <a:pos x="48" y="186"/>
                </a:cxn>
                <a:cxn ang="0">
                  <a:pos x="43" y="186"/>
                </a:cxn>
                <a:cxn ang="0">
                  <a:pos x="43" y="143"/>
                </a:cxn>
                <a:cxn ang="0">
                  <a:pos x="42" y="143"/>
                </a:cxn>
                <a:cxn ang="0">
                  <a:pos x="37" y="142"/>
                </a:cxn>
                <a:cxn ang="0">
                  <a:pos x="29" y="140"/>
                </a:cxn>
                <a:cxn ang="0">
                  <a:pos x="22" y="136"/>
                </a:cxn>
                <a:cxn ang="0">
                  <a:pos x="14" y="130"/>
                </a:cxn>
                <a:cxn ang="0">
                  <a:pos x="8" y="120"/>
                </a:cxn>
                <a:cxn ang="0">
                  <a:pos x="7" y="105"/>
                </a:cxn>
                <a:cxn ang="0">
                  <a:pos x="8" y="105"/>
                </a:cxn>
                <a:cxn ang="0">
                  <a:pos x="12" y="107"/>
                </a:cxn>
                <a:cxn ang="0">
                  <a:pos x="19" y="108"/>
                </a:cxn>
                <a:cxn ang="0">
                  <a:pos x="26" y="111"/>
                </a:cxn>
                <a:cxn ang="0">
                  <a:pos x="34" y="117"/>
                </a:cxn>
                <a:cxn ang="0">
                  <a:pos x="39" y="127"/>
                </a:cxn>
                <a:cxn ang="0">
                  <a:pos x="43" y="140"/>
                </a:cxn>
                <a:cxn ang="0">
                  <a:pos x="43" y="43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gray">
            <a:xfrm>
              <a:off x="1914" y="233"/>
              <a:ext cx="166" cy="356"/>
            </a:xfrm>
            <a:custGeom>
              <a:avLst/>
              <a:gdLst/>
              <a:ahLst/>
              <a:cxnLst>
                <a:cxn ang="0">
                  <a:pos x="85" y="84"/>
                </a:cxn>
                <a:cxn ang="0">
                  <a:pos x="101" y="81"/>
                </a:cxn>
                <a:cxn ang="0">
                  <a:pos x="124" y="73"/>
                </a:cxn>
                <a:cxn ang="0">
                  <a:pos x="148" y="56"/>
                </a:cxn>
                <a:cxn ang="0">
                  <a:pos x="163" y="23"/>
                </a:cxn>
                <a:cxn ang="0">
                  <a:pos x="163" y="0"/>
                </a:cxn>
                <a:cxn ang="0">
                  <a:pos x="148" y="0"/>
                </a:cxn>
                <a:cxn ang="0">
                  <a:pos x="125" y="6"/>
                </a:cxn>
                <a:cxn ang="0">
                  <a:pos x="101" y="22"/>
                </a:cxn>
                <a:cxn ang="0">
                  <a:pos x="82" y="54"/>
                </a:cxn>
                <a:cxn ang="0">
                  <a:pos x="77" y="173"/>
                </a:cxn>
                <a:cxn ang="0">
                  <a:pos x="77" y="165"/>
                </a:cxn>
                <a:cxn ang="0">
                  <a:pos x="71" y="146"/>
                </a:cxn>
                <a:cxn ang="0">
                  <a:pos x="60" y="123"/>
                </a:cxn>
                <a:cxn ang="0">
                  <a:pos x="38" y="104"/>
                </a:cxn>
                <a:cxn ang="0">
                  <a:pos x="0" y="96"/>
                </a:cxn>
                <a:cxn ang="0">
                  <a:pos x="0" y="103"/>
                </a:cxn>
                <a:cxn ang="0">
                  <a:pos x="0" y="120"/>
                </a:cxn>
                <a:cxn ang="0">
                  <a:pos x="8" y="143"/>
                </a:cxn>
                <a:cxn ang="0">
                  <a:pos x="24" y="163"/>
                </a:cxn>
                <a:cxn ang="0">
                  <a:pos x="55" y="177"/>
                </a:cxn>
                <a:cxn ang="0">
                  <a:pos x="77" y="356"/>
                </a:cxn>
                <a:cxn ang="0">
                  <a:pos x="82" y="274"/>
                </a:cxn>
                <a:cxn ang="0">
                  <a:pos x="91" y="273"/>
                </a:cxn>
                <a:cxn ang="0">
                  <a:pos x="112" y="267"/>
                </a:cxn>
                <a:cxn ang="0">
                  <a:pos x="135" y="252"/>
                </a:cxn>
                <a:cxn ang="0">
                  <a:pos x="151" y="224"/>
                </a:cxn>
                <a:cxn ang="0">
                  <a:pos x="152" y="203"/>
                </a:cxn>
                <a:cxn ang="0">
                  <a:pos x="137" y="204"/>
                </a:cxn>
                <a:cxn ang="0">
                  <a:pos x="117" y="211"/>
                </a:cxn>
                <a:cxn ang="0">
                  <a:pos x="97" y="231"/>
                </a:cxn>
                <a:cxn ang="0">
                  <a:pos x="82" y="267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gray">
            <a:xfrm>
              <a:off x="2514" y="379"/>
              <a:ext cx="92" cy="210"/>
            </a:xfrm>
            <a:custGeom>
              <a:avLst/>
              <a:gdLst/>
              <a:ahLst/>
              <a:cxnLst>
                <a:cxn ang="0">
                  <a:pos x="43" y="162"/>
                </a:cxn>
                <a:cxn ang="0">
                  <a:pos x="36" y="160"/>
                </a:cxn>
                <a:cxn ang="0">
                  <a:pos x="23" y="155"/>
                </a:cxn>
                <a:cxn ang="0">
                  <a:pos x="12" y="141"/>
                </a:cxn>
                <a:cxn ang="0">
                  <a:pos x="12" y="129"/>
                </a:cxn>
                <a:cxn ang="0">
                  <a:pos x="23" y="132"/>
                </a:cxn>
                <a:cxn ang="0">
                  <a:pos x="38" y="145"/>
                </a:cxn>
                <a:cxn ang="0">
                  <a:pos x="43" y="108"/>
                </a:cxn>
                <a:cxn ang="0">
                  <a:pos x="35" y="106"/>
                </a:cxn>
                <a:cxn ang="0">
                  <a:pos x="20" y="101"/>
                </a:cxn>
                <a:cxn ang="0">
                  <a:pos x="7" y="83"/>
                </a:cxn>
                <a:cxn ang="0">
                  <a:pos x="7" y="70"/>
                </a:cxn>
                <a:cxn ang="0">
                  <a:pos x="17" y="71"/>
                </a:cxn>
                <a:cxn ang="0">
                  <a:pos x="31" y="81"/>
                </a:cxn>
                <a:cxn ang="0">
                  <a:pos x="43" y="105"/>
                </a:cxn>
                <a:cxn ang="0">
                  <a:pos x="40" y="43"/>
                </a:cxn>
                <a:cxn ang="0">
                  <a:pos x="26" y="39"/>
                </a:cxn>
                <a:cxn ang="0">
                  <a:pos x="8" y="27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23" y="5"/>
                </a:cxn>
                <a:cxn ang="0">
                  <a:pos x="39" y="23"/>
                </a:cxn>
                <a:cxn ang="0">
                  <a:pos x="46" y="38"/>
                </a:cxn>
                <a:cxn ang="0">
                  <a:pos x="51" y="24"/>
                </a:cxn>
                <a:cxn ang="0">
                  <a:pos x="66" y="8"/>
                </a:cxn>
                <a:cxn ang="0">
                  <a:pos x="92" y="0"/>
                </a:cxn>
                <a:cxn ang="0">
                  <a:pos x="90" y="8"/>
                </a:cxn>
                <a:cxn ang="0">
                  <a:pos x="82" y="25"/>
                </a:cxn>
                <a:cxn ang="0">
                  <a:pos x="63" y="40"/>
                </a:cxn>
                <a:cxn ang="0">
                  <a:pos x="49" y="124"/>
                </a:cxn>
                <a:cxn ang="0">
                  <a:pos x="50" y="116"/>
                </a:cxn>
                <a:cxn ang="0">
                  <a:pos x="59" y="100"/>
                </a:cxn>
                <a:cxn ang="0">
                  <a:pos x="81" y="92"/>
                </a:cxn>
                <a:cxn ang="0">
                  <a:pos x="80" y="98"/>
                </a:cxn>
                <a:cxn ang="0">
                  <a:pos x="73" y="114"/>
                </a:cxn>
                <a:cxn ang="0">
                  <a:pos x="59" y="127"/>
                </a:cxn>
                <a:cxn ang="0">
                  <a:pos x="49" y="210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gray">
            <a:xfrm>
              <a:off x="1566" y="297"/>
              <a:ext cx="128" cy="292"/>
            </a:xfrm>
            <a:custGeom>
              <a:avLst/>
              <a:gdLst/>
              <a:ahLst/>
              <a:cxnLst>
                <a:cxn ang="0">
                  <a:pos x="61" y="225"/>
                </a:cxn>
                <a:cxn ang="0">
                  <a:pos x="54" y="225"/>
                </a:cxn>
                <a:cxn ang="0">
                  <a:pos x="38" y="219"/>
                </a:cxn>
                <a:cxn ang="0">
                  <a:pos x="23" y="206"/>
                </a:cxn>
                <a:cxn ang="0">
                  <a:pos x="15" y="180"/>
                </a:cxn>
                <a:cxn ang="0">
                  <a:pos x="23" y="180"/>
                </a:cxn>
                <a:cxn ang="0">
                  <a:pos x="38" y="186"/>
                </a:cxn>
                <a:cxn ang="0">
                  <a:pos x="54" y="205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34" y="144"/>
                </a:cxn>
                <a:cxn ang="0">
                  <a:pos x="16" y="128"/>
                </a:cxn>
                <a:cxn ang="0">
                  <a:pos x="8" y="98"/>
                </a:cxn>
                <a:cxn ang="0">
                  <a:pos x="15" y="97"/>
                </a:cxn>
                <a:cxn ang="0">
                  <a:pos x="29" y="101"/>
                </a:cxn>
                <a:cxn ang="0">
                  <a:pos x="47" y="116"/>
                </a:cxn>
                <a:cxn ang="0">
                  <a:pos x="61" y="147"/>
                </a:cxn>
                <a:cxn ang="0">
                  <a:pos x="58" y="60"/>
                </a:cxn>
                <a:cxn ang="0">
                  <a:pos x="44" y="58"/>
                </a:cxn>
                <a:cxn ang="0">
                  <a:pos x="25" y="50"/>
                </a:cxn>
                <a:cxn ang="0">
                  <a:pos x="8" y="32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27" y="5"/>
                </a:cxn>
                <a:cxn ang="0">
                  <a:pos x="48" y="21"/>
                </a:cxn>
                <a:cxn ang="0">
                  <a:pos x="65" y="56"/>
                </a:cxn>
                <a:cxn ang="0">
                  <a:pos x="66" y="48"/>
                </a:cxn>
                <a:cxn ang="0">
                  <a:pos x="77" y="28"/>
                </a:cxn>
                <a:cxn ang="0">
                  <a:pos x="96" y="9"/>
                </a:cxn>
                <a:cxn ang="0">
                  <a:pos x="128" y="0"/>
                </a:cxn>
                <a:cxn ang="0">
                  <a:pos x="127" y="9"/>
                </a:cxn>
                <a:cxn ang="0">
                  <a:pos x="119" y="31"/>
                </a:cxn>
                <a:cxn ang="0">
                  <a:pos x="101" y="51"/>
                </a:cxn>
                <a:cxn ang="0">
                  <a:pos x="67" y="60"/>
                </a:cxn>
                <a:cxn ang="0">
                  <a:pos x="69" y="170"/>
                </a:cxn>
                <a:cxn ang="0">
                  <a:pos x="73" y="155"/>
                </a:cxn>
                <a:cxn ang="0">
                  <a:pos x="86" y="136"/>
                </a:cxn>
                <a:cxn ang="0">
                  <a:pos x="113" y="128"/>
                </a:cxn>
                <a:cxn ang="0">
                  <a:pos x="112" y="136"/>
                </a:cxn>
                <a:cxn ang="0">
                  <a:pos x="105" y="153"/>
                </a:cxn>
                <a:cxn ang="0">
                  <a:pos x="92" y="172"/>
                </a:cxn>
                <a:cxn ang="0">
                  <a:pos x="67" y="180"/>
                </a:cxn>
                <a:cxn ang="0">
                  <a:pos x="61" y="292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gray">
            <a:xfrm>
              <a:off x="2596" y="332"/>
              <a:ext cx="68" cy="257"/>
            </a:xfrm>
            <a:custGeom>
              <a:avLst/>
              <a:gdLst/>
              <a:ahLst/>
              <a:cxnLst>
                <a:cxn ang="0">
                  <a:pos x="31" y="164"/>
                </a:cxn>
                <a:cxn ang="0">
                  <a:pos x="23" y="163"/>
                </a:cxn>
                <a:cxn ang="0">
                  <a:pos x="8" y="155"/>
                </a:cxn>
                <a:cxn ang="0">
                  <a:pos x="0" y="132"/>
                </a:cxn>
                <a:cxn ang="0">
                  <a:pos x="7" y="132"/>
                </a:cxn>
                <a:cxn ang="0">
                  <a:pos x="22" y="139"/>
                </a:cxn>
                <a:cxn ang="0">
                  <a:pos x="31" y="160"/>
                </a:cxn>
                <a:cxn ang="0">
                  <a:pos x="29" y="101"/>
                </a:cxn>
                <a:cxn ang="0">
                  <a:pos x="16" y="97"/>
                </a:cxn>
                <a:cxn ang="0">
                  <a:pos x="3" y="83"/>
                </a:cxn>
                <a:cxn ang="0">
                  <a:pos x="3" y="70"/>
                </a:cxn>
                <a:cxn ang="0">
                  <a:pos x="15" y="74"/>
                </a:cxn>
                <a:cxn ang="0">
                  <a:pos x="27" y="86"/>
                </a:cxn>
                <a:cxn ang="0">
                  <a:pos x="31" y="31"/>
                </a:cxn>
                <a:cxn ang="0">
                  <a:pos x="33" y="23"/>
                </a:cxn>
                <a:cxn ang="0">
                  <a:pos x="41" y="8"/>
                </a:cxn>
                <a:cxn ang="0">
                  <a:pos x="62" y="0"/>
                </a:cxn>
                <a:cxn ang="0">
                  <a:pos x="61" y="8"/>
                </a:cxn>
                <a:cxn ang="0">
                  <a:pos x="53" y="23"/>
                </a:cxn>
                <a:cxn ang="0">
                  <a:pos x="35" y="31"/>
                </a:cxn>
                <a:cxn ang="0">
                  <a:pos x="35" y="75"/>
                </a:cxn>
                <a:cxn ang="0">
                  <a:pos x="39" y="62"/>
                </a:cxn>
                <a:cxn ang="0">
                  <a:pos x="54" y="48"/>
                </a:cxn>
                <a:cxn ang="0">
                  <a:pos x="68" y="48"/>
                </a:cxn>
                <a:cxn ang="0">
                  <a:pos x="66" y="59"/>
                </a:cxn>
                <a:cxn ang="0">
                  <a:pos x="58" y="72"/>
                </a:cxn>
                <a:cxn ang="0">
                  <a:pos x="35" y="82"/>
                </a:cxn>
                <a:cxn ang="0">
                  <a:pos x="35" y="143"/>
                </a:cxn>
                <a:cxn ang="0">
                  <a:pos x="38" y="132"/>
                </a:cxn>
                <a:cxn ang="0">
                  <a:pos x="49" y="122"/>
                </a:cxn>
                <a:cxn ang="0">
                  <a:pos x="60" y="122"/>
                </a:cxn>
                <a:cxn ang="0">
                  <a:pos x="58" y="133"/>
                </a:cxn>
                <a:cxn ang="0">
                  <a:pos x="47" y="144"/>
                </a:cxn>
                <a:cxn ang="0">
                  <a:pos x="35" y="25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gray">
            <a:xfrm>
              <a:off x="1672" y="164"/>
              <a:ext cx="111" cy="425"/>
            </a:xfrm>
            <a:custGeom>
              <a:avLst/>
              <a:gdLst/>
              <a:ahLst/>
              <a:cxnLst>
                <a:cxn ang="0">
                  <a:pos x="52" y="272"/>
                </a:cxn>
                <a:cxn ang="0">
                  <a:pos x="44" y="270"/>
                </a:cxn>
                <a:cxn ang="0">
                  <a:pos x="26" y="265"/>
                </a:cxn>
                <a:cxn ang="0">
                  <a:pos x="8" y="249"/>
                </a:cxn>
                <a:cxn ang="0">
                  <a:pos x="0" y="219"/>
                </a:cxn>
                <a:cxn ang="0">
                  <a:pos x="8" y="219"/>
                </a:cxn>
                <a:cxn ang="0">
                  <a:pos x="25" y="223"/>
                </a:cxn>
                <a:cxn ang="0">
                  <a:pos x="41" y="235"/>
                </a:cxn>
                <a:cxn ang="0">
                  <a:pos x="52" y="265"/>
                </a:cxn>
                <a:cxn ang="0">
                  <a:pos x="50" y="168"/>
                </a:cxn>
                <a:cxn ang="0">
                  <a:pos x="35" y="165"/>
                </a:cxn>
                <a:cxn ang="0">
                  <a:pos x="17" y="156"/>
                </a:cxn>
                <a:cxn ang="0">
                  <a:pos x="3" y="134"/>
                </a:cxn>
                <a:cxn ang="0">
                  <a:pos x="3" y="116"/>
                </a:cxn>
                <a:cxn ang="0">
                  <a:pos x="19" y="120"/>
                </a:cxn>
                <a:cxn ang="0">
                  <a:pos x="39" y="133"/>
                </a:cxn>
                <a:cxn ang="0">
                  <a:pos x="52" y="161"/>
                </a:cxn>
                <a:cxn ang="0">
                  <a:pos x="53" y="50"/>
                </a:cxn>
                <a:cxn ang="0">
                  <a:pos x="54" y="36"/>
                </a:cxn>
                <a:cxn ang="0">
                  <a:pos x="65" y="17"/>
                </a:cxn>
                <a:cxn ang="0">
                  <a:pos x="87" y="3"/>
                </a:cxn>
                <a:cxn ang="0">
                  <a:pos x="103" y="3"/>
                </a:cxn>
                <a:cxn ang="0">
                  <a:pos x="99" y="21"/>
                </a:cxn>
                <a:cxn ang="0">
                  <a:pos x="84" y="42"/>
                </a:cxn>
                <a:cxn ang="0">
                  <a:pos x="58" y="52"/>
                </a:cxn>
                <a:cxn ang="0">
                  <a:pos x="58" y="127"/>
                </a:cxn>
                <a:cxn ang="0">
                  <a:pos x="61" y="112"/>
                </a:cxn>
                <a:cxn ang="0">
                  <a:pos x="72" y="94"/>
                </a:cxn>
                <a:cxn ang="0">
                  <a:pos x="93" y="80"/>
                </a:cxn>
                <a:cxn ang="0">
                  <a:pos x="111" y="80"/>
                </a:cxn>
                <a:cxn ang="0">
                  <a:pos x="111" y="91"/>
                </a:cxn>
                <a:cxn ang="0">
                  <a:pos x="107" y="108"/>
                </a:cxn>
                <a:cxn ang="0">
                  <a:pos x="91" y="126"/>
                </a:cxn>
                <a:cxn ang="0">
                  <a:pos x="58" y="135"/>
                </a:cxn>
                <a:cxn ang="0">
                  <a:pos x="58" y="236"/>
                </a:cxn>
                <a:cxn ang="0">
                  <a:pos x="61" y="223"/>
                </a:cxn>
                <a:cxn ang="0">
                  <a:pos x="73" y="208"/>
                </a:cxn>
                <a:cxn ang="0">
                  <a:pos x="97" y="200"/>
                </a:cxn>
                <a:cxn ang="0">
                  <a:pos x="99" y="207"/>
                </a:cxn>
                <a:cxn ang="0">
                  <a:pos x="97" y="220"/>
                </a:cxn>
                <a:cxn ang="0">
                  <a:pos x="87" y="235"/>
                </a:cxn>
                <a:cxn ang="0">
                  <a:pos x="58" y="245"/>
                </a:cxn>
                <a:cxn ang="0">
                  <a:pos x="52" y="42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2065" y="361"/>
              <a:ext cx="100" cy="228"/>
            </a:xfrm>
            <a:custGeom>
              <a:avLst/>
              <a:gdLst/>
              <a:ahLst/>
              <a:cxnLst>
                <a:cxn ang="0">
                  <a:pos x="52" y="176"/>
                </a:cxn>
                <a:cxn ang="0">
                  <a:pos x="59" y="176"/>
                </a:cxn>
                <a:cxn ang="0">
                  <a:pos x="74" y="169"/>
                </a:cxn>
                <a:cxn ang="0">
                  <a:pos x="86" y="154"/>
                </a:cxn>
                <a:cxn ang="0">
                  <a:pos x="86" y="141"/>
                </a:cxn>
                <a:cxn ang="0">
                  <a:pos x="74" y="143"/>
                </a:cxn>
                <a:cxn ang="0">
                  <a:pos x="58" y="158"/>
                </a:cxn>
                <a:cxn ang="0">
                  <a:pos x="52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2" y="115"/>
                </a:cxn>
                <a:cxn ang="0">
                  <a:pos x="55" y="48"/>
                </a:cxn>
                <a:cxn ang="0">
                  <a:pos x="67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3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1" y="3"/>
                </a:cxn>
                <a:cxn ang="0">
                  <a:pos x="5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5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5" y="132"/>
                </a:cxn>
                <a:cxn ang="0">
                  <a:pos x="47" y="141"/>
                </a:cxn>
                <a:cxn ang="0">
                  <a:pos x="52" y="228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gray">
            <a:xfrm>
              <a:off x="2921" y="361"/>
              <a:ext cx="100" cy="228"/>
            </a:xfrm>
            <a:custGeom>
              <a:avLst/>
              <a:gdLst/>
              <a:ahLst/>
              <a:cxnLst>
                <a:cxn ang="0">
                  <a:pos x="53" y="176"/>
                </a:cxn>
                <a:cxn ang="0">
                  <a:pos x="60" y="176"/>
                </a:cxn>
                <a:cxn ang="0">
                  <a:pos x="74" y="169"/>
                </a:cxn>
                <a:cxn ang="0">
                  <a:pos x="87" y="154"/>
                </a:cxn>
                <a:cxn ang="0">
                  <a:pos x="87" y="141"/>
                </a:cxn>
                <a:cxn ang="0">
                  <a:pos x="74" y="143"/>
                </a:cxn>
                <a:cxn ang="0">
                  <a:pos x="60" y="158"/>
                </a:cxn>
                <a:cxn ang="0">
                  <a:pos x="53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3" y="115"/>
                </a:cxn>
                <a:cxn ang="0">
                  <a:pos x="56" y="48"/>
                </a:cxn>
                <a:cxn ang="0">
                  <a:pos x="68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4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2" y="3"/>
                </a:cxn>
                <a:cxn ang="0">
                  <a:pos x="6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6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6" y="132"/>
                </a:cxn>
                <a:cxn ang="0">
                  <a:pos x="47" y="141"/>
                </a:cxn>
                <a:cxn ang="0">
                  <a:pos x="53" y="228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gray">
            <a:xfrm>
              <a:off x="2273" y="187"/>
              <a:ext cx="175" cy="402"/>
            </a:xfrm>
            <a:custGeom>
              <a:avLst/>
              <a:gdLst/>
              <a:ahLst/>
              <a:cxnLst>
                <a:cxn ang="0">
                  <a:pos x="93" y="309"/>
                </a:cxn>
                <a:cxn ang="0">
                  <a:pos x="101" y="309"/>
                </a:cxn>
                <a:cxn ang="0">
                  <a:pos x="118" y="304"/>
                </a:cxn>
                <a:cxn ang="0">
                  <a:pos x="138" y="292"/>
                </a:cxn>
                <a:cxn ang="0">
                  <a:pos x="152" y="266"/>
                </a:cxn>
                <a:cxn ang="0">
                  <a:pos x="152" y="247"/>
                </a:cxn>
                <a:cxn ang="0">
                  <a:pos x="138" y="250"/>
                </a:cxn>
                <a:cxn ang="0">
                  <a:pos x="120" y="259"/>
                </a:cxn>
                <a:cxn ang="0">
                  <a:pos x="99" y="285"/>
                </a:cxn>
                <a:cxn ang="0">
                  <a:pos x="93" y="207"/>
                </a:cxn>
                <a:cxn ang="0">
                  <a:pos x="102" y="205"/>
                </a:cxn>
                <a:cxn ang="0">
                  <a:pos x="122" y="200"/>
                </a:cxn>
                <a:cxn ang="0">
                  <a:pos x="147" y="185"/>
                </a:cxn>
                <a:cxn ang="0">
                  <a:pos x="163" y="155"/>
                </a:cxn>
                <a:cxn ang="0">
                  <a:pos x="163" y="134"/>
                </a:cxn>
                <a:cxn ang="0">
                  <a:pos x="149" y="135"/>
                </a:cxn>
                <a:cxn ang="0">
                  <a:pos x="129" y="142"/>
                </a:cxn>
                <a:cxn ang="0">
                  <a:pos x="107" y="162"/>
                </a:cxn>
                <a:cxn ang="0">
                  <a:pos x="93" y="201"/>
                </a:cxn>
                <a:cxn ang="0">
                  <a:pos x="95" y="83"/>
                </a:cxn>
                <a:cxn ang="0">
                  <a:pos x="110" y="81"/>
                </a:cxn>
                <a:cxn ang="0">
                  <a:pos x="134" y="73"/>
                </a:cxn>
                <a:cxn ang="0">
                  <a:pos x="157" y="54"/>
                </a:cxn>
                <a:cxn ang="0">
                  <a:pos x="174" y="23"/>
                </a:cxn>
                <a:cxn ang="0">
                  <a:pos x="174" y="0"/>
                </a:cxn>
                <a:cxn ang="0">
                  <a:pos x="157" y="2"/>
                </a:cxn>
                <a:cxn ang="0">
                  <a:pos x="133" y="10"/>
                </a:cxn>
                <a:cxn ang="0">
                  <a:pos x="107" y="33"/>
                </a:cxn>
                <a:cxn ang="0">
                  <a:pos x="87" y="77"/>
                </a:cxn>
                <a:cxn ang="0">
                  <a:pos x="85" y="68"/>
                </a:cxn>
                <a:cxn ang="0">
                  <a:pos x="75" y="46"/>
                </a:cxn>
                <a:cxn ang="0">
                  <a:pos x="55" y="21"/>
                </a:cxn>
                <a:cxn ang="0">
                  <a:pos x="22" y="3"/>
                </a:cxn>
                <a:cxn ang="0">
                  <a:pos x="1" y="3"/>
                </a:cxn>
                <a:cxn ang="0">
                  <a:pos x="4" y="18"/>
                </a:cxn>
                <a:cxn ang="0">
                  <a:pos x="12" y="42"/>
                </a:cxn>
                <a:cxn ang="0">
                  <a:pos x="31" y="65"/>
                </a:cxn>
                <a:cxn ang="0">
                  <a:pos x="62" y="81"/>
                </a:cxn>
                <a:cxn ang="0">
                  <a:pos x="82" y="238"/>
                </a:cxn>
                <a:cxn ang="0">
                  <a:pos x="80" y="228"/>
                </a:cxn>
                <a:cxn ang="0">
                  <a:pos x="72" y="207"/>
                </a:cxn>
                <a:cxn ang="0">
                  <a:pos x="55" y="185"/>
                </a:cxn>
                <a:cxn ang="0">
                  <a:pos x="21" y="176"/>
                </a:cxn>
                <a:cxn ang="0">
                  <a:pos x="22" y="185"/>
                </a:cxn>
                <a:cxn ang="0">
                  <a:pos x="28" y="205"/>
                </a:cxn>
                <a:cxn ang="0">
                  <a:pos x="41" y="230"/>
                </a:cxn>
                <a:cxn ang="0">
                  <a:pos x="66" y="246"/>
                </a:cxn>
                <a:cxn ang="0">
                  <a:pos x="82" y="402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gray">
            <a:xfrm>
              <a:off x="2161" y="216"/>
              <a:ext cx="97" cy="373"/>
            </a:xfrm>
            <a:custGeom>
              <a:avLst/>
              <a:gdLst/>
              <a:ahLst/>
              <a:cxnLst>
                <a:cxn ang="0">
                  <a:pos x="52" y="237"/>
                </a:cxn>
                <a:cxn ang="0">
                  <a:pos x="59" y="237"/>
                </a:cxn>
                <a:cxn ang="0">
                  <a:pos x="74" y="232"/>
                </a:cxn>
                <a:cxn ang="0">
                  <a:pos x="90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1" y="197"/>
                </a:cxn>
                <a:cxn ang="0">
                  <a:pos x="56" y="215"/>
                </a:cxn>
                <a:cxn ang="0">
                  <a:pos x="52" y="147"/>
                </a:cxn>
                <a:cxn ang="0">
                  <a:pos x="59" y="147"/>
                </a:cxn>
                <a:cxn ang="0">
                  <a:pos x="74" y="141"/>
                </a:cxn>
                <a:cxn ang="0">
                  <a:pos x="90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1" y="109"/>
                </a:cxn>
                <a:cxn ang="0">
                  <a:pos x="56" y="126"/>
                </a:cxn>
                <a:cxn ang="0">
                  <a:pos x="52" y="46"/>
                </a:cxn>
                <a:cxn ang="0">
                  <a:pos x="51" y="37"/>
                </a:cxn>
                <a:cxn ang="0">
                  <a:pos x="45" y="23"/>
                </a:cxn>
                <a:cxn ang="0">
                  <a:pos x="32" y="6"/>
                </a:cxn>
                <a:cxn ang="0">
                  <a:pos x="6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3" y="43"/>
                </a:cxn>
                <a:cxn ang="0">
                  <a:pos x="45" y="113"/>
                </a:cxn>
                <a:cxn ang="0">
                  <a:pos x="45" y="106"/>
                </a:cxn>
                <a:cxn ang="0">
                  <a:pos x="40" y="90"/>
                </a:cxn>
                <a:cxn ang="0">
                  <a:pos x="27" y="75"/>
                </a:cxn>
                <a:cxn ang="0">
                  <a:pos x="1" y="67"/>
                </a:cxn>
                <a:cxn ang="0">
                  <a:pos x="0" y="75"/>
                </a:cxn>
                <a:cxn ang="0">
                  <a:pos x="2" y="91"/>
                </a:cxn>
                <a:cxn ang="0">
                  <a:pos x="14" y="109"/>
                </a:cxn>
                <a:cxn ang="0">
                  <a:pos x="45" y="118"/>
                </a:cxn>
                <a:cxn ang="0">
                  <a:pos x="45" y="207"/>
                </a:cxn>
                <a:cxn ang="0">
                  <a:pos x="43" y="195"/>
                </a:cxn>
                <a:cxn ang="0">
                  <a:pos x="33" y="182"/>
                </a:cxn>
                <a:cxn ang="0">
                  <a:pos x="12" y="175"/>
                </a:cxn>
                <a:cxn ang="0">
                  <a:pos x="10" y="182"/>
                </a:cxn>
                <a:cxn ang="0">
                  <a:pos x="13" y="197"/>
                </a:cxn>
                <a:cxn ang="0">
                  <a:pos x="29" y="211"/>
                </a:cxn>
                <a:cxn ang="0">
                  <a:pos x="45" y="373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gray">
            <a:xfrm>
              <a:off x="2708" y="216"/>
              <a:ext cx="97" cy="373"/>
            </a:xfrm>
            <a:custGeom>
              <a:avLst/>
              <a:gdLst/>
              <a:ahLst/>
              <a:cxnLst>
                <a:cxn ang="0">
                  <a:pos x="51" y="237"/>
                </a:cxn>
                <a:cxn ang="0">
                  <a:pos x="60" y="237"/>
                </a:cxn>
                <a:cxn ang="0">
                  <a:pos x="74" y="232"/>
                </a:cxn>
                <a:cxn ang="0">
                  <a:pos x="91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2" y="197"/>
                </a:cxn>
                <a:cxn ang="0">
                  <a:pos x="55" y="215"/>
                </a:cxn>
                <a:cxn ang="0">
                  <a:pos x="51" y="147"/>
                </a:cxn>
                <a:cxn ang="0">
                  <a:pos x="60" y="147"/>
                </a:cxn>
                <a:cxn ang="0">
                  <a:pos x="74" y="141"/>
                </a:cxn>
                <a:cxn ang="0">
                  <a:pos x="91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2" y="109"/>
                </a:cxn>
                <a:cxn ang="0">
                  <a:pos x="55" y="126"/>
                </a:cxn>
                <a:cxn ang="0">
                  <a:pos x="51" y="46"/>
                </a:cxn>
                <a:cxn ang="0">
                  <a:pos x="51" y="37"/>
                </a:cxn>
                <a:cxn ang="0">
                  <a:pos x="46" y="23"/>
                </a:cxn>
                <a:cxn ang="0">
                  <a:pos x="33" y="6"/>
                </a:cxn>
                <a:cxn ang="0">
                  <a:pos x="7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4" y="43"/>
                </a:cxn>
                <a:cxn ang="0">
                  <a:pos x="46" y="113"/>
                </a:cxn>
                <a:cxn ang="0">
                  <a:pos x="46" y="106"/>
                </a:cxn>
                <a:cxn ang="0">
                  <a:pos x="41" y="90"/>
                </a:cxn>
                <a:cxn ang="0">
                  <a:pos x="27" y="75"/>
                </a:cxn>
                <a:cxn ang="0">
                  <a:pos x="0" y="67"/>
                </a:cxn>
                <a:cxn ang="0">
                  <a:pos x="0" y="75"/>
                </a:cxn>
                <a:cxn ang="0">
                  <a:pos x="3" y="91"/>
                </a:cxn>
                <a:cxn ang="0">
                  <a:pos x="15" y="109"/>
                </a:cxn>
                <a:cxn ang="0">
                  <a:pos x="46" y="118"/>
                </a:cxn>
                <a:cxn ang="0">
                  <a:pos x="46" y="207"/>
                </a:cxn>
                <a:cxn ang="0">
                  <a:pos x="43" y="195"/>
                </a:cxn>
                <a:cxn ang="0">
                  <a:pos x="34" y="182"/>
                </a:cxn>
                <a:cxn ang="0">
                  <a:pos x="12" y="175"/>
                </a:cxn>
                <a:cxn ang="0">
                  <a:pos x="11" y="182"/>
                </a:cxn>
                <a:cxn ang="0">
                  <a:pos x="14" y="197"/>
                </a:cxn>
                <a:cxn ang="0">
                  <a:pos x="30" y="211"/>
                </a:cxn>
                <a:cxn ang="0">
                  <a:pos x="46" y="373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1049" name="Freeform 25"/>
          <p:cNvSpPr>
            <a:spLocks/>
          </p:cNvSpPr>
          <p:nvPr/>
        </p:nvSpPr>
        <p:spPr bwMode="gray">
          <a:xfrm>
            <a:off x="95250" y="6446838"/>
            <a:ext cx="8970963" cy="314325"/>
          </a:xfrm>
          <a:custGeom>
            <a:avLst/>
            <a:gdLst/>
            <a:ahLst/>
            <a:cxnLst>
              <a:cxn ang="0">
                <a:pos x="4" y="198"/>
              </a:cxn>
              <a:cxn ang="0">
                <a:pos x="5651" y="198"/>
              </a:cxn>
              <a:cxn ang="0">
                <a:pos x="5646" y="94"/>
              </a:cxn>
              <a:cxn ang="0">
                <a:pos x="1491" y="94"/>
              </a:cxn>
              <a:cxn ang="0">
                <a:pos x="1343" y="2"/>
              </a:cxn>
              <a:cxn ang="0">
                <a:pos x="0" y="0"/>
              </a:cxn>
              <a:cxn ang="0">
                <a:pos x="4" y="198"/>
              </a:cxn>
            </a:cxnLst>
            <a:rect l="0" t="0" r="r" b="b"/>
            <a:pathLst>
              <a:path w="5651" h="198">
                <a:moveTo>
                  <a:pt x="4" y="198"/>
                </a:moveTo>
                <a:lnTo>
                  <a:pt x="5651" y="198"/>
                </a:lnTo>
                <a:lnTo>
                  <a:pt x="5646" y="94"/>
                </a:lnTo>
                <a:lnTo>
                  <a:pt x="1491" y="94"/>
                </a:lnTo>
                <a:lnTo>
                  <a:pt x="1343" y="2"/>
                </a:lnTo>
                <a:lnTo>
                  <a:pt x="0" y="0"/>
                </a:lnTo>
                <a:lnTo>
                  <a:pt x="4" y="198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0" name="Freeform 26"/>
          <p:cNvSpPr>
            <a:spLocks/>
          </p:cNvSpPr>
          <p:nvPr/>
        </p:nvSpPr>
        <p:spPr bwMode="gray">
          <a:xfrm>
            <a:off x="95250" y="6491288"/>
            <a:ext cx="8975725" cy="279400"/>
          </a:xfrm>
          <a:custGeom>
            <a:avLst/>
            <a:gdLst/>
            <a:ahLst/>
            <a:cxnLst>
              <a:cxn ang="0">
                <a:pos x="0" y="176"/>
              </a:cxn>
              <a:cxn ang="0">
                <a:pos x="5650" y="169"/>
              </a:cxn>
              <a:cxn ang="0">
                <a:pos x="5646" y="95"/>
              </a:cxn>
              <a:cxn ang="0">
                <a:pos x="1478" y="95"/>
              </a:cxn>
              <a:cxn ang="0">
                <a:pos x="1317" y="3"/>
              </a:cxn>
              <a:cxn ang="0">
                <a:pos x="0" y="0"/>
              </a:cxn>
              <a:cxn ang="0">
                <a:pos x="0" y="176"/>
              </a:cxn>
            </a:cxnLst>
            <a:rect l="0" t="0" r="r" b="b"/>
            <a:pathLst>
              <a:path w="5650" h="176">
                <a:moveTo>
                  <a:pt x="0" y="176"/>
                </a:moveTo>
                <a:lnTo>
                  <a:pt x="5650" y="169"/>
                </a:lnTo>
                <a:lnTo>
                  <a:pt x="5646" y="95"/>
                </a:lnTo>
                <a:lnTo>
                  <a:pt x="1478" y="95"/>
                </a:lnTo>
                <a:lnTo>
                  <a:pt x="1317" y="3"/>
                </a:lnTo>
                <a:lnTo>
                  <a:pt x="0" y="0"/>
                </a:lnTo>
                <a:lnTo>
                  <a:pt x="0" y="17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1" name="Freeform 27" descr="Dark upward diagonal"/>
          <p:cNvSpPr>
            <a:spLocks/>
          </p:cNvSpPr>
          <p:nvPr/>
        </p:nvSpPr>
        <p:spPr bwMode="gray">
          <a:xfrm>
            <a:off x="96838" y="74613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2" name="Freeform 28"/>
          <p:cNvSpPr>
            <a:spLocks/>
          </p:cNvSpPr>
          <p:nvPr/>
        </p:nvSpPr>
        <p:spPr bwMode="gray">
          <a:xfrm>
            <a:off x="92075" y="307975"/>
            <a:ext cx="8955088" cy="938213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3" name="Freeform 29"/>
          <p:cNvSpPr>
            <a:spLocks/>
          </p:cNvSpPr>
          <p:nvPr/>
        </p:nvSpPr>
        <p:spPr bwMode="gray">
          <a:xfrm>
            <a:off x="92075" y="306388"/>
            <a:ext cx="8955088" cy="836612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tint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 flipV="1">
            <a:off x="95250" y="6723063"/>
            <a:ext cx="8977313" cy="555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059" name="Freeform 35"/>
          <p:cNvSpPr>
            <a:spLocks/>
          </p:cNvSpPr>
          <p:nvPr/>
        </p:nvSpPr>
        <p:spPr bwMode="gray">
          <a:xfrm>
            <a:off x="6896100" y="1047750"/>
            <a:ext cx="2155825" cy="52388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1358" y="0"/>
              </a:cxn>
              <a:cxn ang="0">
                <a:pos x="1356" y="32"/>
              </a:cxn>
              <a:cxn ang="0">
                <a:pos x="60" y="33"/>
              </a:cxn>
              <a:cxn ang="0">
                <a:pos x="0" y="2"/>
              </a:cxn>
            </a:cxnLst>
            <a:rect l="0" t="0" r="r" b="b"/>
            <a:pathLst>
              <a:path w="1358" h="33">
                <a:moveTo>
                  <a:pt x="0" y="2"/>
                </a:moveTo>
                <a:lnTo>
                  <a:pt x="1358" y="0"/>
                </a:lnTo>
                <a:lnTo>
                  <a:pt x="1356" y="32"/>
                </a:lnTo>
                <a:lnTo>
                  <a:pt x="60" y="33"/>
                </a:lnTo>
                <a:lnTo>
                  <a:pt x="0" y="2"/>
                </a:lnTo>
                <a:close/>
              </a:path>
            </a:pathLst>
          </a:custGeom>
          <a:solidFill>
            <a:srgbClr val="FFFFFF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38125"/>
            <a:ext cx="7643813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5288" y="1268413"/>
            <a:ext cx="8507412" cy="490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79388" y="6381750"/>
            <a:ext cx="1712912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563938" y="6308725"/>
            <a:ext cx="2311400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7116763" y="6323013"/>
            <a:ext cx="1616075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</a:defRPr>
            </a:lvl1pPr>
          </a:lstStyle>
          <a:p>
            <a:fld id="{2C5C10AA-93D7-41F9-B769-AFA471DD5444}" type="slidenum">
              <a:rPr lang="en-US"/>
              <a:pPr/>
              <a:t>‹№›</a:t>
            </a:fld>
            <a:endParaRPr lang="en-US"/>
          </a:p>
        </p:txBody>
      </p:sp>
      <p:pic>
        <p:nvPicPr>
          <p:cNvPr id="1063" name="Picture 39" descr="2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812088" y="333375"/>
            <a:ext cx="1150937" cy="769938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1.jpeg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image" Target="../media/image36.png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9.png"/><Relationship Id="rId4" Type="http://schemas.openxmlformats.org/officeDocument/2006/relationships/oleObject" Target="../embeddings/oleObject10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7704" y="3501008"/>
            <a:ext cx="6552728" cy="1470025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uk-UA" sz="4400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Геометрична прогресія</a:t>
            </a:r>
            <a:r>
              <a:rPr lang="ru-RU" sz="5400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Геометрична прогресія –</a:t>
            </a:r>
            <a:endParaRPr lang="ru-RU" sz="4000" dirty="0">
              <a:solidFill>
                <a:schemeClr val="tx1">
                  <a:lumMod val="20000"/>
                  <a:lumOff val="80000"/>
                </a:schemeClr>
              </a:solidFill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489176" y="1052736"/>
                <a:ext cx="8424936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послідовність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кожний член якої, починаючи з другого, дорівнює попередньому члену, помноженому на одне й те саме число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</a:pPr>
                <a:r>
                  <a:rPr lang="ru-RU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При</a:t>
                </a: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клади геометричних прогресій: </a:t>
                </a:r>
              </a:p>
              <a:p>
                <a:pPr marL="514350" indent="-514350" algn="l">
                  <a:lnSpc>
                    <a:spcPct val="150000"/>
                  </a:lnSpc>
                  <a:buAutoNum type="arabicParenR"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2; 4; 8; 16; 32;… .</a:t>
                </a:r>
              </a:p>
              <a:p>
                <a:pPr marL="514350" indent="-514350" algn="l">
                  <a:lnSpc>
                    <a:spcPct val="150000"/>
                  </a:lnSpc>
                  <a:buAutoNum type="arabicParenR"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  <m:sup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  <m:sSup>
                      <m:sSup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  <m:sup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sSup>
                      <m:sSup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  <m:sup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… .</a:t>
                </a:r>
              </a:p>
              <a:p>
                <a:pPr marL="514350" indent="-514350" algn="l">
                  <a:lnSpc>
                    <a:spcPct val="150000"/>
                  </a:lnSpc>
                  <a:buAutoNum type="arabicParenR"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1; -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3; 9; -27; 81; … .</a:t>
                </a:r>
              </a:p>
              <a:p>
                <a:pPr marL="514350" indent="-514350" algn="l">
                  <a:lnSpc>
                    <a:spcPct val="150000"/>
                  </a:lnSpc>
                  <a:buAutoNum type="arabicParenR"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6; 6; 6; 6; … . </a:t>
                </a: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176" y="1052736"/>
                <a:ext cx="8424936" cy="5262979"/>
              </a:xfrm>
              <a:prstGeom prst="rect">
                <a:avLst/>
              </a:prstGeom>
              <a:blipFill rotWithShape="1">
                <a:blip r:embed="rId2"/>
                <a:stretch>
                  <a:fillRect l="-1447" r="-2315" b="-92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570F438-5E37-42D4-9A79-7358572192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6226" y="3429000"/>
            <a:ext cx="2967886" cy="288671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 bwMode="auto">
          <a:xfrm>
            <a:off x="3094571" y="4611801"/>
            <a:ext cx="1672142" cy="538252"/>
          </a:xfrm>
          <a:prstGeom prst="straightConnector1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" name="Прямая со стрелкой 9"/>
          <p:cNvCxnSpPr/>
          <p:nvPr/>
        </p:nvCxnSpPr>
        <p:spPr bwMode="auto">
          <a:xfrm flipH="1">
            <a:off x="1564904" y="4611801"/>
            <a:ext cx="1548172" cy="538252"/>
          </a:xfrm>
          <a:prstGeom prst="straightConnector1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1" name="Скругленный прямоугольник 10"/>
          <p:cNvSpPr/>
          <p:nvPr/>
        </p:nvSpPr>
        <p:spPr bwMode="auto">
          <a:xfrm>
            <a:off x="3085311" y="1268760"/>
            <a:ext cx="2782833" cy="86409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normalizeH="0" baseline="0" dirty="0">
                <a:solidFill>
                  <a:schemeClr val="bg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Позначення</a:t>
            </a:r>
            <a:endParaRPr kumimoji="0" lang="ru-RU" sz="2800" b="1" i="0" u="none" strike="noStrike" normalizeH="0" baseline="0" dirty="0">
              <a:solidFill>
                <a:schemeClr val="bg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13" name="Скругленный прямоугольник 12"/>
              <p:cNvSpPr/>
              <p:nvPr/>
            </p:nvSpPr>
            <p:spPr bwMode="auto">
              <a:xfrm>
                <a:off x="542129" y="2494893"/>
                <a:ext cx="2543182" cy="1150132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uk-UA" sz="2400" b="1" i="0" u="none" strike="noStrike" cap="none" normalizeH="0" baseline="0" dirty="0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uk-UA" sz="2400" b="1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/>
                          </a:rPr>
                        </m:ctrlPr>
                      </m:sSubPr>
                      <m:e>
                        <m:r>
                          <a:rPr kumimoji="0" lang="en-US" sz="2400" b="1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/>
                          </a:rPr>
                          <m:t>𝒃</m:t>
                        </m:r>
                      </m:e>
                      <m:sub>
                        <m:r>
                          <a:rPr kumimoji="0" lang="en-US" sz="2400" b="1" i="1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bg1">
                                <a:lumMod val="75000"/>
                              </a:schemeClr>
                            </a:solidFill>
                            <a:effectLst/>
                            <a:latin typeface="Cambria Math"/>
                          </a:rPr>
                          <m:t>𝒏</m:t>
                        </m:r>
                      </m:sub>
                    </m:sSub>
                  </m:oMath>
                </a14:m>
                <a:r>
                  <a:rPr kumimoji="0" lang="uk-UA" sz="2400" b="1" i="0" u="none" strike="noStrike" cap="none" normalizeH="0" baseline="0" dirty="0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kumimoji="0" lang="en-US" sz="2400" b="1" i="0" u="none" strike="noStrike" cap="none" normalizeH="0" baseline="0" dirty="0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</a:t>
                </a:r>
                <a:endParaRPr kumimoji="0" lang="uk-UA" sz="2400" b="1" i="0" u="none" strike="noStrike" cap="none" normalizeH="0" baseline="0" dirty="0">
                  <a:ln>
                    <a:noFill/>
                  </a:ln>
                  <a:solidFill>
                    <a:schemeClr val="bg1">
                      <a:lumMod val="75000"/>
                    </a:schemeClr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400" b="1" i="0" u="none" strike="noStrike" cap="none" normalizeH="0" baseline="0" dirty="0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uk-UA" sz="2400" b="1" i="0" u="none" strike="noStrike" cap="none" normalizeH="0" baseline="0" dirty="0" smtClean="0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геометрична</a:t>
                </a:r>
              </a:p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uk-UA" sz="2400" b="1" i="0" u="none" strike="noStrike" cap="none" normalizeH="0" dirty="0" smtClean="0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uk-UA" sz="2400" b="1" i="0" u="none" strike="noStrike" cap="none" normalizeH="0" dirty="0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прогресія</a:t>
                </a:r>
                <a:endParaRPr kumimoji="0" lang="ru-RU" sz="2400" b="1" i="0" u="none" strike="noStrike" cap="none" normalizeH="0" baseline="0" dirty="0">
                  <a:ln>
                    <a:noFill/>
                  </a:ln>
                  <a:solidFill>
                    <a:schemeClr val="bg1">
                      <a:lumMod val="75000"/>
                    </a:schemeClr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3" name="Скругленный 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2129" y="2494893"/>
                <a:ext cx="2543182" cy="1150132"/>
              </a:xfrm>
              <a:prstGeom prst="roundRect">
                <a:avLst/>
              </a:prstGeom>
              <a:blipFill rotWithShape="1">
                <a:blip r:embed="rId4"/>
                <a:stretch>
                  <a:fillRect t="-4663" b="-12435"/>
                </a:stretch>
              </a:blipFill>
              <a:ln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14" name="Скругленный прямоугольник 13"/>
              <p:cNvSpPr/>
              <p:nvPr/>
            </p:nvSpPr>
            <p:spPr bwMode="auto">
              <a:xfrm>
                <a:off x="5590636" y="2494892"/>
                <a:ext cx="3157828" cy="1586367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en-US" b="1" dirty="0">
                  <a:solidFill>
                    <a:schemeClr val="bg1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en-US" b="1" dirty="0">
                  <a:solidFill>
                    <a:schemeClr val="bg1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en-US" b="1" dirty="0">
                  <a:solidFill>
                    <a:schemeClr val="bg1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uk-UA" sz="2400" b="1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члени геометричної </a:t>
                </a:r>
              </a:p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uk-UA" sz="2400" b="1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ru-RU" sz="2400" b="1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effectLst/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kumimoji="0" lang="en-US" sz="2400" b="1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effectLst/>
                              <a:latin typeface="Cambria Math"/>
                              <a:cs typeface="Times New Roman" panose="02020603050405020304" pitchFamily="18" charset="0"/>
                            </a:rPr>
                            <m:t>𝒃</m:t>
                          </m:r>
                        </m:e>
                        <m:sub>
                          <m:r>
                            <a:rPr kumimoji="0" lang="en-US" sz="2400" b="1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effectLst/>
                              <a:latin typeface="Cambria Math"/>
                              <a:cs typeface="Times New Roman" panose="02020603050405020304" pitchFamily="18" charset="0"/>
                            </a:rPr>
                            <m:t>𝟏</m:t>
                          </m:r>
                        </m:sub>
                      </m:sSub>
                      <m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Cambria Math"/>
                          <a:cs typeface="Times New Roman" panose="020206030504050203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ru-RU" sz="2400" b="1" i="1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𝒃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400" b="1" i="1">
                          <a:solidFill>
                            <a:schemeClr val="bg1">
                              <a:lumMod val="75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,</m:t>
                      </m:r>
                      <m:sSub>
                        <m:sSubPr>
                          <m:ctrlPr>
                            <a:rPr lang="ru-RU" sz="2400" b="1" i="1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𝒃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US" sz="2400" b="1" i="1">
                          <a:solidFill>
                            <a:schemeClr val="bg1">
                              <a:lumMod val="75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,</m:t>
                      </m:r>
                      <m:sSub>
                        <m:sSubPr>
                          <m:ctrlPr>
                            <a:rPr lang="ru-RU" sz="2400" b="1" i="1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𝒃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n-US" sz="2400" b="1" i="1">
                          <a:solidFill>
                            <a:schemeClr val="bg1">
                              <a:lumMod val="75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,</m:t>
                      </m:r>
                      <m:r>
                        <a:rPr lang="en-US" sz="2400" b="1" i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….</m:t>
                      </m:r>
                    </m:oMath>
                  </m:oMathPara>
                </a14:m>
                <a:endParaRPr lang="en-US" sz="2400" b="1" dirty="0">
                  <a:solidFill>
                    <a:schemeClr val="bg1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b="1" i="1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𝒃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2400" b="1" i="1">
                          <a:solidFill>
                            <a:schemeClr val="bg1">
                              <a:lumMod val="75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2400" b="1" i="1">
                          <a:solidFill>
                            <a:schemeClr val="bg1">
                              <a:lumMod val="75000"/>
                            </a:schemeClr>
                          </a:solidFill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≠</m:t>
                      </m:r>
                      <m:r>
                        <a:rPr lang="en-US" sz="2400" b="1" i="1">
                          <a:solidFill>
                            <a:schemeClr val="bg1">
                              <a:lumMod val="75000"/>
                            </a:schemeClr>
                          </a:solidFill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𝟎</m:t>
                      </m:r>
                    </m:oMath>
                  </m:oMathPara>
                </a14:m>
                <a:endParaRPr lang="ru-RU" sz="2400" b="1" dirty="0">
                  <a:solidFill>
                    <a:schemeClr val="bg1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b="1" dirty="0">
                  <a:solidFill>
                    <a:schemeClr val="bg1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b="1" dirty="0">
                  <a:solidFill>
                    <a:schemeClr val="bg1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1" i="0" u="none" strike="noStrike" cap="none" normalizeH="0" baseline="0" dirty="0">
                  <a:ln>
                    <a:noFill/>
                  </a:ln>
                  <a:solidFill>
                    <a:schemeClr val="bg1">
                      <a:lumMod val="75000"/>
                    </a:schemeClr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Скругленный 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590636" y="2494892"/>
                <a:ext cx="3157828" cy="1586367"/>
              </a:xfrm>
              <a:prstGeom prst="roundRect">
                <a:avLst/>
              </a:prstGeom>
              <a:blipFill rotWithShape="1">
                <a:blip r:embed="rId5"/>
                <a:stretch>
                  <a:fillRect l="-192" t="-1136" r="-192"/>
                </a:stretch>
              </a:blipFill>
              <a:ln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15" name="Скругленный прямоугольник 14"/>
              <p:cNvSpPr/>
              <p:nvPr/>
            </p:nvSpPr>
            <p:spPr bwMode="auto">
              <a:xfrm>
                <a:off x="1979712" y="4017011"/>
                <a:ext cx="3456384" cy="1133042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14:m>
                  <m:oMath xmlns:m="http://schemas.openxmlformats.org/officeDocument/2006/math">
                    <m:r>
                      <a:rPr kumimoji="0" lang="en-US" sz="2400" b="1" i="1" u="none" strike="noStrike" cap="none" normalizeH="0" baseline="0" smtClean="0">
                        <a:ln>
                          <a:noFill/>
                        </a:ln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Cambria Math"/>
                        <a:cs typeface="Times New Roman" panose="02020603050405020304" pitchFamily="18" charset="0"/>
                      </a:rPr>
                      <m:t>𝒒</m:t>
                    </m:r>
                  </m:oMath>
                </a14:m>
                <a:r>
                  <a:rPr kumimoji="0" lang="ru-RU" sz="2400" b="1" i="0" u="none" strike="noStrike" cap="none" normalizeH="0" baseline="0" dirty="0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kumimoji="0" lang="ru-RU" sz="2400" b="1" i="0" u="none" strike="noStrike" cap="none" normalizeH="0" dirty="0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ru-RU" sz="2400" b="1" i="0" u="none" strike="noStrike" cap="none" normalizeH="0" dirty="0" err="1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знаменник</a:t>
                </a:r>
                <a:r>
                  <a:rPr kumimoji="0" lang="ru-RU" sz="2400" b="1" i="0" u="none" strike="noStrike" cap="none" normalizeH="0" dirty="0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r>
                  <a:rPr kumimoji="0" lang="ru-RU" sz="2400" b="1" i="0" u="none" strike="noStrike" cap="none" normalizeH="0" dirty="0" err="1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геометричної</a:t>
                </a:r>
                <a:r>
                  <a:rPr kumimoji="0" lang="ru-RU" sz="2400" b="1" i="0" u="none" strike="noStrike" cap="none" normalizeH="0" dirty="0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ru-RU" sz="2400" b="1" i="0" u="none" strike="noStrike" cap="none" normalizeH="0" dirty="0" err="1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</a:t>
                </a:r>
                <a:r>
                  <a:rPr kumimoji="0" lang="en-US" sz="2400" b="1" i="0" u="none" strike="noStrike" cap="none" normalizeH="0" dirty="0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r>
                  <a:rPr kumimoji="0" lang="ru-RU" sz="2400" b="1" i="0" u="none" strike="noStrike" cap="none" normalizeH="0" dirty="0">
                    <a:ln>
                      <a:noFill/>
                    </a:ln>
                    <a:solidFill>
                      <a:schemeClr val="bg1">
                        <a:lumMod val="75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chemeClr val="bg1">
                            <a:lumMod val="75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𝒒</m:t>
                    </m:r>
                    <m:r>
                      <a:rPr lang="en-US" sz="2400" b="1" i="1" smtClean="0">
                        <a:solidFill>
                          <a:schemeClr val="bg1">
                            <a:lumMod val="75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≠</m:t>
                    </m:r>
                    <m:r>
                      <a:rPr lang="en-US" sz="2400" b="1" i="1" smtClean="0">
                        <a:solidFill>
                          <a:schemeClr val="bg1">
                            <a:lumMod val="75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𝟎</m:t>
                    </m:r>
                  </m:oMath>
                </a14:m>
                <a:endParaRPr kumimoji="0" lang="ru-RU" sz="2400" b="1" i="0" u="none" strike="noStrike" cap="none" normalizeH="0" baseline="0" dirty="0">
                  <a:ln>
                    <a:noFill/>
                  </a:ln>
                  <a:solidFill>
                    <a:schemeClr val="bg1">
                      <a:lumMod val="75000"/>
                    </a:schemeClr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Скругленный прямоуголь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979712" y="4017011"/>
                <a:ext cx="3456384" cy="1133042"/>
              </a:xfrm>
              <a:prstGeom prst="roundRect">
                <a:avLst/>
              </a:prstGeom>
              <a:blipFill rotWithShape="1">
                <a:blip r:embed="rId6"/>
                <a:stretch>
                  <a:fillRect l="-1926" t="-5789" b="-6316"/>
                </a:stretch>
              </a:blipFill>
              <a:ln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Прямая со стрелкой 18"/>
          <p:cNvCxnSpPr>
            <a:endCxn id="14" idx="0"/>
          </p:cNvCxnSpPr>
          <p:nvPr/>
        </p:nvCxnSpPr>
        <p:spPr bwMode="auto">
          <a:xfrm>
            <a:off x="5288668" y="2141948"/>
            <a:ext cx="1880882" cy="352944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 bwMode="auto">
          <a:xfrm flipH="1">
            <a:off x="1871700" y="2141948"/>
            <a:ext cx="1908212" cy="352944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cxnSpLocks/>
            <a:endCxn id="15" idx="0"/>
          </p:cNvCxnSpPr>
          <p:nvPr/>
        </p:nvCxnSpPr>
        <p:spPr bwMode="auto">
          <a:xfrm flipH="1">
            <a:off x="3707904" y="2147424"/>
            <a:ext cx="795999" cy="186958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69" name="TextBox 7168"/>
          <p:cNvSpPr txBox="1"/>
          <p:nvPr/>
        </p:nvSpPr>
        <p:spPr>
          <a:xfrm>
            <a:off x="831005" y="5229200"/>
            <a:ext cx="77734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bg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Знаменник </a:t>
            </a:r>
            <a:r>
              <a:rPr lang="ru-RU" sz="2800" dirty="0" err="1">
                <a:solidFill>
                  <a:schemeClr val="bg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геометрично</a:t>
            </a:r>
            <a:r>
              <a:rPr lang="uk-UA" sz="2800" dirty="0">
                <a:solidFill>
                  <a:schemeClr val="bg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 прогресії визначають за формулою: </a:t>
            </a:r>
            <a:endParaRPr lang="ru-RU" sz="2800" dirty="0">
              <a:solidFill>
                <a:schemeClr val="bg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Скругленный прямоугольник 1"/>
              <p:cNvSpPr/>
              <p:nvPr/>
            </p:nvSpPr>
            <p:spPr bwMode="auto">
              <a:xfrm>
                <a:off x="5565521" y="5676365"/>
                <a:ext cx="2149715" cy="848979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/>
                        </a:rPr>
                        <m:t>𝑞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𝑛</m:t>
                              </m:r>
                              <m:r>
                                <a:rPr lang="en-US" sz="24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+1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kumimoji="0" lang="ru-RU" sz="2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mc:Choice>
        <mc:Fallback>
          <p:sp>
            <p:nvSpPr>
              <p:cNvPr id="2" name="Скругленный 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565521" y="5676365"/>
                <a:ext cx="2149715" cy="848979"/>
              </a:xfrm>
              <a:prstGeom prst="round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97233368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56381"/>
            <a:ext cx="7643813" cy="8683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 bwMode="auto">
          <a:xfrm>
            <a:off x="2771800" y="1286179"/>
            <a:ext cx="3312368" cy="9144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Геометрична прогресія</a:t>
            </a: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683568" y="2420888"/>
            <a:ext cx="1800200" cy="9144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зростаюча</a:t>
            </a: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3419872" y="2420888"/>
            <a:ext cx="2016224" cy="9144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знакозмінна</a:t>
            </a: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 bwMode="auto">
          <a:xfrm>
            <a:off x="6588224" y="2420888"/>
            <a:ext cx="1840559" cy="91440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спадна</a:t>
            </a: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655767" y="3657245"/>
            <a:ext cx="1872208" cy="1402269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Якщо мо</a:t>
            </a:r>
            <a:r>
              <a:rPr lang="uk-UA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kumimoji="0" lang="uk-UA" sz="1800" b="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уль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знаменника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прогресії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більший одиниці 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6574432" y="3669468"/>
            <a:ext cx="1868143" cy="1426713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Якщо модуль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знаменника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менший одиниці 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3527884" y="3645024"/>
            <a:ext cx="1908212" cy="1426713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b="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Якщо </a:t>
            </a:r>
            <a:r>
              <a:rPr lang="uk-UA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знаменник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прогресії менший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нуля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755576" y="5252371"/>
                <a:ext cx="7560840" cy="1062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dirty="0" smtClean="0">
                    <a:solidFill>
                      <a:schemeClr val="bg1">
                        <a:lumMod val="50000"/>
                      </a:schemeClr>
                    </a:solidFill>
                  </a:rPr>
                  <a:t>Наприклад: 1)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): 2; 4; 8; 16; 32; … </a:t>
                </a:r>
                <a:r>
                  <a:rPr lang="uk-UA" dirty="0" smtClean="0">
                    <a:solidFill>
                      <a:schemeClr val="bg1">
                        <a:lumMod val="50000"/>
                      </a:schemeClr>
                    </a:solidFill>
                  </a:rPr>
                  <a:t>.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uk-UA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=2, </m:t>
                    </m:r>
                    <m:r>
                      <a:rPr lang="en-US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𝑞</m:t>
                    </m:r>
                    <m:r>
                      <a:rPr lang="en-US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=2.</m:t>
                    </m:r>
                  </m:oMath>
                </a14:m>
                <a:endParaRPr lang="en-US" dirty="0">
                  <a:solidFill>
                    <a:schemeClr val="bg1">
                      <a:lumMod val="50000"/>
                    </a:schemeClr>
                  </a:solidFill>
                </a:endParaRPr>
              </a:p>
              <a:p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                            2) </a:t>
                </a:r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): 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3</a:t>
                </a:r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; 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-6</a:t>
                </a:r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; 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12</a:t>
                </a:r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; 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-24</a:t>
                </a:r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; 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48</a:t>
                </a:r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; … .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uk-UA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en-US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3</m:t>
                    </m:r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, </m:t>
                    </m:r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𝑞</m:t>
                    </m:r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=−2.</m:t>
                    </m:r>
                  </m:oMath>
                </a14:m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     </a:t>
                </a:r>
              </a:p>
              <a:p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                     </a:t>
                </a:r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         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 3) </a:t>
                </a:r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): 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-1</a:t>
                </a:r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; 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; 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; 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; ; </a:t>
                </a:r>
                <a:r>
                  <a:rPr lang="en-US" dirty="0">
                    <a:solidFill>
                      <a:schemeClr val="bg1">
                        <a:lumMod val="50000"/>
                      </a:schemeClr>
                    </a:solidFill>
                  </a:rPr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16</m:t>
                        </m:r>
                      </m:den>
                    </m:f>
                  </m:oMath>
                </a14:m>
                <a:r>
                  <a:rPr lang="uk-UA" dirty="0">
                    <a:solidFill>
                      <a:schemeClr val="bg1">
                        <a:lumMod val="50000"/>
                      </a:schemeClr>
                    </a:solidFill>
                  </a:rPr>
                  <a:t>; … .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uk-UA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en-US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−1</m:t>
                    </m:r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, </m:t>
                    </m:r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𝑞</m:t>
                    </m:r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uk-UA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.</m:t>
                    </m:r>
                  </m:oMath>
                </a14:m>
                <a:endParaRPr lang="ru-RU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5252371"/>
                <a:ext cx="7560840" cy="1062535"/>
              </a:xfrm>
              <a:prstGeom prst="rect">
                <a:avLst/>
              </a:prstGeom>
              <a:blipFill rotWithShape="1">
                <a:blip r:embed="rId2"/>
                <a:stretch>
                  <a:fillRect t="-2874" b="-57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Прямая со стрелкой 11"/>
          <p:cNvCxnSpPr>
            <a:endCxn id="6" idx="0"/>
          </p:cNvCxnSpPr>
          <p:nvPr/>
        </p:nvCxnSpPr>
        <p:spPr bwMode="auto">
          <a:xfrm>
            <a:off x="5148064" y="2200579"/>
            <a:ext cx="2360440" cy="220309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endCxn id="4" idx="0"/>
          </p:cNvCxnSpPr>
          <p:nvPr/>
        </p:nvCxnSpPr>
        <p:spPr bwMode="auto">
          <a:xfrm flipH="1">
            <a:off x="1583668" y="2200579"/>
            <a:ext cx="1944216" cy="220309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3" idx="2"/>
            <a:endCxn id="5" idx="0"/>
          </p:cNvCxnSpPr>
          <p:nvPr/>
        </p:nvCxnSpPr>
        <p:spPr bwMode="auto">
          <a:xfrm>
            <a:off x="4427984" y="2200579"/>
            <a:ext cx="0" cy="220309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5" idx="2"/>
            <a:endCxn id="9" idx="0"/>
          </p:cNvCxnSpPr>
          <p:nvPr/>
        </p:nvCxnSpPr>
        <p:spPr bwMode="auto">
          <a:xfrm>
            <a:off x="4427984" y="3335288"/>
            <a:ext cx="54006" cy="309736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6" idx="2"/>
            <a:endCxn id="8" idx="0"/>
          </p:cNvCxnSpPr>
          <p:nvPr/>
        </p:nvCxnSpPr>
        <p:spPr bwMode="auto">
          <a:xfrm>
            <a:off x="7508504" y="3335288"/>
            <a:ext cx="0" cy="334180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4" idx="2"/>
            <a:endCxn id="7" idx="0"/>
          </p:cNvCxnSpPr>
          <p:nvPr/>
        </p:nvCxnSpPr>
        <p:spPr bwMode="auto">
          <a:xfrm>
            <a:off x="1583668" y="3335288"/>
            <a:ext cx="8203" cy="32195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5476513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Увага!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Арифметичну прогресію з різницею нуль можна вважати геометричною прогресією зі знаменником 1.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Наприклад.</a:t>
            </a:r>
          </a:p>
          <a:p>
            <a:pPr marL="0" indent="0">
              <a:lnSpc>
                <a:spcPct val="150000"/>
              </a:lnSpc>
              <a:buNone/>
            </a:pPr>
            <a:endParaRPr lang="uk-UA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3203848" y="3212976"/>
            <a:ext cx="2016224" cy="77038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uk-UA" sz="28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7; 7; 7; 7</a:t>
            </a:r>
            <a:r>
              <a:rPr lang="uk-UA" sz="2800" b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;… </a:t>
            </a:r>
            <a:endParaRPr lang="ru-RU" sz="2800" b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5" name="Скругленный прямоугольник 4"/>
              <p:cNvSpPr/>
              <p:nvPr/>
            </p:nvSpPr>
            <p:spPr bwMode="auto">
              <a:xfrm>
                <a:off x="1115616" y="4445950"/>
                <a:ext cx="3240360" cy="1575338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kumimoji="0" lang="uk-UA" sz="24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effectLst/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400" i="1" dirty="0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0" i="1" dirty="0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400" b="0" i="1" dirty="0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e>
                      </m:d>
                      <m:r>
                        <a:rPr kumimoji="0" lang="en-US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mbria Math"/>
                        </a:rPr>
                        <m:t>−</m:t>
                      </m:r>
                    </m:oMath>
                  </m:oMathPara>
                </a14:m>
                <a:endParaRPr kumimoji="0" lang="uk-UA" sz="2400" b="0" i="0" u="none" strike="noStrike" cap="none" normalizeH="0" baseline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uk-UA" sz="2400" b="0" i="0" u="none" strike="noStrike" cap="none" normalizeH="0" baseline="0" dirty="0">
                    <a:ln>
                      <a:noFill/>
                    </a:ln>
                    <a:solidFill>
                      <a:schemeClr val="bg1">
                        <a:lumMod val="50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арифметична прогресія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i="1" dirty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i="1" dirty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uk-UA" sz="2400" b="0" i="1" dirty="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uk-UA" sz="2400" b="0" i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=7, </m:t>
                      </m:r>
                      <m:r>
                        <a:rPr lang="en-US" sz="2400" b="0" i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𝑑</m:t>
                      </m:r>
                      <m:r>
                        <a:rPr lang="en-US" sz="2400" b="0" i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kumimoji="0" lang="ru-RU" sz="2400" b="0" i="0" u="none" strike="noStrike" cap="none" normalizeH="0" baseline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Скругленный 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115616" y="4445950"/>
                <a:ext cx="3240360" cy="1575338"/>
              </a:xfrm>
              <a:prstGeom prst="roundRect">
                <a:avLst/>
              </a:prstGeom>
              <a:blipFill rotWithShape="1">
                <a:blip r:embed="rId2"/>
                <a:stretch>
                  <a:fillRect l="-2425" r="-2239"/>
                </a:stretch>
              </a:blipFill>
              <a:ln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6" name="Скругленный прямоугольник 5"/>
              <p:cNvSpPr/>
              <p:nvPr/>
            </p:nvSpPr>
            <p:spPr bwMode="auto">
              <a:xfrm>
                <a:off x="4932040" y="4445950"/>
                <a:ext cx="3096344" cy="1575338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kumimoji="0" lang="uk-UA" sz="24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effectLst/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kumimoji="0" lang="uk-UA" sz="2400" b="0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effectLst/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kumimoji="0" lang="en-US" sz="2400" b="0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effectLst/>
                                  <a:latin typeface="Cambria Math"/>
                                </a:rPr>
                                <m:t>𝑏</m:t>
                              </m:r>
                            </m:e>
                            <m:sub>
                              <m:r>
                                <a:rPr kumimoji="0" lang="en-US" sz="2400" b="0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effectLst/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e>
                      </m:d>
                      <m:r>
                        <a:rPr kumimoji="0" lang="en-US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mbria Math"/>
                        </a:rPr>
                        <m:t>−</m:t>
                      </m:r>
                    </m:oMath>
                  </m:oMathPara>
                </a14:m>
                <a:endParaRPr kumimoji="0" lang="uk-UA" sz="2400" b="0" i="0" u="none" strike="noStrike" cap="none" normalizeH="0" baseline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uk-UA" sz="2400" b="0" i="0" u="none" strike="noStrike" cap="none" normalizeH="0" baseline="0" dirty="0">
                    <a:ln>
                      <a:noFill/>
                    </a:ln>
                    <a:solidFill>
                      <a:schemeClr val="bg1">
                        <a:lumMod val="50000"/>
                      </a:schemeClr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геометрична прогресія</a:t>
                </a:r>
                <a:endParaRPr kumimoji="0" lang="en-US" sz="2400" b="0" i="0" u="none" strike="noStrike" cap="none" normalizeH="0" baseline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i="1" dirty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0" i="1" dirty="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en-US" sz="2400" b="0" i="1" dirty="0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n-US" sz="2400" b="0" i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=7, </m:t>
                      </m:r>
                      <m:r>
                        <a:rPr lang="en-US" sz="2400" b="0" i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𝑞</m:t>
                      </m:r>
                      <m:r>
                        <a:rPr lang="en-US" sz="2400" b="0" i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kumimoji="0" lang="ru-RU" sz="2400" b="0" i="0" u="none" strike="noStrike" cap="none" normalizeH="0" baseline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Скругленный 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932040" y="4445950"/>
                <a:ext cx="3096344" cy="1575338"/>
              </a:xfrm>
              <a:prstGeom prst="roundRect">
                <a:avLst/>
              </a:prstGeom>
              <a:blipFill rotWithShape="1">
                <a:blip r:embed="rId3"/>
                <a:stretch>
                  <a:fillRect l="-3320" r="-3320"/>
                </a:stretch>
              </a:blipFill>
              <a:ln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Прямая со стрелкой 7"/>
          <p:cNvCxnSpPr>
            <a:endCxn id="6" idx="0"/>
          </p:cNvCxnSpPr>
          <p:nvPr/>
        </p:nvCxnSpPr>
        <p:spPr bwMode="auto">
          <a:xfrm>
            <a:off x="4556648" y="3992198"/>
            <a:ext cx="1923564" cy="453752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endCxn id="5" idx="0"/>
          </p:cNvCxnSpPr>
          <p:nvPr/>
        </p:nvCxnSpPr>
        <p:spPr bwMode="auto">
          <a:xfrm flipH="1">
            <a:off x="2735796" y="3983360"/>
            <a:ext cx="972108" cy="462590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164438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Щоб задати геометричну прогресію, треба знати її перший член і знаменник.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Наприклад.</a:t>
                </a:r>
              </a:p>
              <a:p>
                <a:pPr marL="514350" indent="-514350">
                  <a:lnSpc>
                    <a:spcPct val="150000"/>
                  </a:lnSpc>
                  <a:buAutoNum type="arabicParenR"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uk-UA" sz="2800" b="0" i="1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1</m:t>
                    </m:r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, </m:t>
                    </m:r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𝑞</m:t>
                    </m:r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=0,1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Arial" charset="0"/>
                  </a:rPr>
                  <a:t>, 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маємо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прогресію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1; 0,1; 0,01; 0,001; 0,0001; … 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2) Якщо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sz="28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uk-UA" sz="2800" b="0" i="1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5</m:t>
                    </m:r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, </m:t>
                    </m:r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𝑞</m:t>
                    </m:r>
                    <m:r>
                      <a:rPr lang="en-US" sz="2800" i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uk-UA" sz="2800" b="0" i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−2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Arial" charset="0"/>
                  </a:rPr>
                  <a:t>, 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маємо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прогресію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	5; -10; 20; -40; 80; … 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Arial" charset="0"/>
                </a:endParaRPr>
              </a:p>
              <a:p>
                <a:pPr marL="0" indent="0"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 b="-385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0515493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73485"/>
                <a:ext cx="8507412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</a:t>
                </a:r>
                <a:r>
                  <a:rPr lang="uk-UA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ормула </a:t>
                </a:r>
                <a14:m>
                  <m:oMath xmlns:m="http://schemas.openxmlformats.org/officeDocument/2006/math">
                    <m:r>
                      <a:rPr lang="en-US" sz="2800" b="1" i="0" smtClean="0">
                        <a:solidFill>
                          <a:srgbClr val="FF0000"/>
                        </a:solidFill>
                        <a:latin typeface="Cambria Math"/>
                        <a:cs typeface="Times New Roman" panose="02020603050405020304" pitchFamily="18" charset="0"/>
                      </a:rPr>
                      <m:t>𝐧</m:t>
                    </m:r>
                  </m:oMath>
                </a14:m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uk-UA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го члена геометричної </a:t>
                </a:r>
                <a:r>
                  <a:rPr lang="uk-UA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</a:t>
                </a:r>
                <a:endParaRPr lang="uk-UA" sz="28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 означенням геометричної прогресії маємо: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𝑞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∙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</m:d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en-US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en-US" sz="28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𝑞</m:t>
                            </m:r>
                          </m:e>
                          <m:sup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𝑞</m:t>
                            </m:r>
                          </m:e>
                          <m:sup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</m:e>
                    </m:d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Отже, </a:t>
                </a:r>
              </a:p>
              <a:p>
                <a:pPr marL="0" indent="0"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73485"/>
                <a:ext cx="8507412" cy="4903787"/>
              </a:xfrm>
              <a:blipFill rotWithShape="1">
                <a:blip r:embed="rId2"/>
                <a:stretch>
                  <a:fillRect l="-1505" b="-572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Скругленный прямоугольник 3"/>
              <p:cNvSpPr/>
              <p:nvPr/>
            </p:nvSpPr>
            <p:spPr bwMode="auto">
              <a:xfrm>
                <a:off x="2388640" y="5877272"/>
                <a:ext cx="3528392" cy="720080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2800" b="1" i="1" smtClean="0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𝒃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uk-UA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b="1" i="1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𝒃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𝒒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kumimoji="0" lang="ru-RU" sz="2800" b="1" i="0" u="none" strike="noStrike" cap="none" normalizeH="0" baseline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Скругленный 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388640" y="5877272"/>
                <a:ext cx="3528392" cy="720080"/>
              </a:xfrm>
              <a:prstGeom prst="round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41FCC92-7BFD-4151-9B84-C314CFB7C1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6136" y="3068959"/>
            <a:ext cx="3347864" cy="35509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2482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 1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 геометричній прогресії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    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5,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=2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З</m:t>
                    </m:r>
                  </m:oMath>
                </a14:m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найдіть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8</m:t>
                        </m:r>
                      </m:sub>
                    </m:sSub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 формулою 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n-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го члена геометричної прогресії маємо: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8</m:t>
                        </m:r>
                      </m:sub>
                    </m:sSub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uk-UA" sz="28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8</m:t>
                          </m:r>
                        </m:sub>
                      </m:sSub>
                      <m:r>
                        <a:rPr lang="uk-UA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5</m:t>
                      </m:r>
                      <m:r>
                        <a:rPr lang="uk-UA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ea typeface="Cambria Math"/>
                              <a:cs typeface="Times New Roman" panose="02020603050405020304" pitchFamily="18" charset="0"/>
                            </a:rPr>
                            <m:t>7</m:t>
                          </m:r>
                        </m:sup>
                      </m:sSup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=5∙128=640</m:t>
                      </m:r>
                      <m:r>
                        <a:rPr lang="en-US" sz="2800" b="0" i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.</m:t>
                      </m:r>
                    </m:oMath>
                  </m:oMathPara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640.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 b="-211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71446DA-FC58-4CC3-9F98-2C537FA0E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4128" y="3284984"/>
            <a:ext cx="3178572" cy="28872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87808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 2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86768" y="980728"/>
                <a:ext cx="8857232" cy="5328592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Перший і сьомий члени геометричної прогресії дорівнюють відповідно </a:t>
                </a:r>
                <a14:m>
                  <m:oMath xmlns:m="http://schemas.openxmlformats.org/officeDocument/2006/math"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81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і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uk-UA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64</m:t>
                        </m:r>
                      </m:num>
                      <m:den>
                        <m:r>
                          <a:rPr lang="uk-UA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9</m:t>
                        </m:r>
                      </m:den>
                    </m:f>
                    <m:r>
                      <a:rPr lang="uk-UA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.</m:t>
                    </m:r>
                  </m:oMath>
                </a14:m>
                <a:r>
                  <a:rPr lang="ru-RU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її знаменник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𝑞</m:t>
                    </m:r>
                    <m:r>
                      <a:rPr lang="en-US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.</m:t>
                    </m:r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 формулою 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n-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го члена геометричної прогресії маємо: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7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sup>
                    </m:sSup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/>
                        <a:cs typeface="Times New Roman" panose="02020603050405020304" pitchFamily="18" charset="0"/>
                      </a:rPr>
                      <m:t>     ;   </m:t>
                    </m:r>
                    <m:f>
                      <m:f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64</m:t>
                        </m:r>
                      </m:num>
                      <m:den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9</m:t>
                        </m:r>
                      </m:den>
                    </m:f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=81∙</m:t>
                    </m:r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sup>
                    </m:sSup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/>
                        <a:cs typeface="Times New Roman" panose="02020603050405020304" pitchFamily="18" charset="0"/>
                      </a:rPr>
                      <m:t>;   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sup>
                    </m:sSup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64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9∙81</m:t>
                        </m:r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r>
                  <a:rPr lang="uk-UA" sz="2800" dirty="0"/>
                  <a:t>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sup>
                    </m:sSup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6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6</m:t>
                            </m:r>
                          </m:sup>
                        </m:sSup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endParaRPr lang="en-US" sz="28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sup>
                    </m:sSup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i="1">
                                <a:solidFill>
                                  <a:srgbClr val="357DA9">
                                    <a:lumMod val="50000"/>
                                  </a:srgb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800" i="1">
                                    <a:solidFill>
                                      <a:srgbClr val="357DA9">
                                        <a:lumMod val="50000"/>
                                      </a:srgb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i="1">
                                    <a:solidFill>
                                      <a:srgbClr val="357DA9">
                                        <a:lumMod val="50000"/>
                                      </a:srgb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num>
                              <m:den>
                                <m:r>
                                  <a:rPr lang="en-US" sz="2800" i="1">
                                    <a:solidFill>
                                      <a:srgbClr val="357DA9">
                                        <a:lumMod val="50000"/>
                                      </a:srgb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sup>
                    </m:sSup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r>
                  <a:rPr lang="uk-UA" sz="28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𝑞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en-US" sz="24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ru-RU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uk-UA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   </m:t>
                        </m:r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𝑞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uk-UA" sz="24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.</m:t>
                    </m:r>
                  </m:oMath>
                </a14:m>
                <a:r>
                  <a:rPr lang="uk-UA" sz="24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Відповідь: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uk-UA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.</m:t>
                    </m:r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6768" y="980728"/>
                <a:ext cx="8857232" cy="5328592"/>
              </a:xfrm>
              <a:blipFill rotWithShape="1">
                <a:blip r:embed="rId2"/>
                <a:stretch>
                  <a:fillRect l="-137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936420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38125"/>
            <a:ext cx="8363272" cy="868363"/>
          </a:xfrm>
        </p:spPr>
        <p:txBody>
          <a:bodyPr/>
          <a:lstStyle/>
          <a:p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Властивість геометричної прогресії:</a:t>
            </a:r>
            <a:r>
              <a:rPr lang="ru-RU" sz="3200" dirty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tx1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Квадрат будь-якого члена геометричної прогресії, крім першого, дорівнює добутку двох сусідніх з ним членів.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Кожен член послідовності, крім першого і останнього, є середнім геометричним двох сусідніх із ним членів.</a:t>
            </a:r>
            <a:endParaRPr lang="ru-RU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Скругленный прямоугольник 3"/>
              <p:cNvSpPr/>
              <p:nvPr/>
            </p:nvSpPr>
            <p:spPr bwMode="auto">
              <a:xfrm>
                <a:off x="2699792" y="2708920"/>
                <a:ext cx="3240360" cy="720080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endParaRPr lang="ru-RU" sz="2800" i="1" dirty="0">
                  <a:solidFill>
                    <a:schemeClr val="bg1">
                      <a:lumMod val="50000"/>
                    </a:schemeClr>
                  </a:solidFill>
                </a:endParaRPr>
              </a:p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ru-RU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uk-UA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𝑛</m:t>
                        </m:r>
                      </m:sub>
                      <m:sup>
                        <m:r>
                          <a:rPr lang="uk-UA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ru-RU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−1</m:t>
                        </m:r>
                      </m:sub>
                    </m:sSub>
                    <m:r>
                      <a:rPr lang="ru-RU" sz="28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ru-RU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Скругленный 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699792" y="2708920"/>
                <a:ext cx="3240360" cy="720080"/>
              </a:xfrm>
              <a:prstGeom prst="roundRect">
                <a:avLst/>
              </a:prstGeom>
              <a:blipFill rotWithShape="1">
                <a:blip r:embed="rId2"/>
                <a:stretch>
                  <a:fillRect b="-7317"/>
                </a:stretch>
              </a:blipFill>
              <a:ln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5" name="Скругленный прямоугольник 4"/>
              <p:cNvSpPr/>
              <p:nvPr/>
            </p:nvSpPr>
            <p:spPr bwMode="auto">
              <a:xfrm>
                <a:off x="2539698" y="4802542"/>
                <a:ext cx="3600400" cy="914400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0" lang="ru-RU" sz="28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kumimoji="0" lang="en-US" sz="28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b>
                          <m:r>
                            <a:rPr kumimoji="0" lang="en-US" sz="28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cs typeface="Times New Roman" panose="02020603050405020304" pitchFamily="18" charset="0"/>
                            </a:rPr>
                            <m:t>𝑛</m:t>
                          </m:r>
                        </m:sub>
                      </m:sSub>
                      <m:r>
                        <a:rPr kumimoji="0" lang="en-US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kumimoji="0" lang="en-US" sz="28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sSub>
                            <m:sSubPr>
                              <m:ctrlPr>
                                <a:rPr kumimoji="0" lang="en-US" sz="2800" b="0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2800" b="0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kumimoji="0" lang="en-US" sz="2800" b="0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kumimoji="0" lang="en-US" sz="2800" b="0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sub>
                          </m:sSub>
                          <m:r>
                            <a:rPr kumimoji="0" lang="en-US" sz="28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mbria Math"/>
                              <a:cs typeface="Times New Roman" panose="020206030504050203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kumimoji="0" lang="en-US" sz="2800" b="0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kumimoji="0" lang="en-US" sz="2800" b="0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kumimoji="0" lang="en-US" sz="2800" b="0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Cambria Math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kumimoji="0" lang="en-US" sz="2800" b="0" i="1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Cambria Math"/>
                                  <a:cs typeface="Times New Roman" panose="02020603050405020304" pitchFamily="18" charset="0"/>
                                </a:rPr>
                                <m:t>+1</m:t>
                              </m:r>
                            </m:sub>
                          </m:sSub>
                        </m:e>
                      </m:rad>
                    </m:oMath>
                  </m:oMathPara>
                </a14:m>
                <a:endParaRPr kumimoji="0" lang="ru-RU" sz="2800" b="0" i="0" u="none" strike="noStrike" cap="none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Скругленный 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539698" y="4802542"/>
                <a:ext cx="3600400" cy="914400"/>
              </a:xfrm>
              <a:prstGeom prst="round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4458394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 3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четвертий член і знаменник геометричної прогресії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  </m:t>
                    </m:r>
                    <m:sSub>
                      <m:sSub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якщо</m:t>
                        </m:r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  </m:t>
                        </m:r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=36,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49</m:t>
                    </m:r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 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            </m:t>
                    </m:r>
                    <m:sSubSup>
                      <m:sSubSup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4</m:t>
                        </m:r>
                      </m:sub>
                      <m:sup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p>
                    </m:sSubSup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sz="28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sub>
                    </m:sSub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                    З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відси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en-US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5</m:t>
                            </m:r>
                          </m:sub>
                        </m:sSub>
                      </m:e>
                    </m:rad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36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∙</m:t>
                        </m:r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49</m:t>
                        </m:r>
                      </m:e>
                    </m:rad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=42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 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то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ді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4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42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36</m:t>
                        </m:r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 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uk-UA" sz="28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  <m:rad>
                      <m:radPr>
                        <m:degHide m:val="on"/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5</m:t>
                            </m:r>
                          </m:sub>
                        </m:sSub>
                      </m:e>
                    </m:rad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  <m:rad>
                      <m:radPr>
                        <m:degHide m:val="on"/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36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∙</m:t>
                        </m:r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49</m:t>
                        </m:r>
                      </m:e>
                    </m:rad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42</m:t>
                    </m:r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то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4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=−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В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ідповідь: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 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=42, 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або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 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42, 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den>
                    </m:f>
                    <m:r>
                      <a:rPr lang="uk-UA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50000"/>
                  </a:lnSpc>
                  <a:buNone/>
                </a:pP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 b="-211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4648814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Легенда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95288" y="1268413"/>
            <a:ext cx="8391554" cy="3089281"/>
          </a:xfrm>
        </p:spPr>
        <p:txBody>
          <a:bodyPr/>
          <a:lstStyle/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Індійський мудрець, який придумав гру в шахи, попросив за свій винахід у раджі, на перший погляд, скромну винагороду: </a:t>
            </a:r>
          </a:p>
          <a:p>
            <a:pPr>
              <a:buNone/>
            </a:pPr>
            <a:r>
              <a:rPr lang="uk-UA" sz="2800" i="1" dirty="0">
                <a:latin typeface="Times New Roman" pitchFamily="18" charset="0"/>
                <a:cs typeface="Times New Roman" pitchFamily="18" charset="0"/>
              </a:rPr>
              <a:t>за першу клітинку шахової дошки – 1 зернятко, за другу – 2, за третю – 4 і т.д. – за кожну наступну клітинку вдвічі більше, ніж за попередню.</a:t>
            </a:r>
          </a:p>
          <a:p>
            <a:pPr>
              <a:buNone/>
            </a:pP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4071942"/>
            <a:ext cx="3447598" cy="235471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38125"/>
            <a:ext cx="9144000" cy="868363"/>
          </a:xfrm>
        </p:spPr>
        <p:txBody>
          <a:bodyPr/>
          <a:lstStyle/>
          <a:p>
            <a:r>
              <a:rPr lang="uk-UA" sz="3500" dirty="0"/>
              <a:t>Обчислимо величину винагороди.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85720" y="1071546"/>
            <a:ext cx="8391554" cy="5357850"/>
          </a:xfrm>
        </p:spPr>
        <p:txBody>
          <a:bodyPr/>
          <a:lstStyle/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Кількість зерен на клітинках шахової дошки утворюють скінченну геометричну прогресію:</a:t>
            </a:r>
          </a:p>
          <a:p>
            <a:pPr algn="ctr">
              <a:buNone/>
            </a:pP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1, 2, 2</a:t>
            </a:r>
            <a:r>
              <a:rPr lang="uk-UA" sz="2800" b="1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, 2</a:t>
            </a:r>
            <a:r>
              <a:rPr lang="uk-UA" sz="2800" b="1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, …, 2</a:t>
            </a:r>
            <a:r>
              <a:rPr lang="uk-UA" sz="2800" b="1" baseline="30000" dirty="0">
                <a:latin typeface="Times New Roman" pitchFamily="18" charset="0"/>
                <a:cs typeface="Times New Roman" pitchFamily="18" charset="0"/>
              </a:rPr>
              <a:t>63</a:t>
            </a:r>
          </a:p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Знайдемо суму її членів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-25000" dirty="0"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-25000" dirty="0"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1+2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800" b="1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800" b="1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800" b="1" baseline="30000" dirty="0">
                <a:latin typeface="Times New Roman" pitchFamily="18" charset="0"/>
                <a:cs typeface="Times New Roman" pitchFamily="18" charset="0"/>
              </a:rPr>
              <a:t>63</a:t>
            </a:r>
            <a:endParaRPr lang="en-US" sz="2800" b="1" baseline="30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Помножимо обидві частини рівності на 2, і знайдемо різницю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-25000" dirty="0"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US" sz="2800" b="1" baseline="-25000" dirty="0">
                <a:latin typeface="Times New Roman" pitchFamily="18" charset="0"/>
                <a:cs typeface="Times New Roman" pitchFamily="18" charset="0"/>
              </a:rPr>
              <a:t>64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  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-25000" dirty="0"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   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800" b="1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800" b="1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800" b="1" baseline="30000" dirty="0">
                <a:latin typeface="Times New Roman" pitchFamily="18" charset="0"/>
                <a:cs typeface="Times New Roman" pitchFamily="18" charset="0"/>
              </a:rPr>
              <a:t>63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800" b="1" baseline="30000" dirty="0">
                <a:latin typeface="Times New Roman" pitchFamily="18" charset="0"/>
                <a:cs typeface="Times New Roman" pitchFamily="18" charset="0"/>
              </a:rPr>
              <a:t>64</a:t>
            </a:r>
            <a:endParaRPr lang="en-US" sz="2800" b="1" baseline="30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6000" b="1" u="sng" baseline="540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u="sng" baseline="-25000" dirty="0"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1+2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800" b="1" u="sng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800" b="1" u="sng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800" b="1" u="sng" baseline="30000" dirty="0">
                <a:latin typeface="Times New Roman" pitchFamily="18" charset="0"/>
                <a:cs typeface="Times New Roman" pitchFamily="18" charset="0"/>
              </a:rPr>
              <a:t>63</a:t>
            </a:r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None/>
            </a:pP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-25000" dirty="0"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US" sz="2800" b="1" baseline="-25000" dirty="0"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-1+0+0+…+2</a:t>
            </a:r>
            <a:r>
              <a:rPr lang="uk-UA" sz="2800" b="1" baseline="30000" dirty="0">
                <a:latin typeface="Times New Roman" pitchFamily="18" charset="0"/>
                <a:cs typeface="Times New Roman" pitchFamily="18" charset="0"/>
              </a:rPr>
              <a:t>64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86512" y="5429264"/>
            <a:ext cx="23807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kern="0" baseline="-25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uk-UA" sz="2800" b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US" sz="2800" b="1" kern="0" baseline="-25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uk-UA" sz="2800" b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=2</a:t>
            </a:r>
            <a:r>
              <a:rPr lang="uk-UA" sz="2800" b="1" kern="0" baseline="30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uk-UA" sz="2800" b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-1</a:t>
            </a:r>
            <a:endParaRPr lang="uk-UA" dirty="0"/>
          </a:p>
        </p:txBody>
      </p:sp>
      <p:pic>
        <p:nvPicPr>
          <p:cNvPr id="37890" name="Picture 2" descr="Картинки по запросу клипарт карандаш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1857363"/>
            <a:ext cx="1847797" cy="1877341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 t="33000" b="23500"/>
          <a:stretch>
            <a:fillRect/>
          </a:stretch>
        </p:blipFill>
        <p:spPr bwMode="auto">
          <a:xfrm>
            <a:off x="1857356" y="4286256"/>
            <a:ext cx="4762500" cy="2071702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95288" y="1268413"/>
            <a:ext cx="8748712" cy="4232289"/>
          </a:xfrm>
        </p:spPr>
        <p:txBody>
          <a:bodyPr/>
          <a:lstStyle/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Багатий раджа був приголомшений, коли дізнався, що він не в змозі задовольнити це </a:t>
            </a:r>
            <a:r>
              <a:rPr lang="uk-UA" sz="2800" dirty="0" err="1">
                <a:latin typeface="Times New Roman" pitchFamily="18" charset="0"/>
                <a:cs typeface="Times New Roman" pitchFamily="18" charset="0"/>
              </a:rPr>
              <a:t>“скромне”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бажання.</a:t>
            </a:r>
          </a:p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Справа в тому, що значення</a:t>
            </a:r>
          </a:p>
          <a:p>
            <a:pPr algn="ctr">
              <a:buNone/>
            </a:pP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800" b="1" baseline="30000" dirty="0"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-1=18 446 744 073 709 551 615</a:t>
            </a:r>
          </a:p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Якби дану кількість зерна зберігали в коморі  площею 12 га, то її висота була б  більшою за відстань від Землі до Сонця.</a:t>
            </a:r>
            <a:endParaRPr lang="uk-UA" sz="2800" dirty="0"/>
          </a:p>
          <a:p>
            <a:pPr>
              <a:buNone/>
            </a:pP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95288" y="1268413"/>
            <a:ext cx="8320116" cy="731827"/>
          </a:xfrm>
        </p:spPr>
        <p:txBody>
          <a:bodyPr/>
          <a:lstStyle/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Розглянемо скінченну геометричну прогресію </a:t>
            </a:r>
          </a:p>
          <a:p>
            <a:pPr>
              <a:buNone/>
            </a:pP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2285984" y="1714488"/>
          <a:ext cx="2214578" cy="629821"/>
        </p:xfrm>
        <a:graphic>
          <a:graphicData uri="http://schemas.openxmlformats.org/presentationml/2006/ole">
            <p:oleObj spid="_x0000_s1026" name="Формула" r:id="rId3" imgW="622030" imgH="228501" progId="Equation.3">
              <p:embed/>
            </p:oleObj>
          </a:graphicData>
        </a:graphic>
      </p:graphicFrame>
      <p:sp>
        <p:nvSpPr>
          <p:cNvPr id="6" name="Содержимое 3"/>
          <p:cNvSpPr txBox="1">
            <a:spLocks/>
          </p:cNvSpPr>
          <p:nvPr/>
        </p:nvSpPr>
        <p:spPr bwMode="gray">
          <a:xfrm>
            <a:off x="285720" y="2285992"/>
            <a:ext cx="8320116" cy="731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Суму її членів призначимо за </a:t>
            </a:r>
            <a:r>
              <a:rPr kumimoji="0" lang="en-US" sz="3200" b="0" i="1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</a:t>
            </a:r>
            <a:r>
              <a:rPr kumimoji="0" lang="en-US" sz="3200" b="0" i="1" u="none" strike="noStrike" kern="0" cap="none" spc="0" normalizeH="0" baseline="-2500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</a:t>
            </a:r>
            <a:r>
              <a:rPr kumimoji="0" lang="uk-UA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428596" y="3000372"/>
          <a:ext cx="7358114" cy="591756"/>
        </p:xfrm>
        <a:graphic>
          <a:graphicData uri="http://schemas.openxmlformats.org/presentationml/2006/ole">
            <p:oleObj spid="_x0000_s1027" name="Формула" r:id="rId4" imgW="2324100" imgH="241300" progId="Equation.3">
              <p:embed/>
            </p:oleObj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571472" y="3786190"/>
          <a:ext cx="6835775" cy="592138"/>
        </p:xfrm>
        <a:graphic>
          <a:graphicData uri="http://schemas.openxmlformats.org/presentationml/2006/ole">
            <p:oleObj spid="_x0000_s1028" name="Формула" r:id="rId5" imgW="2159000" imgH="241300" progId="Equation.3">
              <p:embed/>
            </p:oleObj>
          </a:graphicData>
        </a:graphic>
      </p:graphicFrame>
      <p:pic>
        <p:nvPicPr>
          <p:cNvPr id="18453" name="Picture 21" descr="Безликие 3D интернет человечки с розами, ученый, кинемотограф, бизнесмен - Растровый клипарт | 3D people"/>
          <p:cNvPicPr>
            <a:picLocks noChangeAspect="1" noChangeArrowheads="1"/>
          </p:cNvPicPr>
          <p:nvPr/>
        </p:nvPicPr>
        <p:blipFill>
          <a:blip r:embed="rId6"/>
          <a:srcRect t="84560" r="65500"/>
          <a:stretch>
            <a:fillRect/>
          </a:stretch>
        </p:blipFill>
        <p:spPr bwMode="auto">
          <a:xfrm>
            <a:off x="2500298" y="4429132"/>
            <a:ext cx="2214578" cy="2021955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Картинки по запросу клипарт карандаш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192407" y="4143380"/>
            <a:ext cx="1590368" cy="173831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95288" y="1268413"/>
            <a:ext cx="8320116" cy="731827"/>
          </a:xfrm>
        </p:spPr>
        <p:txBody>
          <a:bodyPr/>
          <a:lstStyle/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Знайдемо різницю </a:t>
            </a:r>
          </a:p>
          <a:p>
            <a:pPr>
              <a:buNone/>
            </a:pPr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928662" y="2428868"/>
          <a:ext cx="7358114" cy="591756"/>
        </p:xfrm>
        <a:graphic>
          <a:graphicData uri="http://schemas.openxmlformats.org/presentationml/2006/ole">
            <p:oleObj spid="_x0000_s2050" name="Формула" r:id="rId4" imgW="2324100" imgH="241300" progId="Equation.3">
              <p:embed/>
            </p:oleObj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500034" y="1857364"/>
          <a:ext cx="7640637" cy="592138"/>
        </p:xfrm>
        <a:graphic>
          <a:graphicData uri="http://schemas.openxmlformats.org/presentationml/2006/ole">
            <p:oleObj spid="_x0000_s2051" name="Формула" r:id="rId5" imgW="2413000" imgH="241300" progId="Equation.3">
              <p:embed/>
            </p:oleObj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/>
        </p:nvGraphicFramePr>
        <p:xfrm>
          <a:off x="3428992" y="1214422"/>
          <a:ext cx="1970088" cy="560387"/>
        </p:xfrm>
        <a:graphic>
          <a:graphicData uri="http://schemas.openxmlformats.org/presentationml/2006/ole">
            <p:oleObj spid="_x0000_s2052" name="Формула" r:id="rId6" imgW="622030" imgH="228501" progId="Equation.3">
              <p:embed/>
            </p:oleObj>
          </a:graphicData>
        </a:graphic>
      </p:graphicFrame>
      <p:cxnSp>
        <p:nvCxnSpPr>
          <p:cNvPr id="11" name="Прямая соединительная линия 10"/>
          <p:cNvCxnSpPr/>
          <p:nvPr/>
        </p:nvCxnSpPr>
        <p:spPr bwMode="auto">
          <a:xfrm>
            <a:off x="285720" y="2500306"/>
            <a:ext cx="357190" cy="0"/>
          </a:xfrm>
          <a:prstGeom prst="line">
            <a:avLst/>
          </a:prstGeom>
          <a:ln>
            <a:solidFill>
              <a:srgbClr val="333333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 bwMode="auto">
          <a:xfrm>
            <a:off x="500034" y="3143248"/>
            <a:ext cx="7643866" cy="0"/>
          </a:xfrm>
          <a:prstGeom prst="line">
            <a:avLst/>
          </a:prstGeom>
          <a:ln>
            <a:solidFill>
              <a:srgbClr val="333333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Объект 14"/>
          <p:cNvGraphicFramePr>
            <a:graphicFrameLocks noChangeAspect="1"/>
          </p:cNvGraphicFramePr>
          <p:nvPr/>
        </p:nvGraphicFramePr>
        <p:xfrm>
          <a:off x="500034" y="3357562"/>
          <a:ext cx="7035801" cy="592138"/>
        </p:xfrm>
        <a:graphic>
          <a:graphicData uri="http://schemas.openxmlformats.org/presentationml/2006/ole">
            <p:oleObj spid="_x0000_s2053" name="Формула" r:id="rId7" imgW="2222500" imgH="241300" progId="Equation.3">
              <p:embed/>
            </p:oleObj>
          </a:graphicData>
        </a:graphic>
      </p:graphicFrame>
      <p:sp>
        <p:nvSpPr>
          <p:cNvPr id="16" name="Содержимое 3"/>
          <p:cNvSpPr txBox="1">
            <a:spLocks/>
          </p:cNvSpPr>
          <p:nvPr/>
        </p:nvSpPr>
        <p:spPr bwMode="gray">
          <a:xfrm>
            <a:off x="357158" y="4000504"/>
            <a:ext cx="8320116" cy="731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при </a:t>
            </a:r>
            <a:r>
              <a:rPr lang="en-US" sz="2800" i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8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≠1 </a:t>
            </a:r>
            <a:r>
              <a:rPr lang="uk-UA" sz="28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маємо</a:t>
            </a:r>
            <a:endParaRPr kumimoji="0" lang="uk-UA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803976423"/>
              </p:ext>
            </p:extLst>
          </p:nvPr>
        </p:nvGraphicFramePr>
        <p:xfrm>
          <a:off x="3149600" y="4000500"/>
          <a:ext cx="3378200" cy="1089025"/>
        </p:xfrm>
        <a:graphic>
          <a:graphicData uri="http://schemas.openxmlformats.org/presentationml/2006/ole">
            <p:oleObj spid="_x0000_s2054" name="Уравнение" r:id="rId8" imgW="1066680" imgH="444240" progId="Equation.3">
              <p:embed/>
            </p:oleObj>
          </a:graphicData>
        </a:graphic>
      </p:graphicFrame>
      <p:sp>
        <p:nvSpPr>
          <p:cNvPr id="18" name="Содержимое 3"/>
          <p:cNvSpPr txBox="1">
            <a:spLocks/>
          </p:cNvSpPr>
          <p:nvPr/>
        </p:nvSpPr>
        <p:spPr bwMode="gray">
          <a:xfrm>
            <a:off x="357158" y="5072074"/>
            <a:ext cx="832011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Формула суми </a:t>
            </a:r>
            <a:r>
              <a:rPr kumimoji="0" lang="en-US" sz="2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</a:t>
            </a:r>
            <a:r>
              <a:rPr kumimoji="0" lang="uk-UA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перших</a:t>
            </a:r>
            <a:r>
              <a:rPr kumimoji="0" lang="uk-UA" sz="28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членів геометричної прогресії.</a:t>
            </a:r>
            <a:endParaRPr kumimoji="0" lang="uk-UA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95288" y="1268413"/>
            <a:ext cx="8320116" cy="2446339"/>
          </a:xfrm>
        </p:spPr>
        <p:txBody>
          <a:bodyPr/>
          <a:lstStyle/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Розглянемо довільну нескінченну геометричну прогресію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i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, b</a:t>
            </a:r>
            <a:r>
              <a:rPr lang="en-US" sz="2800" i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, b</a:t>
            </a:r>
            <a:r>
              <a:rPr lang="en-US" sz="2800" i="1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,…,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i="1" baseline="-250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,…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у якої  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q|&lt;1.</a:t>
            </a:r>
          </a:p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Оскільки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|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q|&lt;1</a:t>
            </a:r>
            <a:r>
              <a:rPr lang="uk-UA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, то при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n→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∞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, q</a:t>
            </a:r>
            <a:r>
              <a:rPr lang="en-US" sz="2800" i="1" baseline="300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→0.</a:t>
            </a:r>
            <a:endParaRPr lang="uk-UA" sz="2800" i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Тоді добуток </a:t>
            </a:r>
          </a:p>
          <a:p>
            <a:pPr>
              <a:buNone/>
            </a:pP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/>
        </p:nvGraphicFramePr>
        <p:xfrm>
          <a:off x="2714612" y="2643182"/>
          <a:ext cx="2286016" cy="1040510"/>
        </p:xfrm>
        <a:graphic>
          <a:graphicData uri="http://schemas.openxmlformats.org/presentationml/2006/ole">
            <p:oleObj spid="_x0000_s3074" name="Формула" r:id="rId3" imgW="876300" imgH="419100" progId="Equation.3">
              <p:embed/>
            </p:oleObj>
          </a:graphicData>
        </a:graphic>
      </p:graphicFrame>
      <p:sp>
        <p:nvSpPr>
          <p:cNvPr id="19" name="Содержимое 3"/>
          <p:cNvSpPr txBox="1">
            <a:spLocks/>
          </p:cNvSpPr>
          <p:nvPr/>
        </p:nvSpPr>
        <p:spPr bwMode="gray">
          <a:xfrm>
            <a:off x="357158" y="3857629"/>
            <a:ext cx="2286016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отже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2891328"/>
              </p:ext>
            </p:extLst>
          </p:nvPr>
        </p:nvGraphicFramePr>
        <p:xfrm>
          <a:off x="1428750" y="3643313"/>
          <a:ext cx="1887538" cy="1039812"/>
        </p:xfrm>
        <a:graphic>
          <a:graphicData uri="http://schemas.openxmlformats.org/presentationml/2006/ole">
            <p:oleObj spid="_x0000_s3075" name="Уравнение" r:id="rId4" imgW="723600" imgH="419040" progId="Equation.3">
              <p:embed/>
            </p:oleObj>
          </a:graphicData>
        </a:graphic>
      </p:graphicFrame>
      <p:sp>
        <p:nvSpPr>
          <p:cNvPr id="21" name="Содержимое 3"/>
          <p:cNvSpPr txBox="1">
            <a:spLocks/>
          </p:cNvSpPr>
          <p:nvPr/>
        </p:nvSpPr>
        <p:spPr bwMode="gray">
          <a:xfrm>
            <a:off x="357158" y="4714884"/>
            <a:ext cx="7858180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algn="l">
              <a:spcBef>
                <a:spcPct val="20000"/>
              </a:spcBef>
            </a:pPr>
            <a:r>
              <a:rPr kumimoji="0" lang="uk-UA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Сума нескінченної геометричної прогресії (</a:t>
            </a:r>
            <a:r>
              <a:rPr lang="en-US" sz="2800" i="1" dirty="0" err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i="1" baseline="-25000" dirty="0" err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kumimoji="0" lang="uk-UA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), у якої 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|</a:t>
            </a:r>
            <a:r>
              <a:rPr lang="en-US" sz="28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q|&lt;1.</a:t>
            </a:r>
            <a:endParaRPr kumimoji="0" lang="uk-UA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20501" name="Picture 21" descr="Картинки по запросу клипарт математик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6715140" y="2500306"/>
            <a:ext cx="2105025" cy="2171701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539552" y="1916832"/>
            <a:ext cx="8320116" cy="1231893"/>
          </a:xfrm>
        </p:spPr>
        <p:txBody>
          <a:bodyPr/>
          <a:lstStyle/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Якщо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q=1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, то всі члени прогресії дорівнюють першому члену і </a:t>
            </a: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945864730"/>
              </p:ext>
            </p:extLst>
          </p:nvPr>
        </p:nvGraphicFramePr>
        <p:xfrm>
          <a:off x="3275856" y="3212976"/>
          <a:ext cx="1977243" cy="571504"/>
        </p:xfrm>
        <a:graphic>
          <a:graphicData uri="http://schemas.openxmlformats.org/presentationml/2006/ole">
            <p:oleObj spid="_x0000_s4098" name="Формула" r:id="rId3" imgW="596900" imgH="228600" progId="Equation.3">
              <p:embed/>
            </p:oleObj>
          </a:graphicData>
        </a:graphic>
      </p:graphicFrame>
      <p:pic>
        <p:nvPicPr>
          <p:cNvPr id="21517" name="Picture 13" descr="Похожее изображение"/>
          <p:cNvPicPr>
            <a:picLocks noChangeAspect="1" noChangeArrowheads="1"/>
          </p:cNvPicPr>
          <p:nvPr/>
        </p:nvPicPr>
        <p:blipFill>
          <a:blip r:embed="rId4"/>
          <a:srcRect t="13433" b="10447"/>
          <a:stretch>
            <a:fillRect/>
          </a:stretch>
        </p:blipFill>
        <p:spPr bwMode="auto">
          <a:xfrm>
            <a:off x="2285983" y="3929066"/>
            <a:ext cx="4258235" cy="2714644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 себе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 є послідовність 3; 7; 11; … геометричною прогресією? </a:t>
                </a: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Назвіть чотири перших члени геометричної прогресії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якщо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−2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8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3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</a:t>
                </a: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lnSpc>
                    <a:spcPct val="150000"/>
                  </a:lnSpc>
                  <a:buFontTx/>
                  <a:buAutoNum type="arabicPeriod"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lnSpc>
                    <a:spcPct val="150000"/>
                  </a:lnSpc>
                  <a:buAutoNum type="arabicPeriod"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2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/>
          <p:cNvSpPr/>
          <p:nvPr/>
        </p:nvSpPr>
        <p:spPr bwMode="auto">
          <a:xfrm>
            <a:off x="5867431" y="1844824"/>
            <a:ext cx="792088" cy="698376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l">
              <a:lnSpc>
                <a:spcPct val="150000"/>
              </a:lnSpc>
              <a:spcBef>
                <a:spcPct val="20000"/>
              </a:spcBef>
            </a:pPr>
            <a:r>
              <a:rPr lang="uk-UA" sz="32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5796136" y="4090144"/>
            <a:ext cx="2887573" cy="914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l">
              <a:lnSpc>
                <a:spcPct val="150000"/>
              </a:lnSpc>
              <a:spcBef>
                <a:spcPct val="20000"/>
              </a:spcBef>
            </a:pPr>
            <a:r>
              <a:rPr lang="uk-UA" sz="28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- 2;- 6; -12; - 24</a:t>
            </a:r>
          </a:p>
        </p:txBody>
      </p:sp>
    </p:spTree>
    <p:extLst>
      <p:ext uri="{BB962C8B-B14F-4D97-AF65-F5344CB8AC3E}">
        <p14:creationId xmlns="" xmlns:p14="http://schemas.microsoft.com/office/powerpoint/2010/main" val="1323436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себе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507412" cy="4903787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Чому дорівнює квадрат будь-якого члена геометричної прогресії, крім </a:t>
            </a: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першого і останнього? </a:t>
            </a:r>
            <a:endParaRPr lang="uk-UA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uk-UA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uk-UA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 bwMode="auto">
          <a:xfrm>
            <a:off x="1475656" y="2780928"/>
            <a:ext cx="6624736" cy="187220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Квадрат будь-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члена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геометричної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прогресії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крім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першого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останнього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дорівнює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добутку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двох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сусідніх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ним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членів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47658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507412" cy="5733256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Як виразити </a:t>
            </a:r>
            <a:r>
              <a:rPr lang="en-US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n-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ий член геометричної прогресії через її перший член і знаменник?</a:t>
            </a:r>
          </a:p>
          <a:p>
            <a:pPr marL="0" indent="0">
              <a:lnSpc>
                <a:spcPct val="150000"/>
              </a:lnSpc>
              <a:buNone/>
            </a:pPr>
            <a:endParaRPr lang="uk-UA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Як знайти суму  </a:t>
            </a: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перших 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членів геометричної прогресії?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800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 bwMode="auto">
              <a:xfrm>
                <a:off x="4211960" y="2420888"/>
                <a:ext cx="2952328" cy="914400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b="1" i="1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𝒃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uk-UA" sz="2800" b="1" dirty="0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b="1" i="1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𝒃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𝒒</m:t>
                        </m:r>
                      </m:e>
                      <m:sup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uk-UA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211960" y="2420888"/>
                <a:ext cx="2952328" cy="91440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Прямоугольник 3"/>
              <p:cNvSpPr/>
              <p:nvPr/>
            </p:nvSpPr>
            <p:spPr bwMode="auto">
              <a:xfrm>
                <a:off x="3707904" y="4175115"/>
                <a:ext cx="4248472" cy="1202432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kern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𝑺</m:t>
                          </m:r>
                        </m:e>
                        <m:sub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en-US" sz="2800" b="1" i="1" ker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b="1" i="1" ker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b="1" i="1" ker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𝒃</m:t>
                              </m:r>
                            </m:e>
                            <m:sub>
                              <m:r>
                                <a:rPr lang="uk-UA" sz="2800" b="1" i="1" kern="0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800" b="1" i="1" ker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800" b="1" i="1" ker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𝒒</m:t>
                              </m:r>
                            </m:e>
                            <m:sup>
                              <m:r>
                                <a:rPr lang="en-US" sz="2800" b="1" i="1" ker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𝒏</m:t>
                              </m:r>
                            </m:sup>
                          </m:sSup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)</m:t>
                          </m:r>
                        </m:num>
                        <m:den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𝒒</m:t>
                          </m:r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den>
                      </m:f>
                    </m:oMath>
                  </m:oMathPara>
                </a14:m>
                <a:endParaRPr kumimoji="0" lang="ru-RU" sz="1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707904" y="4175115"/>
                <a:ext cx="4248472" cy="12024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38125"/>
            <a:ext cx="7643813" cy="868363"/>
          </a:xfrm>
        </p:spPr>
        <p:txBody>
          <a:bodyPr/>
          <a:lstStyle/>
          <a:p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себе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26401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574TGp_natural_light">
  <a:themeElements>
    <a:clrScheme name="574TGp_natural_light 2">
      <a:dk1>
        <a:srgbClr val="808080"/>
      </a:dk1>
      <a:lt1>
        <a:srgbClr val="9BD3E5"/>
      </a:lt1>
      <a:dk2>
        <a:srgbClr val="357DA9"/>
      </a:dk2>
      <a:lt2>
        <a:srgbClr val="101C56"/>
      </a:lt2>
      <a:accent1>
        <a:srgbClr val="58BECC"/>
      </a:accent1>
      <a:accent2>
        <a:srgbClr val="8A5BDF"/>
      </a:accent2>
      <a:accent3>
        <a:srgbClr val="AEBFD1"/>
      </a:accent3>
      <a:accent4>
        <a:srgbClr val="84B4C3"/>
      </a:accent4>
      <a:accent5>
        <a:srgbClr val="B4DBE2"/>
      </a:accent5>
      <a:accent6>
        <a:srgbClr val="7D52CA"/>
      </a:accent6>
      <a:hlink>
        <a:srgbClr val="6ECC4C"/>
      </a:hlink>
      <a:folHlink>
        <a:srgbClr val="DD693B"/>
      </a:folHlink>
    </a:clrScheme>
    <a:fontScheme name="574TGp_natur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574TGp_natural_light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574TGp_natural_light</Template>
  <TotalTime>749</TotalTime>
  <Words>478</Words>
  <Application>Microsoft Office PowerPoint</Application>
  <PresentationFormat>Екран (4:3)</PresentationFormat>
  <Paragraphs>92</Paragraphs>
  <Slides>21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Вбудовані сервери OLE</vt:lpstr>
      </vt:variant>
      <vt:variant>
        <vt:i4>2</vt:i4>
      </vt:variant>
      <vt:variant>
        <vt:lpstr>Заголовки слайдів</vt:lpstr>
      </vt:variant>
      <vt:variant>
        <vt:i4>21</vt:i4>
      </vt:variant>
    </vt:vector>
  </HeadingPairs>
  <TitlesOfParts>
    <vt:vector size="24" baseType="lpstr">
      <vt:lpstr>574TGp_natural_light</vt:lpstr>
      <vt:lpstr>Формула</vt:lpstr>
      <vt:lpstr>Уравнение</vt:lpstr>
      <vt:lpstr>Геометрична прогресія </vt:lpstr>
      <vt:lpstr>Геометрична прогресія –</vt:lpstr>
      <vt:lpstr>Слайд 3</vt:lpstr>
      <vt:lpstr>Слайд 4</vt:lpstr>
      <vt:lpstr>Увага!</vt:lpstr>
      <vt:lpstr>Слайд 6</vt:lpstr>
      <vt:lpstr>Слайд 7</vt:lpstr>
      <vt:lpstr>Приклад 1</vt:lpstr>
      <vt:lpstr>Приклад 2</vt:lpstr>
      <vt:lpstr> Властивість геометричної прогресії: </vt:lpstr>
      <vt:lpstr>Приклад 3 </vt:lpstr>
      <vt:lpstr>Легенда </vt:lpstr>
      <vt:lpstr>Обчислимо величину винагороди. </vt:lpstr>
      <vt:lpstr>Слайд 14</vt:lpstr>
      <vt:lpstr>Слайд 15</vt:lpstr>
      <vt:lpstr>Слайд 16</vt:lpstr>
      <vt:lpstr>Слайд 17</vt:lpstr>
      <vt:lpstr>Слайд 18</vt:lpstr>
      <vt:lpstr>Перевір себе</vt:lpstr>
      <vt:lpstr>Перевір себе</vt:lpstr>
      <vt:lpstr>Перевір себе</vt:lpstr>
    </vt:vector>
  </TitlesOfParts>
  <Company>МОУ СОШ №30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Миронова</cp:lastModifiedBy>
  <cp:revision>66</cp:revision>
  <dcterms:created xsi:type="dcterms:W3CDTF">2009-07-05T12:25:54Z</dcterms:created>
  <dcterms:modified xsi:type="dcterms:W3CDTF">2018-01-21T21:11:22Z</dcterms:modified>
</cp:coreProperties>
</file>