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5" r:id="rId5"/>
    <p:sldId id="276" r:id="rId6"/>
    <p:sldId id="277" r:id="rId7"/>
    <p:sldId id="260" r:id="rId8"/>
    <p:sldId id="278" r:id="rId9"/>
    <p:sldId id="280" r:id="rId10"/>
    <p:sldId id="279" r:id="rId11"/>
    <p:sldId id="281" r:id="rId12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2E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6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1628AA-2B25-468B-A910-542389A1DE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3A062B39-0FFE-4DC2-8344-16763EFDC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419A61E-B252-4603-B505-5DC4122B5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E5698-0B87-46DC-8175-FD2BD4B7CF01}" type="datetimeFigureOut">
              <a:rPr lang="ru-UA" smtClean="0"/>
              <a:t>17.10.2022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8F51AED-76CD-48D2-97F7-774870CFC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41AF058-73AB-4DED-8883-2A3444F09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3BAB7-25A9-445A-A1DC-BA14C94630CB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4980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1F7BFD-2845-425F-8033-B05EC0444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6EAC22C-DC1D-4988-ABF2-BB750C19C8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6EB28E-7FF3-41B5-9EE3-5C2DA1619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E5698-0B87-46DC-8175-FD2BD4B7CF01}" type="datetimeFigureOut">
              <a:rPr lang="ru-UA" smtClean="0"/>
              <a:t>17.10.2022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5DD627C-FE61-4B49-B166-081830B77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3728CB3-4F30-4AB0-8329-CCA7E71C5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3BAB7-25A9-445A-A1DC-BA14C94630CB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53630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5BA920-A520-488B-93F8-C110AEBCE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826D799-51DD-4D29-B788-F1C7E45B54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1B2A9F8-C3B7-4B55-8A37-89544698B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E5698-0B87-46DC-8175-FD2BD4B7CF01}" type="datetimeFigureOut">
              <a:rPr lang="ru-UA" smtClean="0"/>
              <a:t>17.10.2022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C843FBA-8B20-46A0-8756-61468C98D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94E7BA-8A1F-41D9-97CB-F42AD70FC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3BAB7-25A9-445A-A1DC-BA14C94630CB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68326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1763E2-EEAB-42DE-ADA8-B98A930AF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6558921-8030-4CE4-9749-2DD365EBDC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8CBEDB9A-297E-4AD3-AE5E-AD068C3411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B766588-3F85-4B61-925B-6BE2587A8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E5698-0B87-46DC-8175-FD2BD4B7CF01}" type="datetimeFigureOut">
              <a:rPr lang="ru-UA" smtClean="0"/>
              <a:t>17.10.2022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49E54F1-77FA-496B-A48F-F513D9E1E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7BE0BA5-21FE-41E9-A314-B4029E4C3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3BAB7-25A9-445A-A1DC-BA14C94630CB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52229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F21711-731C-420D-9DE1-B6ECFD332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94C4286-767B-445F-9FA6-C6E5569999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B98626B-4859-4AEE-BEE4-EE579C0A59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F369B242-1DDC-407A-B02B-0D7C5DEAB9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D606168D-9155-48FA-8953-34A854C4EF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F6094DDB-13EE-4D8D-A2E9-36B9C8DBF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E5698-0B87-46DC-8175-FD2BD4B7CF01}" type="datetimeFigureOut">
              <a:rPr lang="ru-UA" smtClean="0"/>
              <a:t>17.10.2022</a:t>
            </a:fld>
            <a:endParaRPr lang="ru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668FDCE-9591-48B9-ABE8-B0B06D930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1DB172B-FB34-460A-A17F-EA87339E7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3BAB7-25A9-445A-A1DC-BA14C94630CB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589911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ED7EAA-E0ED-48CD-820D-0C51341B6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B13DB563-6125-4E91-A9CE-FC0D8FDA9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E5698-0B87-46DC-8175-FD2BD4B7CF01}" type="datetimeFigureOut">
              <a:rPr lang="ru-UA" smtClean="0"/>
              <a:t>17.10.2022</a:t>
            </a:fld>
            <a:endParaRPr lang="ru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EC52EAF2-7DCA-4205-8AB6-29158A18C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714EF1D9-E246-408D-BC31-9E037BC12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3BAB7-25A9-445A-A1DC-BA14C94630CB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041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ACB7CFA7-30A2-44FF-B32D-8A2D511CB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E5698-0B87-46DC-8175-FD2BD4B7CF01}" type="datetimeFigureOut">
              <a:rPr lang="ru-UA" smtClean="0"/>
              <a:t>17.10.2022</a:t>
            </a:fld>
            <a:endParaRPr lang="ru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5CD9A030-9D0B-43A9-BE40-7E9402EF5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BDE0DA2-0A96-4C6E-A167-6B55B6F57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3BAB7-25A9-445A-A1DC-BA14C94630CB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75088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586F56-CFF3-4F55-B7C3-FD22D1344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AA4E134-8508-4111-854C-954208472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08E0FCDF-8AC3-4205-9539-FBC00D3E79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69D2ADE-C1C0-4B88-8CBF-BC48116B7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E5698-0B87-46DC-8175-FD2BD4B7CF01}" type="datetimeFigureOut">
              <a:rPr lang="ru-UA" smtClean="0"/>
              <a:t>17.10.2022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B0A6536-DAF5-4983-B4F8-BABE6DC36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62ED5065-1C7F-4FE8-9FE6-639D88746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3BAB7-25A9-445A-A1DC-BA14C94630CB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52984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40A6BD-6081-4E72-8F73-D4B5127F5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78B808C2-5D71-451D-B909-0A3DD7F80D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F06ADB6-8FC0-4BF2-A5AC-3CF1FF45F7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7BCB4B9-EDF4-4689-871E-D6C1BC5D3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E5698-0B87-46DC-8175-FD2BD4B7CF01}" type="datetimeFigureOut">
              <a:rPr lang="ru-UA" smtClean="0"/>
              <a:t>17.10.2022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F668962-57DE-4955-8DB3-A081D1B9E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91E818-5934-4AEB-9485-277D2D7AD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3BAB7-25A9-445A-A1DC-BA14C94630CB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10297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BEE3C0-5190-405F-9102-37003CBA5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32280366-B393-4AE3-832C-F3ED76395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0B5676F-9C19-4B2F-9D9C-72A43D82C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E5698-0B87-46DC-8175-FD2BD4B7CF01}" type="datetimeFigureOut">
              <a:rPr lang="ru-UA" smtClean="0"/>
              <a:t>17.10.2022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58284C6-62A5-4BD7-A616-52636A9B0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80F58D5-3269-4E02-9821-51CE00F8A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3BAB7-25A9-445A-A1DC-BA14C94630CB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3895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4B444E0B-927D-4F87-84AC-F47987A2E8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2A87F9B0-958E-49BD-9A13-E4DA15E2D6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89E3DCD-CBFF-4B6B-A719-80A73C48B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E5698-0B87-46DC-8175-FD2BD4B7CF01}" type="datetimeFigureOut">
              <a:rPr lang="ru-UA" smtClean="0"/>
              <a:t>17.10.2022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8C3CC98-097A-4320-80F1-A4406172B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0E623F8-C9B0-41B1-B49B-B812A2A13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3BAB7-25A9-445A-A1DC-BA14C94630CB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238914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C44F15FC-6851-4F1D-A2F5-EC9783422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ECF2FB9-B743-4997-AF5C-0FACD85A6B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0BBB56A-8EBD-408D-BD70-FC9A5E4DC9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E5698-0B87-46DC-8175-FD2BD4B7CF01}" type="datetimeFigureOut">
              <a:rPr lang="ru-UA" smtClean="0"/>
              <a:t>17.10.2022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7402F02-811D-4C4B-BCFD-DA47F170AB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BC15D9A-8C80-4A30-86B8-24E1807CCC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3BAB7-25A9-445A-A1DC-BA14C94630CB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28151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 квадратики - 60 фото">
            <a:extLst>
              <a:ext uri="{FF2B5EF4-FFF2-40B4-BE49-F238E27FC236}">
                <a16:creationId xmlns:a16="http://schemas.microsoft.com/office/drawing/2014/main" id="{50784766-602D-45CE-A4B3-4A5DC273B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0DE3260C-B69E-4CA7-A7EF-5D8297897038}"/>
              </a:ext>
            </a:extLst>
          </p:cNvPr>
          <p:cNvSpPr/>
          <p:nvPr/>
        </p:nvSpPr>
        <p:spPr>
          <a:xfrm>
            <a:off x="1336523" y="1666437"/>
            <a:ext cx="9518953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9900" b="1" cap="none" spc="0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Квадрат</a:t>
            </a:r>
          </a:p>
        </p:txBody>
      </p:sp>
    </p:spTree>
    <p:extLst>
      <p:ext uri="{BB962C8B-B14F-4D97-AF65-F5344CB8AC3E}">
        <p14:creationId xmlns:p14="http://schemas.microsoft.com/office/powerpoint/2010/main" val="349293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квадратики - 60 фото">
            <a:extLst>
              <a:ext uri="{FF2B5EF4-FFF2-40B4-BE49-F238E27FC236}">
                <a16:creationId xmlns:a16="http://schemas.microsoft.com/office/drawing/2014/main" id="{B47DDA4D-D645-4009-B3A5-0EBC55EC4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EACCE7EF-074D-4607-AD4A-A4950716F276}"/>
              </a:ext>
            </a:extLst>
          </p:cNvPr>
          <p:cNvSpPr/>
          <p:nvPr/>
        </p:nvSpPr>
        <p:spPr>
          <a:xfrm>
            <a:off x="194820" y="135510"/>
            <a:ext cx="11802359" cy="6586979"/>
          </a:xfrm>
          <a:prstGeom prst="roundRect">
            <a:avLst>
              <a:gd name="adj" fmla="val 7365"/>
            </a:avLst>
          </a:prstGeom>
          <a:solidFill>
            <a:schemeClr val="bg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2EC7188B-E2D4-4CD3-B748-9E7E02134BA5}"/>
              </a:ext>
            </a:extLst>
          </p:cNvPr>
          <p:cNvSpPr/>
          <p:nvPr/>
        </p:nvSpPr>
        <p:spPr>
          <a:xfrm>
            <a:off x="381427" y="307262"/>
            <a:ext cx="1142914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Квадратом</a:t>
            </a:r>
            <a:r>
              <a:rPr lang="uk-UA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називають прямокутник, у якого всі сторони рівні.</a:t>
            </a:r>
            <a:r>
              <a:rPr lang="en-US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(AB=BD=CD=AC)</a:t>
            </a:r>
            <a:endParaRPr lang="uk-UA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1D046624-AA76-496C-8B50-8A8CA8A44776}"/>
              </a:ext>
            </a:extLst>
          </p:cNvPr>
          <p:cNvSpPr/>
          <p:nvPr/>
        </p:nvSpPr>
        <p:spPr>
          <a:xfrm>
            <a:off x="381427" y="1876922"/>
            <a:ext cx="6603835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Квадрат</a:t>
            </a:r>
            <a:r>
              <a:rPr lang="uk-UA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– паралелограм, у якого сторони рівні, тобто він є і ромбом.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0FC62919-E7B5-4B23-BF04-942BFD7C6403}"/>
              </a:ext>
            </a:extLst>
          </p:cNvPr>
          <p:cNvSpPr/>
          <p:nvPr/>
        </p:nvSpPr>
        <p:spPr>
          <a:xfrm>
            <a:off x="7959390" y="2627843"/>
            <a:ext cx="3528480" cy="35284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01A758F2-E695-4F12-9783-079812379E7D}"/>
              </a:ext>
            </a:extLst>
          </p:cNvPr>
          <p:cNvSpPr/>
          <p:nvPr/>
        </p:nvSpPr>
        <p:spPr>
          <a:xfrm>
            <a:off x="7959390" y="5666967"/>
            <a:ext cx="489356" cy="489356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0E90535D-BCAF-4FA2-89AF-4214E580A745}"/>
              </a:ext>
            </a:extLst>
          </p:cNvPr>
          <p:cNvSpPr/>
          <p:nvPr/>
        </p:nvSpPr>
        <p:spPr>
          <a:xfrm>
            <a:off x="7681910" y="1944685"/>
            <a:ext cx="55496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E57B730B-C836-464E-ADB5-AD0615ECE8F0}"/>
              </a:ext>
            </a:extLst>
          </p:cNvPr>
          <p:cNvSpPr/>
          <p:nvPr/>
        </p:nvSpPr>
        <p:spPr>
          <a:xfrm>
            <a:off x="11211326" y="1944686"/>
            <a:ext cx="5661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B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8225491F-2A17-42B7-915E-D7D7BF8E2C64}"/>
              </a:ext>
            </a:extLst>
          </p:cNvPr>
          <p:cNvSpPr/>
          <p:nvPr/>
        </p:nvSpPr>
        <p:spPr>
          <a:xfrm>
            <a:off x="7681910" y="6088568"/>
            <a:ext cx="5661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C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B49D194F-18EA-4AE8-8E1C-A8657132040F}"/>
              </a:ext>
            </a:extLst>
          </p:cNvPr>
          <p:cNvSpPr/>
          <p:nvPr/>
        </p:nvSpPr>
        <p:spPr>
          <a:xfrm>
            <a:off x="11211326" y="6088567"/>
            <a:ext cx="62549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017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квадратики - 60 фото">
            <a:extLst>
              <a:ext uri="{FF2B5EF4-FFF2-40B4-BE49-F238E27FC236}">
                <a16:creationId xmlns:a16="http://schemas.microsoft.com/office/drawing/2014/main" id="{B47DDA4D-D645-4009-B3A5-0EBC55EC4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EACCE7EF-074D-4607-AD4A-A4950716F276}"/>
              </a:ext>
            </a:extLst>
          </p:cNvPr>
          <p:cNvSpPr/>
          <p:nvPr/>
        </p:nvSpPr>
        <p:spPr>
          <a:xfrm>
            <a:off x="194820" y="135510"/>
            <a:ext cx="11802359" cy="6586979"/>
          </a:xfrm>
          <a:prstGeom prst="roundRect">
            <a:avLst>
              <a:gd name="adj" fmla="val 7365"/>
            </a:avLst>
          </a:prstGeom>
          <a:solidFill>
            <a:schemeClr val="bg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5E1A8584-D96E-431B-A62E-0E682DD8C92D}"/>
              </a:ext>
            </a:extLst>
          </p:cNvPr>
          <p:cNvSpPr/>
          <p:nvPr/>
        </p:nvSpPr>
        <p:spPr>
          <a:xfrm>
            <a:off x="7723863" y="940614"/>
            <a:ext cx="3528480" cy="35284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5FA4AECD-D197-46E2-9A81-3C952057A0DC}"/>
              </a:ext>
            </a:extLst>
          </p:cNvPr>
          <p:cNvSpPr/>
          <p:nvPr/>
        </p:nvSpPr>
        <p:spPr>
          <a:xfrm>
            <a:off x="7723863" y="3979738"/>
            <a:ext cx="489356" cy="489356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FC4F1077-2439-4E39-99C5-BAE052D4A9F8}"/>
              </a:ext>
            </a:extLst>
          </p:cNvPr>
          <p:cNvSpPr/>
          <p:nvPr/>
        </p:nvSpPr>
        <p:spPr>
          <a:xfrm>
            <a:off x="7446383" y="257456"/>
            <a:ext cx="55496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C49773D3-00A6-4897-A9DE-11D092FF9504}"/>
              </a:ext>
            </a:extLst>
          </p:cNvPr>
          <p:cNvSpPr/>
          <p:nvPr/>
        </p:nvSpPr>
        <p:spPr>
          <a:xfrm>
            <a:off x="10975799" y="257457"/>
            <a:ext cx="5661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B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F3ED7584-B6F9-4229-B566-C86F1D5E22F0}"/>
              </a:ext>
            </a:extLst>
          </p:cNvPr>
          <p:cNvSpPr/>
          <p:nvPr/>
        </p:nvSpPr>
        <p:spPr>
          <a:xfrm>
            <a:off x="7446383" y="4401339"/>
            <a:ext cx="5661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C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10269313-D314-4014-8F62-D91127962D01}"/>
              </a:ext>
            </a:extLst>
          </p:cNvPr>
          <p:cNvSpPr/>
          <p:nvPr/>
        </p:nvSpPr>
        <p:spPr>
          <a:xfrm>
            <a:off x="10975799" y="4401338"/>
            <a:ext cx="62549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Прямокутник 9">
                <a:extLst>
                  <a:ext uri="{FF2B5EF4-FFF2-40B4-BE49-F238E27FC236}">
                    <a16:creationId xmlns:a16="http://schemas.microsoft.com/office/drawing/2014/main" id="{7E821F21-37F6-438C-87D7-E15F0AA2CECF}"/>
                  </a:ext>
                </a:extLst>
              </p:cNvPr>
              <p:cNvSpPr/>
              <p:nvPr/>
            </p:nvSpPr>
            <p:spPr>
              <a:xfrm>
                <a:off x="381427" y="307261"/>
                <a:ext cx="6887237" cy="415498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uk-UA" sz="4400" b="1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Властивості квадрата</a:t>
                </a:r>
              </a:p>
              <a:p>
                <a:r>
                  <a:rPr lang="uk-UA" sz="4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1.Усі кути квадрата – прямі.</a:t>
                </a:r>
              </a:p>
              <a:p>
                <a:r>
                  <a:rPr lang="uk-UA" sz="440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(</a:t>
                </a:r>
                <a:r>
                  <a:rPr lang="uk-UA" sz="4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∠</a:t>
                </a:r>
                <a:r>
                  <a:rPr lang="en-US" sz="4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A=</a:t>
                </a:r>
                <a:r>
                  <a:rPr lang="uk-UA" sz="4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∠</a:t>
                </a:r>
                <a:r>
                  <a:rPr lang="en-US" sz="4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B=</a:t>
                </a:r>
                <a:r>
                  <a:rPr lang="uk-UA" sz="4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∠</a:t>
                </a:r>
                <a:r>
                  <a:rPr lang="en-US" sz="4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C=</a:t>
                </a:r>
                <a:r>
                  <a:rPr lang="uk-UA" sz="4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∠</a:t>
                </a:r>
                <a:r>
                  <a:rPr lang="en-US" sz="4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D=90°)</a:t>
                </a:r>
              </a:p>
              <a:p>
                <a:endParaRPr lang="en-US" sz="44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r>
                  <a:rPr lang="uk-UA" sz="4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2.Периметр квадрата: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4400" b="1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1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4400" b="1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𝑨𝑩𝑪𝑫</m:t>
                          </m:r>
                        </m:sub>
                      </m:sSub>
                      <m:r>
                        <a:rPr lang="en-US" sz="4400" b="1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400" b="1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US" sz="4400" b="1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4400" b="1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𝑨𝑩</m:t>
                      </m:r>
                    </m:oMath>
                  </m:oMathPara>
                </a14:m>
                <a:endParaRPr lang="uk-UA" sz="4400" b="1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10" name="Прямокутник 9">
                <a:extLst>
                  <a:ext uri="{FF2B5EF4-FFF2-40B4-BE49-F238E27FC236}">
                    <a16:creationId xmlns:a16="http://schemas.microsoft.com/office/drawing/2014/main" id="{7E821F21-37F6-438C-87D7-E15F0AA2CEC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427" y="307261"/>
                <a:ext cx="6887237" cy="4154984"/>
              </a:xfrm>
              <a:prstGeom prst="rect">
                <a:avLst/>
              </a:prstGeom>
              <a:blipFill>
                <a:blip r:embed="rId3"/>
                <a:stretch>
                  <a:fillRect l="-3897" t="-3372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3873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квадратики - 60 фото">
            <a:extLst>
              <a:ext uri="{FF2B5EF4-FFF2-40B4-BE49-F238E27FC236}">
                <a16:creationId xmlns:a16="http://schemas.microsoft.com/office/drawing/2014/main" id="{B47DDA4D-D645-4009-B3A5-0EBC55EC4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EACCE7EF-074D-4607-AD4A-A4950716F276}"/>
              </a:ext>
            </a:extLst>
          </p:cNvPr>
          <p:cNvSpPr/>
          <p:nvPr/>
        </p:nvSpPr>
        <p:spPr>
          <a:xfrm>
            <a:off x="194820" y="135510"/>
            <a:ext cx="11802359" cy="6586979"/>
          </a:xfrm>
          <a:prstGeom prst="roundRect">
            <a:avLst>
              <a:gd name="adj" fmla="val 7365"/>
            </a:avLst>
          </a:prstGeom>
          <a:solidFill>
            <a:schemeClr val="bg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5E1A8584-D96E-431B-A62E-0E682DD8C92D}"/>
              </a:ext>
            </a:extLst>
          </p:cNvPr>
          <p:cNvSpPr/>
          <p:nvPr/>
        </p:nvSpPr>
        <p:spPr>
          <a:xfrm>
            <a:off x="7723863" y="940614"/>
            <a:ext cx="3528480" cy="35284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5FA4AECD-D197-46E2-9A81-3C952057A0DC}"/>
              </a:ext>
            </a:extLst>
          </p:cNvPr>
          <p:cNvSpPr/>
          <p:nvPr/>
        </p:nvSpPr>
        <p:spPr>
          <a:xfrm rot="18896048">
            <a:off x="9240796" y="2602184"/>
            <a:ext cx="204875" cy="2048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7E821F21-37F6-438C-87D7-E15F0AA2CECF}"/>
              </a:ext>
            </a:extLst>
          </p:cNvPr>
          <p:cNvSpPr/>
          <p:nvPr/>
        </p:nvSpPr>
        <p:spPr>
          <a:xfrm>
            <a:off x="381427" y="307261"/>
            <a:ext cx="6887237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Властивості квадрата</a:t>
            </a:r>
          </a:p>
          <a:p>
            <a:r>
              <a:rPr lang="uk-U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3.Діагоналі квадрата між собою рівні. (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AD=BC)</a:t>
            </a:r>
          </a:p>
          <a:p>
            <a:endParaRPr lang="uk-UA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  <a:p>
            <a:r>
              <a:rPr lang="uk-U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4.Діагоналі квадрата взаємно перпендикулярні і точкою перетину діляться навпіл.</a:t>
            </a:r>
          </a:p>
          <a:p>
            <a:r>
              <a:rPr lang="uk-UA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(</a:t>
            </a:r>
            <a:r>
              <a:rPr lang="uk-U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AOB= 90°, AO=OD, BO=OC)</a:t>
            </a:r>
            <a:endParaRPr lang="uk-UA" sz="44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cxnSp>
        <p:nvCxnSpPr>
          <p:cNvPr id="11" name="Пряма сполучна лінія 10">
            <a:extLst>
              <a:ext uri="{FF2B5EF4-FFF2-40B4-BE49-F238E27FC236}">
                <a16:creationId xmlns:a16="http://schemas.microsoft.com/office/drawing/2014/main" id="{40969BA1-E7FF-468C-9E04-888D1BE017B8}"/>
              </a:ext>
            </a:extLst>
          </p:cNvPr>
          <p:cNvCxnSpPr>
            <a:cxnSpLocks/>
          </p:cNvCxnSpPr>
          <p:nvPr/>
        </p:nvCxnSpPr>
        <p:spPr>
          <a:xfrm flipV="1">
            <a:off x="7723863" y="940614"/>
            <a:ext cx="3528480" cy="35284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CDFED502-0553-4341-8E0F-D45E0B611BF0}"/>
              </a:ext>
            </a:extLst>
          </p:cNvPr>
          <p:cNvCxnSpPr>
            <a:cxnSpLocks/>
          </p:cNvCxnSpPr>
          <p:nvPr/>
        </p:nvCxnSpPr>
        <p:spPr>
          <a:xfrm flipH="1" flipV="1">
            <a:off x="7723863" y="940614"/>
            <a:ext cx="3528481" cy="35284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кутник 20">
            <a:extLst>
              <a:ext uri="{FF2B5EF4-FFF2-40B4-BE49-F238E27FC236}">
                <a16:creationId xmlns:a16="http://schemas.microsoft.com/office/drawing/2014/main" id="{60310D7D-EBE8-4430-BD67-7BCA1E1EC6B1}"/>
              </a:ext>
            </a:extLst>
          </p:cNvPr>
          <p:cNvSpPr/>
          <p:nvPr/>
        </p:nvSpPr>
        <p:spPr>
          <a:xfrm>
            <a:off x="7446383" y="257456"/>
            <a:ext cx="55496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2" name="Прямокутник 21">
            <a:extLst>
              <a:ext uri="{FF2B5EF4-FFF2-40B4-BE49-F238E27FC236}">
                <a16:creationId xmlns:a16="http://schemas.microsoft.com/office/drawing/2014/main" id="{3B478D6E-4F72-45EE-A49A-FC39E9D77A7D}"/>
              </a:ext>
            </a:extLst>
          </p:cNvPr>
          <p:cNvSpPr/>
          <p:nvPr/>
        </p:nvSpPr>
        <p:spPr>
          <a:xfrm>
            <a:off x="10975799" y="257457"/>
            <a:ext cx="5661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B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3" name="Прямокутник 22">
            <a:extLst>
              <a:ext uri="{FF2B5EF4-FFF2-40B4-BE49-F238E27FC236}">
                <a16:creationId xmlns:a16="http://schemas.microsoft.com/office/drawing/2014/main" id="{9960F2AD-5CB4-4FAD-89AB-F9DCFF47C8F3}"/>
              </a:ext>
            </a:extLst>
          </p:cNvPr>
          <p:cNvSpPr/>
          <p:nvPr/>
        </p:nvSpPr>
        <p:spPr>
          <a:xfrm>
            <a:off x="7446383" y="4401339"/>
            <a:ext cx="5661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C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4" name="Прямокутник 23">
            <a:extLst>
              <a:ext uri="{FF2B5EF4-FFF2-40B4-BE49-F238E27FC236}">
                <a16:creationId xmlns:a16="http://schemas.microsoft.com/office/drawing/2014/main" id="{06F5CF6D-5F6B-462C-818B-0B29ACDE4FF9}"/>
              </a:ext>
            </a:extLst>
          </p:cNvPr>
          <p:cNvSpPr/>
          <p:nvPr/>
        </p:nvSpPr>
        <p:spPr>
          <a:xfrm>
            <a:off x="10975799" y="4401338"/>
            <a:ext cx="62549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5" name="Прямокутник 24">
            <a:extLst>
              <a:ext uri="{FF2B5EF4-FFF2-40B4-BE49-F238E27FC236}">
                <a16:creationId xmlns:a16="http://schemas.microsoft.com/office/drawing/2014/main" id="{EB968B4A-CAA2-4F12-972E-416CC6A1A16F}"/>
              </a:ext>
            </a:extLst>
          </p:cNvPr>
          <p:cNvSpPr/>
          <p:nvPr/>
        </p:nvSpPr>
        <p:spPr>
          <a:xfrm>
            <a:off x="9644450" y="2319900"/>
            <a:ext cx="63190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O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584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квадратики - 60 фото">
            <a:extLst>
              <a:ext uri="{FF2B5EF4-FFF2-40B4-BE49-F238E27FC236}">
                <a16:creationId xmlns:a16="http://schemas.microsoft.com/office/drawing/2014/main" id="{B47DDA4D-D645-4009-B3A5-0EBC55EC4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EACCE7EF-074D-4607-AD4A-A4950716F276}"/>
              </a:ext>
            </a:extLst>
          </p:cNvPr>
          <p:cNvSpPr/>
          <p:nvPr/>
        </p:nvSpPr>
        <p:spPr>
          <a:xfrm>
            <a:off x="194820" y="135510"/>
            <a:ext cx="11802359" cy="6586979"/>
          </a:xfrm>
          <a:prstGeom prst="roundRect">
            <a:avLst>
              <a:gd name="adj" fmla="val 7365"/>
            </a:avLst>
          </a:prstGeom>
          <a:solidFill>
            <a:schemeClr val="bg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5E1A8584-D96E-431B-A62E-0E682DD8C92D}"/>
              </a:ext>
            </a:extLst>
          </p:cNvPr>
          <p:cNvSpPr/>
          <p:nvPr/>
        </p:nvSpPr>
        <p:spPr>
          <a:xfrm>
            <a:off x="7723863" y="940614"/>
            <a:ext cx="3528480" cy="35284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5FA4AECD-D197-46E2-9A81-3C952057A0DC}"/>
              </a:ext>
            </a:extLst>
          </p:cNvPr>
          <p:cNvSpPr/>
          <p:nvPr/>
        </p:nvSpPr>
        <p:spPr>
          <a:xfrm rot="18896048">
            <a:off x="9240796" y="2602184"/>
            <a:ext cx="204875" cy="2048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7E821F21-37F6-438C-87D7-E15F0AA2CECF}"/>
              </a:ext>
            </a:extLst>
          </p:cNvPr>
          <p:cNvSpPr/>
          <p:nvPr/>
        </p:nvSpPr>
        <p:spPr>
          <a:xfrm>
            <a:off x="381427" y="307261"/>
            <a:ext cx="6887237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Властивості квадрата</a:t>
            </a:r>
          </a:p>
          <a:p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5.</a:t>
            </a:r>
            <a:r>
              <a:rPr lang="uk-U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Діагоналі квадрата ділять його кути навпіл, тобто утворюють кути 45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°</a:t>
            </a:r>
            <a:r>
              <a:rPr lang="uk-U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зі сторонами квадрата.</a:t>
            </a:r>
          </a:p>
          <a:p>
            <a:r>
              <a:rPr lang="uk-UA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(</a:t>
            </a:r>
            <a:r>
              <a:rPr lang="uk-UA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</a:t>
            </a:r>
            <a:r>
              <a:rPr 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ABO=</a:t>
            </a:r>
            <a:r>
              <a:rPr lang="uk-UA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</a:t>
            </a:r>
            <a:r>
              <a:rPr 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DBO=</a:t>
            </a:r>
            <a:r>
              <a:rPr lang="uk-UA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</a:t>
            </a:r>
            <a:r>
              <a:rPr 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BDO=</a:t>
            </a:r>
            <a:r>
              <a:rPr lang="uk-UA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</a:t>
            </a:r>
            <a:r>
              <a:rPr 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CDO=</a:t>
            </a:r>
          </a:p>
          <a:p>
            <a:r>
              <a:rPr lang="uk-UA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</a:t>
            </a:r>
            <a:r>
              <a:rPr 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DCO=</a:t>
            </a:r>
            <a:r>
              <a:rPr lang="uk-UA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</a:t>
            </a:r>
            <a:r>
              <a:rPr 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ACO=</a:t>
            </a:r>
            <a:r>
              <a:rPr lang="uk-UA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</a:t>
            </a:r>
            <a:r>
              <a:rPr 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CAO=</a:t>
            </a:r>
            <a:r>
              <a:rPr lang="uk-UA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</a:t>
            </a:r>
            <a:r>
              <a:rPr 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BAO=45°)</a:t>
            </a:r>
            <a:endParaRPr lang="uk-UA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cxnSp>
        <p:nvCxnSpPr>
          <p:cNvPr id="11" name="Пряма сполучна лінія 10">
            <a:extLst>
              <a:ext uri="{FF2B5EF4-FFF2-40B4-BE49-F238E27FC236}">
                <a16:creationId xmlns:a16="http://schemas.microsoft.com/office/drawing/2014/main" id="{40969BA1-E7FF-468C-9E04-888D1BE017B8}"/>
              </a:ext>
            </a:extLst>
          </p:cNvPr>
          <p:cNvCxnSpPr>
            <a:cxnSpLocks/>
          </p:cNvCxnSpPr>
          <p:nvPr/>
        </p:nvCxnSpPr>
        <p:spPr>
          <a:xfrm flipV="1">
            <a:off x="7723863" y="940614"/>
            <a:ext cx="3528480" cy="35284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CDFED502-0553-4341-8E0F-D45E0B611BF0}"/>
              </a:ext>
            </a:extLst>
          </p:cNvPr>
          <p:cNvCxnSpPr>
            <a:cxnSpLocks/>
          </p:cNvCxnSpPr>
          <p:nvPr/>
        </p:nvCxnSpPr>
        <p:spPr>
          <a:xfrm flipH="1" flipV="1">
            <a:off x="7723863" y="940614"/>
            <a:ext cx="3528481" cy="35284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кутник 20">
            <a:extLst>
              <a:ext uri="{FF2B5EF4-FFF2-40B4-BE49-F238E27FC236}">
                <a16:creationId xmlns:a16="http://schemas.microsoft.com/office/drawing/2014/main" id="{60310D7D-EBE8-4430-BD67-7BCA1E1EC6B1}"/>
              </a:ext>
            </a:extLst>
          </p:cNvPr>
          <p:cNvSpPr/>
          <p:nvPr/>
        </p:nvSpPr>
        <p:spPr>
          <a:xfrm>
            <a:off x="7446383" y="257456"/>
            <a:ext cx="55496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2" name="Прямокутник 21">
            <a:extLst>
              <a:ext uri="{FF2B5EF4-FFF2-40B4-BE49-F238E27FC236}">
                <a16:creationId xmlns:a16="http://schemas.microsoft.com/office/drawing/2014/main" id="{3B478D6E-4F72-45EE-A49A-FC39E9D77A7D}"/>
              </a:ext>
            </a:extLst>
          </p:cNvPr>
          <p:cNvSpPr/>
          <p:nvPr/>
        </p:nvSpPr>
        <p:spPr>
          <a:xfrm>
            <a:off x="10975799" y="257457"/>
            <a:ext cx="5661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B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3" name="Прямокутник 22">
            <a:extLst>
              <a:ext uri="{FF2B5EF4-FFF2-40B4-BE49-F238E27FC236}">
                <a16:creationId xmlns:a16="http://schemas.microsoft.com/office/drawing/2014/main" id="{9960F2AD-5CB4-4FAD-89AB-F9DCFF47C8F3}"/>
              </a:ext>
            </a:extLst>
          </p:cNvPr>
          <p:cNvSpPr/>
          <p:nvPr/>
        </p:nvSpPr>
        <p:spPr>
          <a:xfrm>
            <a:off x="7446383" y="4401339"/>
            <a:ext cx="5661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C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4" name="Прямокутник 23">
            <a:extLst>
              <a:ext uri="{FF2B5EF4-FFF2-40B4-BE49-F238E27FC236}">
                <a16:creationId xmlns:a16="http://schemas.microsoft.com/office/drawing/2014/main" id="{06F5CF6D-5F6B-462C-818B-0B29ACDE4FF9}"/>
              </a:ext>
            </a:extLst>
          </p:cNvPr>
          <p:cNvSpPr/>
          <p:nvPr/>
        </p:nvSpPr>
        <p:spPr>
          <a:xfrm>
            <a:off x="10975799" y="4401338"/>
            <a:ext cx="62549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5" name="Прямокутник 24">
            <a:extLst>
              <a:ext uri="{FF2B5EF4-FFF2-40B4-BE49-F238E27FC236}">
                <a16:creationId xmlns:a16="http://schemas.microsoft.com/office/drawing/2014/main" id="{EB968B4A-CAA2-4F12-972E-416CC6A1A16F}"/>
              </a:ext>
            </a:extLst>
          </p:cNvPr>
          <p:cNvSpPr/>
          <p:nvPr/>
        </p:nvSpPr>
        <p:spPr>
          <a:xfrm>
            <a:off x="9644450" y="2319900"/>
            <a:ext cx="63190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O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29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квадратики - 60 фото">
            <a:extLst>
              <a:ext uri="{FF2B5EF4-FFF2-40B4-BE49-F238E27FC236}">
                <a16:creationId xmlns:a16="http://schemas.microsoft.com/office/drawing/2014/main" id="{B47DDA4D-D645-4009-B3A5-0EBC55EC4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EACCE7EF-074D-4607-AD4A-A4950716F276}"/>
              </a:ext>
            </a:extLst>
          </p:cNvPr>
          <p:cNvSpPr/>
          <p:nvPr/>
        </p:nvSpPr>
        <p:spPr>
          <a:xfrm>
            <a:off x="194820" y="135510"/>
            <a:ext cx="11802359" cy="6586979"/>
          </a:xfrm>
          <a:prstGeom prst="roundRect">
            <a:avLst>
              <a:gd name="adj" fmla="val 7365"/>
            </a:avLst>
          </a:prstGeom>
          <a:solidFill>
            <a:schemeClr val="bg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5E1A8584-D96E-431B-A62E-0E682DD8C92D}"/>
              </a:ext>
            </a:extLst>
          </p:cNvPr>
          <p:cNvSpPr/>
          <p:nvPr/>
        </p:nvSpPr>
        <p:spPr>
          <a:xfrm>
            <a:off x="7723863" y="940614"/>
            <a:ext cx="3528480" cy="35284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5FA4AECD-D197-46E2-9A81-3C952057A0DC}"/>
              </a:ext>
            </a:extLst>
          </p:cNvPr>
          <p:cNvSpPr/>
          <p:nvPr/>
        </p:nvSpPr>
        <p:spPr>
          <a:xfrm rot="18896048">
            <a:off x="9240796" y="2602184"/>
            <a:ext cx="204875" cy="2048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7E821F21-37F6-438C-87D7-E15F0AA2CECF}"/>
              </a:ext>
            </a:extLst>
          </p:cNvPr>
          <p:cNvSpPr/>
          <p:nvPr/>
        </p:nvSpPr>
        <p:spPr>
          <a:xfrm>
            <a:off x="381427" y="307261"/>
            <a:ext cx="6887237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Властивості квадрата</a:t>
            </a:r>
          </a:p>
          <a:p>
            <a:r>
              <a:rPr lang="uk-U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6.Точка перетину діагоналей квадрата рівновіддалена від усіх його вершин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.</a:t>
            </a:r>
          </a:p>
          <a:p>
            <a:r>
              <a:rPr lang="en-US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(AO=BO=DO=CO)</a:t>
            </a:r>
            <a:endParaRPr lang="uk-UA" sz="3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cxnSp>
        <p:nvCxnSpPr>
          <p:cNvPr id="11" name="Пряма сполучна лінія 10">
            <a:extLst>
              <a:ext uri="{FF2B5EF4-FFF2-40B4-BE49-F238E27FC236}">
                <a16:creationId xmlns:a16="http://schemas.microsoft.com/office/drawing/2014/main" id="{40969BA1-E7FF-468C-9E04-888D1BE017B8}"/>
              </a:ext>
            </a:extLst>
          </p:cNvPr>
          <p:cNvCxnSpPr>
            <a:cxnSpLocks/>
          </p:cNvCxnSpPr>
          <p:nvPr/>
        </p:nvCxnSpPr>
        <p:spPr>
          <a:xfrm flipV="1">
            <a:off x="7723863" y="940614"/>
            <a:ext cx="3528480" cy="35284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CDFED502-0553-4341-8E0F-D45E0B611BF0}"/>
              </a:ext>
            </a:extLst>
          </p:cNvPr>
          <p:cNvCxnSpPr>
            <a:cxnSpLocks/>
          </p:cNvCxnSpPr>
          <p:nvPr/>
        </p:nvCxnSpPr>
        <p:spPr>
          <a:xfrm flipH="1" flipV="1">
            <a:off x="7723863" y="940614"/>
            <a:ext cx="3528481" cy="35284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кутник 20">
            <a:extLst>
              <a:ext uri="{FF2B5EF4-FFF2-40B4-BE49-F238E27FC236}">
                <a16:creationId xmlns:a16="http://schemas.microsoft.com/office/drawing/2014/main" id="{60310D7D-EBE8-4430-BD67-7BCA1E1EC6B1}"/>
              </a:ext>
            </a:extLst>
          </p:cNvPr>
          <p:cNvSpPr/>
          <p:nvPr/>
        </p:nvSpPr>
        <p:spPr>
          <a:xfrm>
            <a:off x="7446383" y="257456"/>
            <a:ext cx="55496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2" name="Прямокутник 21">
            <a:extLst>
              <a:ext uri="{FF2B5EF4-FFF2-40B4-BE49-F238E27FC236}">
                <a16:creationId xmlns:a16="http://schemas.microsoft.com/office/drawing/2014/main" id="{3B478D6E-4F72-45EE-A49A-FC39E9D77A7D}"/>
              </a:ext>
            </a:extLst>
          </p:cNvPr>
          <p:cNvSpPr/>
          <p:nvPr/>
        </p:nvSpPr>
        <p:spPr>
          <a:xfrm>
            <a:off x="10975799" y="257457"/>
            <a:ext cx="5661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B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3" name="Прямокутник 22">
            <a:extLst>
              <a:ext uri="{FF2B5EF4-FFF2-40B4-BE49-F238E27FC236}">
                <a16:creationId xmlns:a16="http://schemas.microsoft.com/office/drawing/2014/main" id="{9960F2AD-5CB4-4FAD-89AB-F9DCFF47C8F3}"/>
              </a:ext>
            </a:extLst>
          </p:cNvPr>
          <p:cNvSpPr/>
          <p:nvPr/>
        </p:nvSpPr>
        <p:spPr>
          <a:xfrm>
            <a:off x="7446383" y="4401339"/>
            <a:ext cx="5661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C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4" name="Прямокутник 23">
            <a:extLst>
              <a:ext uri="{FF2B5EF4-FFF2-40B4-BE49-F238E27FC236}">
                <a16:creationId xmlns:a16="http://schemas.microsoft.com/office/drawing/2014/main" id="{06F5CF6D-5F6B-462C-818B-0B29ACDE4FF9}"/>
              </a:ext>
            </a:extLst>
          </p:cNvPr>
          <p:cNvSpPr/>
          <p:nvPr/>
        </p:nvSpPr>
        <p:spPr>
          <a:xfrm>
            <a:off x="10975799" y="4401338"/>
            <a:ext cx="62549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5" name="Прямокутник 24">
            <a:extLst>
              <a:ext uri="{FF2B5EF4-FFF2-40B4-BE49-F238E27FC236}">
                <a16:creationId xmlns:a16="http://schemas.microsoft.com/office/drawing/2014/main" id="{EB968B4A-CAA2-4F12-972E-416CC6A1A16F}"/>
              </a:ext>
            </a:extLst>
          </p:cNvPr>
          <p:cNvSpPr/>
          <p:nvPr/>
        </p:nvSpPr>
        <p:spPr>
          <a:xfrm>
            <a:off x="9644450" y="2319900"/>
            <a:ext cx="63190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O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92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квадратики - 60 фото">
            <a:extLst>
              <a:ext uri="{FF2B5EF4-FFF2-40B4-BE49-F238E27FC236}">
                <a16:creationId xmlns:a16="http://schemas.microsoft.com/office/drawing/2014/main" id="{B47DDA4D-D645-4009-B3A5-0EBC55EC4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EACCE7EF-074D-4607-AD4A-A4950716F276}"/>
              </a:ext>
            </a:extLst>
          </p:cNvPr>
          <p:cNvSpPr/>
          <p:nvPr/>
        </p:nvSpPr>
        <p:spPr>
          <a:xfrm>
            <a:off x="194820" y="135510"/>
            <a:ext cx="11802359" cy="6586979"/>
          </a:xfrm>
          <a:prstGeom prst="roundRect">
            <a:avLst>
              <a:gd name="adj" fmla="val 7365"/>
            </a:avLst>
          </a:prstGeom>
          <a:solidFill>
            <a:schemeClr val="bg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2163BC7E-F8E5-4DD4-AD7A-C01A932D6355}"/>
              </a:ext>
            </a:extLst>
          </p:cNvPr>
          <p:cNvSpPr/>
          <p:nvPr/>
        </p:nvSpPr>
        <p:spPr>
          <a:xfrm>
            <a:off x="405458" y="279552"/>
            <a:ext cx="11381082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Ознаки квадрата</a:t>
            </a:r>
          </a:p>
          <a:p>
            <a:r>
              <a:rPr lang="uk-U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Теорема (перша ознака квадрата)</a:t>
            </a:r>
          </a:p>
          <a:p>
            <a:r>
              <a:rPr lang="uk-UA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Якщо діагоналі в</a:t>
            </a:r>
            <a:r>
              <a:rPr lang="uk-U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заємно перпендикулярні, то він є квадратом.</a:t>
            </a:r>
          </a:p>
          <a:p>
            <a:r>
              <a:rPr lang="uk-UA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Доведення</a:t>
            </a:r>
          </a:p>
          <a:p>
            <a:r>
              <a:rPr lang="uk-UA" sz="4400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Прямокутником є паралелограм, а паралелограм із взаємно перпендикулярними діагоналями є ромбом. Отже, у заданого прямокутника всі сторони рівні, а тому він є квадратом.</a:t>
            </a:r>
            <a:endParaRPr lang="uk-UA" sz="3200" i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662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квадратики - 60 фото">
            <a:extLst>
              <a:ext uri="{FF2B5EF4-FFF2-40B4-BE49-F238E27FC236}">
                <a16:creationId xmlns:a16="http://schemas.microsoft.com/office/drawing/2014/main" id="{B47DDA4D-D645-4009-B3A5-0EBC55EC4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EACCE7EF-074D-4607-AD4A-A4950716F276}"/>
              </a:ext>
            </a:extLst>
          </p:cNvPr>
          <p:cNvSpPr/>
          <p:nvPr/>
        </p:nvSpPr>
        <p:spPr>
          <a:xfrm>
            <a:off x="194820" y="135510"/>
            <a:ext cx="11802359" cy="6586979"/>
          </a:xfrm>
          <a:prstGeom prst="roundRect">
            <a:avLst>
              <a:gd name="adj" fmla="val 7365"/>
            </a:avLst>
          </a:prstGeom>
          <a:solidFill>
            <a:schemeClr val="bg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2163BC7E-F8E5-4DD4-AD7A-C01A932D6355}"/>
              </a:ext>
            </a:extLst>
          </p:cNvPr>
          <p:cNvSpPr/>
          <p:nvPr/>
        </p:nvSpPr>
        <p:spPr>
          <a:xfrm>
            <a:off x="405458" y="279552"/>
            <a:ext cx="11381082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Ознаки квадрата</a:t>
            </a:r>
          </a:p>
          <a:p>
            <a:r>
              <a:rPr lang="uk-U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Теорема (друга ознака квадрата)</a:t>
            </a:r>
          </a:p>
          <a:p>
            <a:r>
              <a:rPr lang="uk-UA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Якщо діагоналі ромба між собою рівні, то він є квадратом.</a:t>
            </a:r>
            <a:endParaRPr lang="uk-U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  <a:p>
            <a:r>
              <a:rPr lang="uk-UA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Доведення</a:t>
            </a:r>
          </a:p>
          <a:p>
            <a:r>
              <a:rPr lang="uk-UA" sz="4400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Ромб є паралелограмом, а паралелограм з рівними діагоналями є прямокутником. Отже, у розглядуваного ромба всі кути прямі, а тому він є квадратом.</a:t>
            </a:r>
            <a:endParaRPr lang="uk-UA" sz="3200" i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637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квадратики - 60 фото">
            <a:extLst>
              <a:ext uri="{FF2B5EF4-FFF2-40B4-BE49-F238E27FC236}">
                <a16:creationId xmlns:a16="http://schemas.microsoft.com/office/drawing/2014/main" id="{B47DDA4D-D645-4009-B3A5-0EBC55EC4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EACCE7EF-074D-4607-AD4A-A4950716F276}"/>
              </a:ext>
            </a:extLst>
          </p:cNvPr>
          <p:cNvSpPr/>
          <p:nvPr/>
        </p:nvSpPr>
        <p:spPr>
          <a:xfrm>
            <a:off x="194820" y="135510"/>
            <a:ext cx="11802359" cy="6586979"/>
          </a:xfrm>
          <a:prstGeom prst="roundRect">
            <a:avLst>
              <a:gd name="adj" fmla="val 7365"/>
            </a:avLst>
          </a:prstGeom>
          <a:solidFill>
            <a:schemeClr val="bg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2163BC7E-F8E5-4DD4-AD7A-C01A932D6355}"/>
              </a:ext>
            </a:extLst>
          </p:cNvPr>
          <p:cNvSpPr/>
          <p:nvPr/>
        </p:nvSpPr>
        <p:spPr>
          <a:xfrm>
            <a:off x="405458" y="279552"/>
            <a:ext cx="11381082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Встановити правдивість твердження: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кожний квадрат є прямокутником;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і</a:t>
            </a:r>
            <a:r>
              <a:rPr lang="uk-UA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снує квадрат, який не є ромбом;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кожний ромб є квадратом;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кожний квадрат є ромбом;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будь-який прямокутник є квадратом;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в</a:t>
            </a:r>
            <a:r>
              <a:rPr lang="uk-UA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ідно</a:t>
            </a:r>
            <a:r>
              <a:rPr lang="uk-U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шення периметра квадрата до його сторони є сталим для всіх квадратів.</a:t>
            </a:r>
            <a:endParaRPr lang="uk-UA" sz="3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3074" name="Picture 2" descr="зеленая галочка иллюстрации, значки компьютеров флажок, хорошо, разное,  угол png | PNGEgg">
            <a:extLst>
              <a:ext uri="{FF2B5EF4-FFF2-40B4-BE49-F238E27FC236}">
                <a16:creationId xmlns:a16="http://schemas.microsoft.com/office/drawing/2014/main" id="{EC54D099-EE56-4A11-8962-4C492CCF1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243" b="90889" l="10000" r="90778">
                        <a14:foregroundMark x1="75444" y1="8351" x2="75444" y2="8351"/>
                        <a14:foregroundMark x1="90778" y1="18547" x2="90778" y2="18547"/>
                        <a14:foregroundMark x1="48667" y1="90889" x2="48667" y2="90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74" y="840611"/>
            <a:ext cx="751313" cy="769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alsch Löschen Abbrechen - Kostenlose Vektorgrafik auf Pixabay">
            <a:extLst>
              <a:ext uri="{FF2B5EF4-FFF2-40B4-BE49-F238E27FC236}">
                <a16:creationId xmlns:a16="http://schemas.microsoft.com/office/drawing/2014/main" id="{E0960013-295F-4A58-869A-73112A697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91" y="1724382"/>
            <a:ext cx="623393" cy="55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зеленая галочка иллюстрации, значки компьютеров флажок, хорошо, разное,  угол png | PNGEgg">
            <a:extLst>
              <a:ext uri="{FF2B5EF4-FFF2-40B4-BE49-F238E27FC236}">
                <a16:creationId xmlns:a16="http://schemas.microsoft.com/office/drawing/2014/main" id="{E448C77C-F259-4C15-90FB-8ED4CDCB26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243" b="90889" l="10000" r="90778">
                        <a14:foregroundMark x1="75444" y1="8351" x2="75444" y2="8351"/>
                        <a14:foregroundMark x1="90778" y1="18547" x2="90778" y2="18547"/>
                        <a14:foregroundMark x1="48667" y1="90889" x2="48667" y2="90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33" y="4238111"/>
            <a:ext cx="751313" cy="769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Falsch Löschen Abbrechen - Kostenlose Vektorgrafik auf Pixabay">
            <a:extLst>
              <a:ext uri="{FF2B5EF4-FFF2-40B4-BE49-F238E27FC236}">
                <a16:creationId xmlns:a16="http://schemas.microsoft.com/office/drawing/2014/main" id="{9ED7498F-1F24-4E5D-8912-E5D95F1A1B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94" y="2407441"/>
            <a:ext cx="623393" cy="55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Falsch Löschen Abbrechen - Kostenlose Vektorgrafik auf Pixabay">
            <a:extLst>
              <a:ext uri="{FF2B5EF4-FFF2-40B4-BE49-F238E27FC236}">
                <a16:creationId xmlns:a16="http://schemas.microsoft.com/office/drawing/2014/main" id="{A2C00D0B-5041-4E90-85CD-870F780ED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90" y="3046395"/>
            <a:ext cx="623393" cy="55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Falsch Löschen Abbrechen - Kostenlose Vektorgrafik auf Pixabay">
            <a:extLst>
              <a:ext uri="{FF2B5EF4-FFF2-40B4-BE49-F238E27FC236}">
                <a16:creationId xmlns:a16="http://schemas.microsoft.com/office/drawing/2014/main" id="{102E9CB2-2FB2-43A0-9C8A-7DC3F03CE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90" y="3743199"/>
            <a:ext cx="623393" cy="55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83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квадратики - 60 фото">
            <a:extLst>
              <a:ext uri="{FF2B5EF4-FFF2-40B4-BE49-F238E27FC236}">
                <a16:creationId xmlns:a16="http://schemas.microsoft.com/office/drawing/2014/main" id="{B47DDA4D-D645-4009-B3A5-0EBC55EC4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EACCE7EF-074D-4607-AD4A-A4950716F276}"/>
              </a:ext>
            </a:extLst>
          </p:cNvPr>
          <p:cNvSpPr/>
          <p:nvPr/>
        </p:nvSpPr>
        <p:spPr>
          <a:xfrm>
            <a:off x="194820" y="135510"/>
            <a:ext cx="11802359" cy="6586979"/>
          </a:xfrm>
          <a:prstGeom prst="roundRect">
            <a:avLst>
              <a:gd name="adj" fmla="val 7365"/>
            </a:avLst>
          </a:prstGeom>
          <a:solidFill>
            <a:schemeClr val="bg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2163BC7E-F8E5-4DD4-AD7A-C01A932D6355}"/>
              </a:ext>
            </a:extLst>
          </p:cNvPr>
          <p:cNvSpPr/>
          <p:nvPr/>
        </p:nvSpPr>
        <p:spPr>
          <a:xfrm>
            <a:off x="405458" y="279552"/>
            <a:ext cx="11381082" cy="58169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Завдання</a:t>
            </a:r>
            <a:endParaRPr lang="uk-UA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  <a:p>
            <a:r>
              <a:rPr lang="uk-U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1.Периметр квадрата дорівнює 20 см. </a:t>
            </a:r>
          </a:p>
          <a:p>
            <a:r>
              <a:rPr lang="uk-U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Знайдіть його сторону.</a:t>
            </a:r>
          </a:p>
          <a:p>
            <a:r>
              <a:rPr lang="uk-UA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2.Сторона квадрата дорівнює 7 </a:t>
            </a:r>
            <a:r>
              <a:rPr lang="uk-UA" sz="3600" b="1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дм</a:t>
            </a:r>
            <a:r>
              <a:rPr lang="uk-UA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. </a:t>
            </a:r>
          </a:p>
          <a:p>
            <a:r>
              <a:rPr lang="uk-UA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Знайдіть його периметр.</a:t>
            </a:r>
          </a:p>
          <a:p>
            <a:r>
              <a:rPr lang="uk-U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3.Точка перетину діагоналей квадрата </a:t>
            </a:r>
          </a:p>
          <a:p>
            <a:r>
              <a:rPr lang="uk-U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віддалена від його сторони на 3 см. </a:t>
            </a:r>
          </a:p>
          <a:p>
            <a:r>
              <a:rPr lang="uk-U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Знайдіть периметр квадрата.</a:t>
            </a:r>
            <a:endParaRPr lang="en-US" sz="3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  <a:p>
            <a:r>
              <a:rPr lang="en-US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4</a:t>
            </a:r>
            <a:r>
              <a:rPr lang="en-US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. ABCD</a:t>
            </a:r>
            <a:r>
              <a:rPr lang="uk-U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– квадрат,</a:t>
            </a:r>
            <a:r>
              <a:rPr lang="en-US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EF⟂AD</a:t>
            </a:r>
            <a:r>
              <a:rPr lang="uk-U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.</a:t>
            </a:r>
          </a:p>
          <a:p>
            <a:r>
              <a:rPr lang="uk-U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Знайдіть ∠</a:t>
            </a:r>
            <a:r>
              <a:rPr lang="en-US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AFE</a:t>
            </a:r>
            <a:r>
              <a:rPr lang="uk-U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.</a:t>
            </a:r>
            <a:endParaRPr lang="uk-UA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44DE3820-97F7-4264-A2F3-48C2BF082FC0}"/>
              </a:ext>
            </a:extLst>
          </p:cNvPr>
          <p:cNvSpPr/>
          <p:nvPr/>
        </p:nvSpPr>
        <p:spPr>
          <a:xfrm>
            <a:off x="8853072" y="1871985"/>
            <a:ext cx="2648669" cy="2648669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4F3154A7-BD9E-4BDA-9308-896DC2F1BFAC}"/>
              </a:ext>
            </a:extLst>
          </p:cNvPr>
          <p:cNvSpPr/>
          <p:nvPr/>
        </p:nvSpPr>
        <p:spPr>
          <a:xfrm>
            <a:off x="8399102" y="1579597"/>
            <a:ext cx="4539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</a:t>
            </a:r>
            <a:endParaRPr lang="uk-UA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CEE2E72A-FB48-444A-823B-8945D3E599CC}"/>
              </a:ext>
            </a:extLst>
          </p:cNvPr>
          <p:cNvSpPr/>
          <p:nvPr/>
        </p:nvSpPr>
        <p:spPr>
          <a:xfrm>
            <a:off x="11499840" y="1579598"/>
            <a:ext cx="4619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B</a:t>
            </a:r>
            <a:endParaRPr lang="uk-UA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9C14E971-661D-477E-A19C-4868C5796966}"/>
              </a:ext>
            </a:extLst>
          </p:cNvPr>
          <p:cNvSpPr/>
          <p:nvPr/>
        </p:nvSpPr>
        <p:spPr>
          <a:xfrm>
            <a:off x="11476092" y="4228266"/>
            <a:ext cx="50526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</a:t>
            </a:r>
            <a:endParaRPr lang="uk-UA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7424D628-D8B1-4FE0-AA07-093C335C79DD}"/>
              </a:ext>
            </a:extLst>
          </p:cNvPr>
          <p:cNvSpPr/>
          <p:nvPr/>
        </p:nvSpPr>
        <p:spPr>
          <a:xfrm>
            <a:off x="8395094" y="4200427"/>
            <a:ext cx="4619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C</a:t>
            </a:r>
            <a:endParaRPr lang="uk-UA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cxnSp>
        <p:nvCxnSpPr>
          <p:cNvPr id="10" name="Пряма сполучна лінія 9">
            <a:extLst>
              <a:ext uri="{FF2B5EF4-FFF2-40B4-BE49-F238E27FC236}">
                <a16:creationId xmlns:a16="http://schemas.microsoft.com/office/drawing/2014/main" id="{1DF73A57-B6C4-4C13-8939-B216A1D5A265}"/>
              </a:ext>
            </a:extLst>
          </p:cNvPr>
          <p:cNvCxnSpPr>
            <a:stCxn id="6" idx="3"/>
          </p:cNvCxnSpPr>
          <p:nvPr/>
        </p:nvCxnSpPr>
        <p:spPr>
          <a:xfrm>
            <a:off x="8853072" y="1871985"/>
            <a:ext cx="2646768" cy="264120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сполучна лінія 11">
            <a:extLst>
              <a:ext uri="{FF2B5EF4-FFF2-40B4-BE49-F238E27FC236}">
                <a16:creationId xmlns:a16="http://schemas.microsoft.com/office/drawing/2014/main" id="{D8F71E94-1040-4E82-9804-8AB4C7576D60}"/>
              </a:ext>
            </a:extLst>
          </p:cNvPr>
          <p:cNvCxnSpPr>
            <a:cxnSpLocks/>
          </p:cNvCxnSpPr>
          <p:nvPr/>
        </p:nvCxnSpPr>
        <p:spPr>
          <a:xfrm flipV="1">
            <a:off x="8658251" y="1736474"/>
            <a:ext cx="1648163" cy="167308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10EC2C5A-CFAF-46C2-AF0A-5DBBF70BBE02}"/>
              </a:ext>
            </a:extLst>
          </p:cNvPr>
          <p:cNvSpPr/>
          <p:nvPr/>
        </p:nvSpPr>
        <p:spPr>
          <a:xfrm rot="18896048">
            <a:off x="9277889" y="2430659"/>
            <a:ext cx="204875" cy="2048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7" name="Прямокутник 16">
            <a:extLst>
              <a:ext uri="{FF2B5EF4-FFF2-40B4-BE49-F238E27FC236}">
                <a16:creationId xmlns:a16="http://schemas.microsoft.com/office/drawing/2014/main" id="{8491A70E-EAAB-4BEA-A29E-9707DFEC5E97}"/>
              </a:ext>
            </a:extLst>
          </p:cNvPr>
          <p:cNvSpPr/>
          <p:nvPr/>
        </p:nvSpPr>
        <p:spPr>
          <a:xfrm>
            <a:off x="8323436" y="2677965"/>
            <a:ext cx="4748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E</a:t>
            </a:r>
            <a:endParaRPr lang="uk-UA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8" name="Прямокутник 17">
            <a:extLst>
              <a:ext uri="{FF2B5EF4-FFF2-40B4-BE49-F238E27FC236}">
                <a16:creationId xmlns:a16="http://schemas.microsoft.com/office/drawing/2014/main" id="{D7E32EF0-CF53-432B-B6A4-38994BFADD13}"/>
              </a:ext>
            </a:extLst>
          </p:cNvPr>
          <p:cNvSpPr/>
          <p:nvPr/>
        </p:nvSpPr>
        <p:spPr>
          <a:xfrm>
            <a:off x="9748438" y="1360709"/>
            <a:ext cx="4363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F</a:t>
            </a:r>
            <a:endParaRPr lang="uk-UA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505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 квадратики - 60 фото">
            <a:extLst>
              <a:ext uri="{FF2B5EF4-FFF2-40B4-BE49-F238E27FC236}">
                <a16:creationId xmlns:a16="http://schemas.microsoft.com/office/drawing/2014/main" id="{50784766-602D-45CE-A4B3-4A5DC273B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0DE3260C-B69E-4CA7-A7EF-5D8297897038}"/>
              </a:ext>
            </a:extLst>
          </p:cNvPr>
          <p:cNvSpPr/>
          <p:nvPr/>
        </p:nvSpPr>
        <p:spPr>
          <a:xfrm>
            <a:off x="789899" y="2369081"/>
            <a:ext cx="10612201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1500" b="1" cap="none" spc="0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602156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410</Words>
  <Application>Microsoft Office PowerPoint</Application>
  <PresentationFormat>Широкий екран</PresentationFormat>
  <Paragraphs>78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Garamond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Стрельченко Дмитро Сергійович</dc:creator>
  <cp:lastModifiedBy>Стрельченко Дмитро Сергійович</cp:lastModifiedBy>
  <cp:revision>1</cp:revision>
  <dcterms:created xsi:type="dcterms:W3CDTF">2022-10-17T18:51:07Z</dcterms:created>
  <dcterms:modified xsi:type="dcterms:W3CDTF">2022-10-17T20:29:24Z</dcterms:modified>
</cp:coreProperties>
</file>