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sldIdLst>
    <p:sldId id="260" r:id="rId3"/>
    <p:sldId id="261" r:id="rId4"/>
    <p:sldId id="277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0" r:id="rId16"/>
    <p:sldId id="273" r:id="rId17"/>
    <p:sldId id="274" r:id="rId18"/>
    <p:sldId id="278" r:id="rId19"/>
    <p:sldId id="275" r:id="rId20"/>
    <p:sldId id="276" r:id="rId21"/>
    <p:sldId id="279" r:id="rId22"/>
    <p:sldId id="259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66FF99"/>
    <a:srgbClr val="00FF99"/>
    <a:srgbClr val="66FFFF"/>
    <a:srgbClr val="1897A8"/>
    <a:srgbClr val="B00000"/>
    <a:srgbClr val="8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76397C-1010-4646-8A6F-93D4C9ADFF58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19C85-FC1D-4BF6-95D0-5BD381055284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E3B4B-E111-495F-B57A-8E4D43DD5446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A222E-F4DB-4F46-8164-FCCBD0A364E6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0C8F81-EEB6-465F-B10A-A0270A9424A5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431244-35C9-41DE-8637-347772179DB9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04C7EC-1EAB-4AF2-A596-4C43BC43903E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D175B-9FFD-4E7F-8E8C-AED3F5A55FC8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4822D-D3DA-41B9-B0A6-D927228A89DF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76F63-320A-48D3-8522-5A5E743719FF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FF41FB-C0BA-4351-92CF-90A7CD230B44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й трикут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7" name="Пі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grpSp>
        <p:nvGrpSpPr>
          <p:cNvPr id="2" name="Групувати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іліні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іліні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іліні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 сполучна ліні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Місце для дати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19" name="Місце для нижнього колонтитула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7" name="Місце для номера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  <p:hf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</p:spTree>
  </p:cSld>
  <p:clrMapOvr>
    <a:masterClrMapping/>
  </p:clrMapOvr>
  <p:transition spd="slow">
    <p:strips dir="rd"/>
  </p:transition>
  <p:hf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hf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hf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Порівняння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Місце для вмісту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strips dir="rd"/>
  </p:transition>
  <p:hf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hf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  <p:hf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strips dir="rd"/>
  </p:transition>
  <p:hf hdr="0" ft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8" name="Поліліні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іліні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кутний трикут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 сполучна ліні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hf hdr="0" ft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  <p:hf hdr="0" ft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C999FB4-3FF4-4B73-AD90-5D0559FC5B47}" type="slidenum">
              <a:rPr lang="ru-RU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 dir="r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іліні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іліні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кутний трикут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 сполучна ліні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Місце для заголовка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0" name="Місце для тексту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0" name="Місце для дати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2" name="Місце для нижнього колонтитула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Місце для номера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C999FB4-3FF4-4B73-AD90-5D0559FC5B47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strips dir="rd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4.png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png"/><Relationship Id="rId7" Type="http://schemas.openxmlformats.org/officeDocument/2006/relationships/image" Target="../media/image1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4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png"/><Relationship Id="rId5" Type="http://schemas.openxmlformats.org/officeDocument/2006/relationships/image" Target="../media/image14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umath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125538"/>
            <a:ext cx="7561263" cy="3160718"/>
          </a:xfrm>
        </p:spPr>
        <p:txBody>
          <a:bodyPr/>
          <a:lstStyle/>
          <a:p>
            <a:r>
              <a:rPr lang="ru-RU" sz="6000" b="1" dirty="0" err="1" smtClean="0">
                <a:solidFill>
                  <a:srgbClr val="B00000"/>
                </a:solidFill>
              </a:rPr>
              <a:t>Квадратична</a:t>
            </a:r>
            <a:r>
              <a:rPr lang="ru-RU" sz="6000" b="1" dirty="0" smtClean="0">
                <a:solidFill>
                  <a:srgbClr val="B00000"/>
                </a:solidFill>
              </a:rPr>
              <a:t> </a:t>
            </a:r>
            <a:r>
              <a:rPr lang="ru-RU" sz="6000" b="1" dirty="0" err="1" smtClean="0">
                <a:solidFill>
                  <a:srgbClr val="B00000"/>
                </a:solidFill>
              </a:rPr>
              <a:t>функція</a:t>
            </a:r>
            <a:r>
              <a:rPr lang="ru-RU" sz="6000" b="1" dirty="0" smtClean="0">
                <a:solidFill>
                  <a:srgbClr val="B00000"/>
                </a:solidFill>
              </a:rPr>
              <a:t>, </a:t>
            </a:r>
            <a:r>
              <a:rPr lang="ru-RU" sz="6000" b="1" dirty="0" err="1" smtClean="0">
                <a:solidFill>
                  <a:srgbClr val="B00000"/>
                </a:solidFill>
              </a:rPr>
              <a:t>її</a:t>
            </a:r>
            <a:r>
              <a:rPr lang="ru-RU" sz="6000" b="1" dirty="0" smtClean="0">
                <a:solidFill>
                  <a:srgbClr val="B00000"/>
                </a:solidFill>
              </a:rPr>
              <a:t> </a:t>
            </a:r>
            <a:r>
              <a:rPr lang="ru-RU" sz="6000" b="1" dirty="0" err="1" smtClean="0">
                <a:solidFill>
                  <a:srgbClr val="B00000"/>
                </a:solidFill>
              </a:rPr>
              <a:t>графік</a:t>
            </a:r>
            <a:r>
              <a:rPr lang="ru-RU" sz="6000" b="1" dirty="0" smtClean="0">
                <a:solidFill>
                  <a:srgbClr val="B00000"/>
                </a:solidFill>
              </a:rPr>
              <a:t> і </a:t>
            </a:r>
            <a:r>
              <a:rPr lang="ru-RU" sz="6000" b="1" dirty="0" err="1" smtClean="0">
                <a:solidFill>
                  <a:srgbClr val="B00000"/>
                </a:solidFill>
              </a:rPr>
              <a:t>властивості</a:t>
            </a:r>
            <a:r>
              <a:rPr lang="ru-RU" sz="6000" b="1" dirty="0" smtClean="0">
                <a:solidFill>
                  <a:srgbClr val="B00000"/>
                </a:solidFill>
              </a:rPr>
              <a:t>.</a:t>
            </a:r>
            <a:endParaRPr lang="ru-RU" sz="6000" b="1" dirty="0">
              <a:solidFill>
                <a:srgbClr val="B000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7158" y="5000636"/>
            <a:ext cx="5387986" cy="70962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4000" b="1" i="1" dirty="0" err="1" smtClean="0"/>
              <a:t>Теоретичні</a:t>
            </a:r>
            <a:r>
              <a:rPr lang="ru-RU" sz="4000" b="1" i="1" dirty="0" smtClean="0"/>
              <a:t> </a:t>
            </a:r>
            <a:r>
              <a:rPr lang="ru-RU" sz="4000" b="1" i="1" dirty="0" err="1" smtClean="0"/>
              <a:t>відомості</a:t>
            </a:r>
            <a:endParaRPr lang="ru-RU" sz="4000" b="1" i="1" dirty="0"/>
          </a:p>
          <a:p>
            <a:pPr>
              <a:lnSpc>
                <a:spcPct val="80000"/>
              </a:lnSpc>
            </a:pPr>
            <a:endParaRPr lang="ru-RU" sz="2400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737320"/>
                <a:ext cx="8229600" cy="4347864"/>
              </a:xfrm>
            </p:spPr>
            <p:txBody>
              <a:bodyPr>
                <a:normAutofit/>
              </a:bodyPr>
              <a:lstStyle/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600" b="1" i="1" dirty="0" smtClean="0">
                    <a:latin typeface="Times New Roman" pitchFamily="18" charset="0"/>
                    <a:cs typeface="Times New Roman" pitchFamily="18" charset="0"/>
                  </a:rPr>
                  <a:t>Квадратична функція </a:t>
                </a:r>
                <a:r>
                  <a:rPr lang="uk-UA" sz="3600" dirty="0" smtClean="0">
                    <a:latin typeface="Times New Roman" pitchFamily="18" charset="0"/>
                    <a:cs typeface="Times New Roman" pitchFamily="18" charset="0"/>
                  </a:rPr>
                  <a:t>– це функція,</a:t>
                </a: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600" dirty="0" smtClean="0">
                    <a:latin typeface="Times New Roman" pitchFamily="18" charset="0"/>
                    <a:cs typeface="Times New Roman" pitchFamily="18" charset="0"/>
                  </a:rPr>
                  <a:t>яку можна задати формулою </a:t>
                </a: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600" i="1" dirty="0" smtClean="0">
                    <a:latin typeface="Times New Roman" pitchFamily="18" charset="0"/>
                    <a:cs typeface="Times New Roman" pitchFamily="18" charset="0"/>
                  </a:rPr>
                  <a:t>у = 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6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6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36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600" i="1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en-US" sz="3600" i="1" dirty="0" smtClean="0"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uk-UA" sz="3600" i="1" dirty="0" err="1" smtClean="0">
                    <a:latin typeface="Times New Roman" pitchFamily="18" charset="0"/>
                    <a:cs typeface="Times New Roman" pitchFamily="18" charset="0"/>
                  </a:rPr>
                  <a:t>х+с</a:t>
                </a:r>
                <a:r>
                  <a:rPr lang="uk-UA" sz="3600" dirty="0" smtClean="0">
                    <a:latin typeface="Times New Roman" pitchFamily="18" charset="0"/>
                    <a:cs typeface="Times New Roman" pitchFamily="18" charset="0"/>
                  </a:rPr>
                  <a:t>, де </a:t>
                </a:r>
                <a:r>
                  <a:rPr lang="uk-UA" sz="3600" i="1" dirty="0" smtClean="0">
                    <a:latin typeface="Times New Roman" pitchFamily="18" charset="0"/>
                    <a:cs typeface="Times New Roman" pitchFamily="18" charset="0"/>
                  </a:rPr>
                  <a:t>а</a:t>
                </a:r>
                <a:r>
                  <a:rPr lang="en-US" sz="36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6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≠</a:t>
                </a:r>
                <a:r>
                  <a:rPr lang="en-US" sz="360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uk-UA" sz="360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0</a:t>
                </a:r>
                <a:r>
                  <a:rPr lang="uk-UA" sz="36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, </a:t>
                </a: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en-US" sz="3600" i="1" dirty="0"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uk-UA" sz="3600" i="1" dirty="0" smtClean="0">
                    <a:latin typeface="Times New Roman" pitchFamily="18" charset="0"/>
                    <a:cs typeface="Times New Roman" pitchFamily="18" charset="0"/>
                  </a:rPr>
                  <a:t>, с </a:t>
                </a:r>
                <a:r>
                  <a:rPr lang="uk-UA" sz="3600" dirty="0" smtClean="0">
                    <a:latin typeface="Times New Roman" pitchFamily="18" charset="0"/>
                    <a:cs typeface="Times New Roman" pitchFamily="18" charset="0"/>
                  </a:rPr>
                  <a:t>– довільні числа, </a:t>
                </a:r>
                <a:r>
                  <a:rPr lang="uk-UA" sz="3600" i="1" dirty="0" smtClean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uk-UA" sz="3600" dirty="0" smtClean="0">
                    <a:latin typeface="Times New Roman" pitchFamily="18" charset="0"/>
                    <a:cs typeface="Times New Roman" pitchFamily="18" charset="0"/>
                  </a:rPr>
                  <a:t> – аргумент.</a:t>
                </a: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737320"/>
                <a:ext cx="8229600" cy="4347864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332656"/>
                <a:ext cx="8229600" cy="4525963"/>
              </a:xfrm>
            </p:spPr>
            <p:txBody>
              <a:bodyPr>
                <a:normAutofit/>
              </a:bodyPr>
              <a:lstStyle/>
              <a:p>
                <a:pPr marL="109728" indent="0" algn="ctr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Приклади квадратичної функції:</a:t>
                </a:r>
              </a:p>
              <a:p>
                <a:pPr marL="109728" indent="0" algn="ctr">
                  <a:buNone/>
                </a:pP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у=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,	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у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ru-RU" sz="32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,	у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i="1">
                            <a:latin typeface="Cambria Math"/>
                          </a:rPr>
                          <m:t>(</m:t>
                        </m:r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  <m:r>
                          <a:rPr lang="uk-UA" sz="3200" i="1">
                            <a:latin typeface="Cambria Math"/>
                          </a:rPr>
                          <m:t>−3)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ru-RU" sz="3200" i="1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ru-RU" sz="2800" dirty="0"/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332656"/>
                <a:ext cx="8229600" cy="4525963"/>
              </a:xfrm>
              <a:blipFill rotWithShape="1">
                <a:blip r:embed="rId2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593" b="41602"/>
          <a:stretch/>
        </p:blipFill>
        <p:spPr>
          <a:xfrm>
            <a:off x="4009310" y="1628800"/>
            <a:ext cx="4645583" cy="3672408"/>
          </a:xfrm>
          <a:prstGeom prst="rect">
            <a:avLst/>
          </a:prstGeom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1483724" y="5628891"/>
                <a:ext cx="26642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3200" i="1" dirty="0" smtClean="0"/>
                  <a:t>у</a:t>
                </a:r>
                <a:r>
                  <a:rPr lang="en-US" sz="3200" i="1" dirty="0" smtClean="0"/>
                  <a:t> </a:t>
                </a:r>
                <a:r>
                  <a:rPr lang="ru-RU" sz="3200" dirty="0" smtClean="0"/>
                  <a:t>=</a:t>
                </a:r>
                <a:r>
                  <a:rPr lang="en-US" sz="3200" dirty="0" smtClean="0"/>
                  <a:t> </a:t>
                </a:r>
                <a:r>
                  <a:rPr lang="uk-UA" sz="3200" dirty="0"/>
                  <a:t>-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ru-RU" sz="3200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3724" y="5628891"/>
                <a:ext cx="2664296" cy="584775"/>
              </a:xfrm>
              <a:prstGeom prst="rect">
                <a:avLst/>
              </a:prstGeom>
              <a:blipFill rotWithShape="1">
                <a:blip r:embed="rId4"/>
                <a:stretch>
                  <a:fillRect l="-5721" t="-14583" b="-322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1619997"/>
            <a:ext cx="4328548" cy="43012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62152443"/>
      </p:ext>
    </p:extLst>
  </p:cSld>
  <p:clrMapOvr>
    <a:masterClrMapping/>
  </p:clrMapOvr>
  <p:transition spd="slow">
    <p:strips dir="r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332656"/>
                <a:ext cx="8229600" cy="6048672"/>
              </a:xfrm>
            </p:spPr>
            <p:txBody>
              <a:bodyPr>
                <a:normAutofit lnSpcReduction="10000"/>
              </a:bodyPr>
              <a:lstStyle/>
              <a:p>
                <a:pPr marL="109728" indent="0" algn="ctr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Графік квадратичної функції – парабола, вітки якої напрямлені </a:t>
                </a:r>
              </a:p>
              <a:p>
                <a:pPr marL="109728" indent="0" algn="ctr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вгору при а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&gt;0</a:t>
                </a:r>
                <a:endParaRPr lang="uk-UA" sz="3200" dirty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endParaRPr lang="uk-UA" sz="11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endParaRPr lang="uk-UA" sz="1100" dirty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endParaRPr lang="uk-UA" sz="11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endParaRPr lang="uk-UA" sz="3200" dirty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endParaRPr lang="uk-UA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endParaRPr lang="uk-UA" sz="3200" dirty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endParaRPr lang="uk-UA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endParaRPr lang="uk-UA" sz="3200" dirty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endParaRPr lang="uk-UA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endParaRPr lang="uk-UA" sz="3200" dirty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вниз при а</a:t>
                </a:r>
                <a14:m>
                  <m:oMath xmlns:m="http://schemas.openxmlformats.org/officeDocument/2006/math">
                    <m:r>
                      <a:rPr lang="uk-UA" sz="3200" i="1" smtClean="0">
                        <a:latin typeface="Cambria Math"/>
                        <a:ea typeface="Cambria Math"/>
                      </a:rPr>
                      <m:t>&lt;</m:t>
                    </m:r>
                    <m:r>
                      <a:rPr lang="uk-UA" sz="3200" b="0" i="1" smtClean="0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332656"/>
                <a:ext cx="8229600" cy="6048672"/>
              </a:xfrm>
              <a:blipFill rotWithShape="1">
                <a:blip r:embed="rId2"/>
                <a:stretch>
                  <a:fillRect t="-2218" b="-221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772816"/>
            <a:ext cx="4328548" cy="43012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41984582"/>
      </p:ext>
    </p:extLst>
  </p:cSld>
  <p:clrMapOvr>
    <a:masterClrMapping/>
  </p:clrMapOvr>
  <p:transition spd="slow">
    <p:strips dir="r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332657"/>
                <a:ext cx="4032448" cy="5705436"/>
              </a:xfrm>
            </p:spPr>
            <p:txBody>
              <a:bodyPr>
                <a:normAutofit/>
              </a:bodyPr>
              <a:lstStyle/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Координати вершини параболи (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m, n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3200" b="0" i="1" smtClean="0">
                            <a:latin typeface="Cambria Math"/>
                          </a:rPr>
                          <m:t>2</m:t>
                        </m:r>
                        <m:r>
                          <a:rPr lang="en-US" sz="3200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,        </a:t>
                </a:r>
                <a:endParaRPr lang="en-US" sz="3200" i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/>
                          </a:rPr>
                          <m:t>𝐷</m:t>
                        </m:r>
                      </m:num>
                      <m:den>
                        <m:r>
                          <a:rPr lang="uk-UA" sz="3200" b="0" i="1" smtClean="0">
                            <a:latin typeface="Cambria Math"/>
                          </a:rPr>
                          <m:t>4</m:t>
                        </m:r>
                        <m:r>
                          <a:rPr lang="en-US" sz="3200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 dirty="0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3200" i="1" dirty="0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uk-UA" sz="3200" b="0" i="1" dirty="0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uk-UA" sz="3200" b="0" i="1" dirty="0" smtClean="0">
                            <a:latin typeface="Cambria Math"/>
                          </a:rPr>
                          <m:t>−4</m:t>
                        </m:r>
                        <m:r>
                          <a:rPr lang="en-US" sz="3200" b="0" i="1" dirty="0" smtClean="0">
                            <a:latin typeface="Cambria Math"/>
                          </a:rPr>
                          <m:t>𝑎𝑐</m:t>
                        </m:r>
                      </m:num>
                      <m:den>
                        <m:r>
                          <a:rPr lang="uk-UA" sz="3200" b="0" i="1" dirty="0" smtClean="0">
                            <a:latin typeface="Cambria Math"/>
                          </a:rPr>
                          <m:t>4</m:t>
                        </m:r>
                        <m:r>
                          <a:rPr lang="en-US" sz="3200" b="0" i="1" dirty="0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ru-RU" sz="3200" i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Рівняння осі симетрії параболи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х=</a:t>
                </a: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m</a:t>
                </a:r>
                <a:endParaRPr lang="uk-UA" sz="3200" i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332657"/>
                <a:ext cx="4032448" cy="5705436"/>
              </a:xfrm>
              <a:blipFill rotWithShape="1">
                <a:blip r:embed="rId2"/>
                <a:stretch>
                  <a:fillRect l="-1210" r="-57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281"/>
          <a:stretch/>
        </p:blipFill>
        <p:spPr>
          <a:xfrm>
            <a:off x="4932040" y="332656"/>
            <a:ext cx="3612016" cy="6010275"/>
          </a:xfrm>
          <a:prstGeom prst="rect">
            <a:avLst/>
          </a:prstGeom>
        </p:spPr>
      </p:pic>
      <p:cxnSp>
        <p:nvCxnSpPr>
          <p:cNvPr id="7" name="Прямая соединительная линия 6"/>
          <p:cNvCxnSpPr>
            <a:stCxn id="5" idx="0"/>
          </p:cNvCxnSpPr>
          <p:nvPr/>
        </p:nvCxnSpPr>
        <p:spPr>
          <a:xfrm>
            <a:off x="6738048" y="332656"/>
            <a:ext cx="0" cy="424847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830824558"/>
      </p:ext>
    </p:extLst>
  </p:cSld>
  <p:clrMapOvr>
    <a:masterClrMapping/>
  </p:clrMapOvr>
  <p:transition spd="slow">
    <p:strips dir="r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5004048" y="188640"/>
                <a:ext cx="3816424" cy="6552728"/>
              </a:xfrm>
            </p:spPr>
            <p:txBody>
              <a:bodyPr>
                <a:noAutofit/>
              </a:bodyPr>
              <a:lstStyle/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Графіки функцій 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у=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 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i="1"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uk-UA" sz="3200" i="1" dirty="0" err="1" smtClean="0">
                    <a:latin typeface="Times New Roman" pitchFamily="18" charset="0"/>
                    <a:cs typeface="Times New Roman" pitchFamily="18" charset="0"/>
                  </a:rPr>
                  <a:t>х+с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і 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у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= 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i="1"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можна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сумістити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паралельним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перенесенням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. 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uk-UA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2800" i="1" dirty="0">
                    <a:latin typeface="Times New Roman" pitchFamily="18" charset="0"/>
                    <a:cs typeface="Times New Roman" pitchFamily="18" charset="0"/>
                  </a:rPr>
                  <a:t>у=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28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ru-RU" sz="2800" i="1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latin typeface="Times New Roman" pitchFamily="18" charset="0"/>
                    <a:cs typeface="Times New Roman" pitchFamily="18" charset="0"/>
                  </a:rPr>
                  <a:t>ІІ  </a:t>
                </a:r>
                <a:r>
                  <a:rPr lang="uk-UA" sz="2800" i="1" dirty="0">
                    <a:latin typeface="Times New Roman" pitchFamily="18" charset="0"/>
                    <a:cs typeface="Times New Roman" pitchFamily="18" charset="0"/>
                  </a:rPr>
                  <a:t>у=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28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800" dirty="0">
                    <a:latin typeface="Times New Roman" pitchFamily="18" charset="0"/>
                    <a:cs typeface="Times New Roman" pitchFamily="18" charset="0"/>
                  </a:rPr>
                  <a:t>-3</a:t>
                </a: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latin typeface="Times New Roman" pitchFamily="18" charset="0"/>
                    <a:cs typeface="Times New Roman" pitchFamily="18" charset="0"/>
                  </a:rPr>
                  <a:t>ІІІ </a:t>
                </a:r>
                <a:r>
                  <a:rPr lang="uk-UA" sz="2800" i="1" dirty="0">
                    <a:latin typeface="Times New Roman" pitchFamily="18" charset="0"/>
                    <a:cs typeface="Times New Roman" pitchFamily="18" charset="0"/>
                  </a:rPr>
                  <a:t>у=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2800" i="1">
                            <a:latin typeface="Cambria Math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  <m:r>
                          <a:rPr lang="uk-UA" sz="2800" i="1">
                            <a:latin typeface="Cambria Math"/>
                          </a:rPr>
                          <m:t>−4)</m:t>
                        </m:r>
                      </m:e>
                      <m:sup>
                        <m:r>
                          <a:rPr lang="uk-UA" sz="28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ru-RU" sz="2800" i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04048" y="188640"/>
                <a:ext cx="3816424" cy="6552728"/>
              </a:xfrm>
              <a:blipFill rotWithShape="1">
                <a:blip r:embed="rId2"/>
                <a:stretch>
                  <a:fillRect l="-1278" b="-297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877"/>
          <a:stretch/>
        </p:blipFill>
        <p:spPr>
          <a:xfrm>
            <a:off x="179512" y="365670"/>
            <a:ext cx="5081540" cy="64635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7584" y="62068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206084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II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283968" y="10087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III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3258611376"/>
      </p:ext>
    </p:extLst>
  </p:cSld>
  <p:clrMapOvr>
    <a:masterClrMapping/>
  </p:clrMapOvr>
  <p:transition spd="slow">
    <p:strips dir="r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404664"/>
                <a:ext cx="8229600" cy="2232248"/>
              </a:xfrm>
            </p:spPr>
            <p:txBody>
              <a:bodyPr>
                <a:normAutofit/>
              </a:bodyPr>
              <a:lstStyle/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Властивості квадратичної функції </a:t>
                </a:r>
              </a:p>
              <a:p>
                <a:pPr marL="109728" indent="0">
                  <a:buNone/>
                </a:pP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у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= 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uk-UA" sz="3200" i="1" dirty="0" err="1" smtClean="0">
                    <a:latin typeface="Times New Roman" pitchFamily="18" charset="0"/>
                    <a:cs typeface="Times New Roman" pitchFamily="18" charset="0"/>
                  </a:rPr>
                  <a:t>х+с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: </a:t>
                </a:r>
              </a:p>
              <a:p>
                <a:pPr marL="109728" indent="0">
                  <a:buNone/>
                </a:pP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при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а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&gt;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0</a:t>
                </a:r>
                <a:r>
                  <a:rPr lang="uk-UA" sz="3200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		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	</a:t>
                </a:r>
                <a:r>
                  <a:rPr lang="uk-UA" sz="3200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	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при </a:t>
                </a:r>
                <a:r>
                  <a:rPr lang="uk-UA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а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uk-UA" sz="3200" i="1">
                        <a:latin typeface="Cambria Math"/>
                        <a:ea typeface="Cambria Math"/>
                      </a:rPr>
                      <m:t>&lt;0</m:t>
                    </m:r>
                  </m:oMath>
                </a14:m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404664"/>
                <a:ext cx="8229600" cy="2232248"/>
              </a:xfrm>
              <a:blipFill rotWithShape="1">
                <a:blip r:embed="rId2"/>
                <a:stretch>
                  <a:fillRect l="-593" t="-381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2855"/>
            <a:ext cx="4741462" cy="47115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774" y="2132855"/>
            <a:ext cx="4775345" cy="474526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38457003"/>
      </p:ext>
    </p:extLst>
  </p:cSld>
  <p:clrMapOvr>
    <a:masterClrMapping/>
  </p:clrMapOvr>
  <p:transition spd="slow">
    <p:strips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260648"/>
                <a:ext cx="8229600" cy="6597352"/>
              </a:xfrm>
            </p:spPr>
            <p:txBody>
              <a:bodyPr>
                <a:normAutofit/>
              </a:bodyPr>
              <a:lstStyle/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1. Область визначення 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D(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у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109728" indent="0">
                  <a:buNone/>
                </a:pP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	R					R</a:t>
                </a:r>
              </a:p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2. Область значень Е(у):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 algn="r">
                  <a:buNone/>
                </a:pPr>
                <a14:m>
                  <m:oMath xmlns:m="http://schemas.openxmlformats.org/officeDocument/2006/math">
                    <m:d>
                      <m:dPr>
                        <m:begChr m:val="["/>
                        <m:endChr m:val=""/>
                        <m:ctrlPr>
                          <a:rPr lang="uk-UA" sz="320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en-US" sz="3200" b="0" i="1" smtClean="0">
                            <a:latin typeface="Cambria Math"/>
                            <a:cs typeface="Times New Roman" pitchFamily="18" charset="0"/>
                          </a:rPr>
                          <m:t>; </m:t>
                        </m:r>
                        <m:d>
                          <m:dPr>
                            <m:begChr m:val=""/>
                            <m:ctrlPr>
                              <a:rPr lang="en-US" sz="32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∞</m:t>
                            </m:r>
                          </m:e>
                        </m:d>
                      </m:e>
                    </m:d>
                  </m:oMath>
                </a14:m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d>
                      <m:dPr>
                        <m:endChr m:val=""/>
                        <m:ctrlPr>
                          <a:rPr lang="en-US" sz="320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latin typeface="Cambria Math"/>
                            <a:cs typeface="Times New Roman" pitchFamily="18" charset="0"/>
                          </a:rPr>
                          <m:t>−</m:t>
                        </m:r>
                        <m:r>
                          <a:rPr lang="en-US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∞; </m:t>
                        </m:r>
                        <m:d>
                          <m:dPr>
                            <m:begChr m:val=""/>
                            <m:endChr m:val="]"/>
                            <m:ctrlPr>
                              <a:rPr lang="en-US" sz="3200" b="0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𝑛</m:t>
                            </m:r>
                          </m:e>
                        </m:d>
                      </m:e>
                    </m:d>
                  </m:oMath>
                </a14:m>
                <a:endParaRPr lang="uk-UA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260648"/>
                <a:ext cx="8229600" cy="6597352"/>
              </a:xfrm>
              <a:blipFill rotWithShape="1">
                <a:blip r:embed="rId2"/>
                <a:stretch>
                  <a:fillRect l="-593" t="-12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Группа 23"/>
          <p:cNvGrpSpPr/>
          <p:nvPr/>
        </p:nvGrpSpPr>
        <p:grpSpPr>
          <a:xfrm>
            <a:off x="0" y="2091166"/>
            <a:ext cx="4731362" cy="4385224"/>
            <a:chOff x="56184" y="2276873"/>
            <a:chExt cx="4731362" cy="4385224"/>
          </a:xfrm>
        </p:grpSpPr>
        <p:grpSp>
          <p:nvGrpSpPr>
            <p:cNvPr id="18" name="Группа 17"/>
            <p:cNvGrpSpPr/>
            <p:nvPr/>
          </p:nvGrpSpPr>
          <p:grpSpPr>
            <a:xfrm>
              <a:off x="60109" y="2276873"/>
              <a:ext cx="4727437" cy="4385224"/>
              <a:chOff x="0" y="2132855"/>
              <a:chExt cx="4741462" cy="4711595"/>
            </a:xfrm>
          </p:grpSpPr>
          <p:pic>
            <p:nvPicPr>
              <p:cNvPr id="5" name="Рисунок 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2132855"/>
                <a:ext cx="4741462" cy="4711595"/>
              </a:xfrm>
              <a:prstGeom prst="rect">
                <a:avLst/>
              </a:prstGeom>
            </p:spPr>
          </p:pic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1835696" y="5085184"/>
                <a:ext cx="0" cy="1152128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Прямая соединительная линия 16"/>
              <p:cNvCxnSpPr/>
              <p:nvPr/>
            </p:nvCxnSpPr>
            <p:spPr>
              <a:xfrm>
                <a:off x="348974" y="6243911"/>
                <a:ext cx="1486722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1" name="TextBox 20"/>
            <p:cNvSpPr txBox="1"/>
            <p:nvPr/>
          </p:nvSpPr>
          <p:spPr>
            <a:xfrm>
              <a:off x="1746836" y="4670414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 smtClean="0"/>
                <a:t>m</a:t>
              </a:r>
              <a:endParaRPr lang="ru-RU" b="1" i="1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6184" y="5886535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/>
                <a:t>n</a:t>
              </a:r>
              <a:endParaRPr lang="ru-RU" b="1" i="1" dirty="0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4459838" y="2091166"/>
            <a:ext cx="4595681" cy="4385224"/>
            <a:chOff x="4525438" y="2276873"/>
            <a:chExt cx="4595681" cy="4385224"/>
          </a:xfrm>
        </p:grpSpPr>
        <p:grpSp>
          <p:nvGrpSpPr>
            <p:cNvPr id="19" name="Группа 18"/>
            <p:cNvGrpSpPr/>
            <p:nvPr/>
          </p:nvGrpSpPr>
          <p:grpSpPr>
            <a:xfrm>
              <a:off x="4525438" y="2276873"/>
              <a:ext cx="4595681" cy="4385224"/>
              <a:chOff x="4345774" y="2132855"/>
              <a:chExt cx="4775345" cy="4745265"/>
            </a:xfrm>
          </p:grpSpPr>
          <p:pic>
            <p:nvPicPr>
              <p:cNvPr id="6" name="Рисунок 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45774" y="2132855"/>
                <a:ext cx="4775345" cy="4745265"/>
              </a:xfrm>
              <a:prstGeom prst="rect">
                <a:avLst/>
              </a:prstGeom>
            </p:spPr>
          </p:pic>
          <p:cxnSp>
            <p:nvCxnSpPr>
              <p:cNvPr id="8" name="Прямая соединительная линия 7"/>
              <p:cNvCxnSpPr/>
              <p:nvPr/>
            </p:nvCxnSpPr>
            <p:spPr>
              <a:xfrm>
                <a:off x="6228184" y="2492896"/>
                <a:ext cx="0" cy="1152128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>
                <a:off x="4741462" y="2492896"/>
                <a:ext cx="1486722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0" name="TextBox 19"/>
            <p:cNvSpPr txBox="1"/>
            <p:nvPr/>
          </p:nvSpPr>
          <p:spPr>
            <a:xfrm>
              <a:off x="6216661" y="3694714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 smtClean="0"/>
                <a:t>m</a:t>
              </a:r>
              <a:endParaRPr lang="ru-RU" b="1" i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58906" y="2424930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/>
                <a:t>n</a:t>
              </a:r>
              <a:endParaRPr lang="ru-RU" b="1" i="1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2882657850"/>
      </p:ext>
    </p:extLst>
  </p:cSld>
  <p:clrMapOvr>
    <a:masterClrMapping/>
  </p:clrMapOvr>
  <p:transition spd="slow">
    <p:strips dir="r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88640"/>
                <a:ext cx="8229600" cy="6552728"/>
              </a:xfrm>
            </p:spPr>
            <p:txBody>
              <a:bodyPr>
                <a:normAutofit/>
              </a:bodyPr>
              <a:lstStyle/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3. </a:t>
                </a:r>
                <a:r>
                  <a:rPr lang="uk-UA" sz="3200" b="1" i="1" dirty="0" smtClean="0">
                    <a:latin typeface="Times New Roman" pitchFamily="18" charset="0"/>
                    <a:cs typeface="Times New Roman" pitchFamily="18" charset="0"/>
                  </a:rPr>
                  <a:t>Нулі квадратичної функції  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- це значення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, при яких функція 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у= 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uk-UA" sz="3200" i="1" dirty="0" err="1" smtClean="0">
                    <a:latin typeface="Times New Roman" pitchFamily="18" charset="0"/>
                    <a:cs typeface="Times New Roman" pitchFamily="18" charset="0"/>
                  </a:rPr>
                  <a:t>х+с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 дорівнює нулю.</a:t>
                </a:r>
              </a:p>
              <a:p>
                <a:pPr marL="109728" indent="0">
                  <a:buNone/>
                </a:pPr>
                <a:endParaRPr lang="en-US" sz="11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11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uk-UA" sz="11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uk-UA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uk-UA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uk-UA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 algn="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3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uk-UA" sz="3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uk-UA" sz="3200" b="0" i="1" smtClean="0">
                        <a:latin typeface="Cambria Math"/>
                      </a:rPr>
                      <m:t> і </m:t>
                    </m:r>
                    <m:sSub>
                      <m:sSubPr>
                        <m:ctrlPr>
                          <a:rPr lang="ru-RU" sz="3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uk-UA" sz="32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-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нулі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функції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88640"/>
                <a:ext cx="8229600" cy="6552728"/>
              </a:xfrm>
              <a:blipFill rotWithShape="1">
                <a:blip r:embed="rId2"/>
                <a:stretch>
                  <a:fillRect l="-593" t="-1302" r="-1852" b="-25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Группа 12"/>
          <p:cNvGrpSpPr/>
          <p:nvPr/>
        </p:nvGrpSpPr>
        <p:grpSpPr>
          <a:xfrm>
            <a:off x="-1" y="1772816"/>
            <a:ext cx="4741462" cy="4711595"/>
            <a:chOff x="-1" y="1772816"/>
            <a:chExt cx="4741462" cy="4711595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1772816"/>
              <a:ext cx="4741462" cy="4711595"/>
            </a:xfrm>
            <a:prstGeom prst="rect">
              <a:avLst/>
            </a:prstGeom>
          </p:spPr>
        </p:pic>
        <mc:AlternateContent xmlns:mc="http://schemas.openxmlformats.org/markup-compatibility/2006">
          <mc:Choice xmlns="" xmlns:a14="http://schemas.microsoft.com/office/drawing/2010/main" Requires="a14">
            <p:sp>
              <p:nvSpPr>
                <p:cNvPr id="8" name="Прямоугольник 7"/>
                <p:cNvSpPr/>
                <p:nvPr/>
              </p:nvSpPr>
              <p:spPr>
                <a:xfrm>
                  <a:off x="852614" y="4787173"/>
                  <a:ext cx="48596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ru-RU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uk-UA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ru-RU" b="1" dirty="0"/>
                </a:p>
              </p:txBody>
            </p:sp>
          </mc:Choice>
          <mc:Fallback>
            <p:sp>
              <p:nvSpPr>
                <p:cNvPr id="8" name="Прямоугольник 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2614" y="4787173"/>
                  <a:ext cx="485966" cy="369332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="" xmlns:a14="http://schemas.microsoft.com/office/drawing/2010/main" Requires="a14">
            <p:sp>
              <p:nvSpPr>
                <p:cNvPr id="9" name="Прямоугольник 8"/>
                <p:cNvSpPr/>
                <p:nvPr/>
              </p:nvSpPr>
              <p:spPr>
                <a:xfrm>
                  <a:off x="2422625" y="4797152"/>
                  <a:ext cx="48596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ru-RU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uk-UA" b="1" i="1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oMath>
                    </m:oMathPara>
                  </a14:m>
                  <a:endParaRPr lang="ru-RU" b="1" dirty="0"/>
                </a:p>
              </p:txBody>
            </p:sp>
          </mc:Choice>
          <mc:Fallback>
            <p:sp>
              <p:nvSpPr>
                <p:cNvPr id="9" name="Прямоугольник 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22625" y="4797152"/>
                  <a:ext cx="485966" cy="369332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2" name="Группа 11"/>
          <p:cNvGrpSpPr/>
          <p:nvPr/>
        </p:nvGrpSpPr>
        <p:grpSpPr>
          <a:xfrm>
            <a:off x="4345773" y="1772816"/>
            <a:ext cx="4775345" cy="4745265"/>
            <a:chOff x="4345773" y="1772816"/>
            <a:chExt cx="4775345" cy="4745265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5773" y="1772816"/>
              <a:ext cx="4775345" cy="4745265"/>
            </a:xfrm>
            <a:prstGeom prst="rect">
              <a:avLst/>
            </a:prstGeom>
          </p:spPr>
        </p:pic>
        <mc:AlternateContent xmlns:mc="http://schemas.openxmlformats.org/markup-compatibility/2006">
          <mc:Choice xmlns="" xmlns:a14="http://schemas.microsoft.com/office/drawing/2010/main" Requires="a14">
            <p:sp>
              <p:nvSpPr>
                <p:cNvPr id="10" name="Прямоугольник 9"/>
                <p:cNvSpPr/>
                <p:nvPr/>
              </p:nvSpPr>
              <p:spPr>
                <a:xfrm>
                  <a:off x="5163434" y="2842957"/>
                  <a:ext cx="48596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ru-RU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uk-UA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ru-RU" b="1" dirty="0"/>
                </a:p>
              </p:txBody>
            </p:sp>
          </mc:Choice>
          <mc:Fallback>
            <p:sp>
              <p:nvSpPr>
                <p:cNvPr id="10" name="Прямоугольник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63434" y="2842957"/>
                  <a:ext cx="485966" cy="369332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="" xmlns:a14="http://schemas.microsoft.com/office/drawing/2010/main" Requires="a14">
            <p:sp>
              <p:nvSpPr>
                <p:cNvPr id="11" name="Прямоугольник 10"/>
                <p:cNvSpPr/>
                <p:nvPr/>
              </p:nvSpPr>
              <p:spPr>
                <a:xfrm>
                  <a:off x="6733445" y="2852936"/>
                  <a:ext cx="48596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ru-RU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uk-UA" b="1" i="1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oMath>
                    </m:oMathPara>
                  </a14:m>
                  <a:endParaRPr lang="ru-RU" b="1" dirty="0"/>
                </a:p>
              </p:txBody>
            </p:sp>
          </mc:Choice>
          <mc:Fallback>
            <p:sp>
              <p:nvSpPr>
                <p:cNvPr id="11" name="Прямоугольник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33445" y="2852936"/>
                  <a:ext cx="485966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="" xmlns:p14="http://schemas.microsoft.com/office/powerpoint/2010/main" val="2172525730"/>
      </p:ext>
    </p:extLst>
  </p:cSld>
  <p:clrMapOvr>
    <a:masterClrMapping/>
  </p:clrMapOvr>
  <p:transition spd="slow">
    <p:strips dir="r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3744415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4. Проміжки зростання і спадання функції.</a:t>
            </a:r>
          </a:p>
          <a:p>
            <a:pPr marL="109728" indent="0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124744"/>
            <a:ext cx="2952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Функція спадає при </a:t>
            </a:r>
            <a:r>
              <a:rPr lang="uk-UA" sz="2400" i="1" dirty="0" smtClean="0"/>
              <a:t>х є (-∞, </a:t>
            </a:r>
            <a:r>
              <a:rPr lang="en-US" sz="2400" i="1" dirty="0" smtClean="0"/>
              <a:t>m</a:t>
            </a:r>
            <a:r>
              <a:rPr lang="uk-UA" sz="2400" i="1" dirty="0" smtClean="0"/>
              <a:t>)</a:t>
            </a:r>
          </a:p>
          <a:p>
            <a:r>
              <a:rPr lang="uk-UA" sz="2400" dirty="0" smtClean="0"/>
              <a:t>Функція зростає при </a:t>
            </a:r>
            <a:r>
              <a:rPr lang="uk-UA" sz="2400" i="1" dirty="0" smtClean="0"/>
              <a:t>х є (</a:t>
            </a:r>
            <a:r>
              <a:rPr lang="en-US" sz="2400" i="1" dirty="0"/>
              <a:t>m </a:t>
            </a:r>
            <a:r>
              <a:rPr lang="uk-UA" sz="2400" i="1" dirty="0" smtClean="0"/>
              <a:t>, ∞ )</a:t>
            </a:r>
            <a:endParaRPr lang="ru-RU" sz="24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868144" y="1124744"/>
            <a:ext cx="30243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Функція </a:t>
            </a:r>
            <a:r>
              <a:rPr lang="uk-UA" sz="2400" dirty="0" smtClean="0"/>
              <a:t>зростає  </a:t>
            </a:r>
            <a:r>
              <a:rPr lang="uk-UA" sz="2400" dirty="0"/>
              <a:t>при </a:t>
            </a:r>
            <a:r>
              <a:rPr lang="uk-UA" sz="2400" i="1" dirty="0"/>
              <a:t>х є (-∞, </a:t>
            </a:r>
            <a:r>
              <a:rPr lang="en-US" sz="2400" i="1" dirty="0"/>
              <a:t>m</a:t>
            </a:r>
            <a:r>
              <a:rPr lang="uk-UA" sz="2400" i="1" dirty="0"/>
              <a:t>)</a:t>
            </a:r>
          </a:p>
          <a:p>
            <a:r>
              <a:rPr lang="uk-UA" sz="2400" dirty="0"/>
              <a:t>Функція </a:t>
            </a:r>
            <a:r>
              <a:rPr lang="uk-UA" sz="2400" dirty="0" smtClean="0"/>
              <a:t>спадає </a:t>
            </a:r>
            <a:r>
              <a:rPr lang="uk-UA" sz="2400" dirty="0"/>
              <a:t>при </a:t>
            </a:r>
            <a:endParaRPr lang="en-US" sz="2400" dirty="0" smtClean="0"/>
          </a:p>
          <a:p>
            <a:r>
              <a:rPr lang="uk-UA" sz="2400" i="1" dirty="0" smtClean="0"/>
              <a:t>х </a:t>
            </a:r>
            <a:r>
              <a:rPr lang="uk-UA" sz="2400" i="1" dirty="0"/>
              <a:t>є (</a:t>
            </a:r>
            <a:r>
              <a:rPr lang="en-US" sz="2400" i="1" dirty="0"/>
              <a:t>m </a:t>
            </a:r>
            <a:r>
              <a:rPr lang="uk-UA" sz="2400" i="1" dirty="0"/>
              <a:t>, ∞ )</a:t>
            </a:r>
            <a:endParaRPr lang="ru-RU" sz="2400" i="1" dirty="0"/>
          </a:p>
        </p:txBody>
      </p:sp>
      <p:grpSp>
        <p:nvGrpSpPr>
          <p:cNvPr id="47" name="Группа 46"/>
          <p:cNvGrpSpPr/>
          <p:nvPr/>
        </p:nvGrpSpPr>
        <p:grpSpPr>
          <a:xfrm>
            <a:off x="-17485" y="2694404"/>
            <a:ext cx="4741462" cy="3990704"/>
            <a:chOff x="0" y="3069771"/>
            <a:chExt cx="4741462" cy="3990704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15300"/>
            <a:stretch/>
          </p:blipFill>
          <p:spPr>
            <a:xfrm>
              <a:off x="0" y="3069771"/>
              <a:ext cx="4741462" cy="3990704"/>
            </a:xfrm>
            <a:prstGeom prst="rect">
              <a:avLst/>
            </a:prstGeom>
          </p:spPr>
        </p:pic>
        <p:cxnSp>
          <p:nvCxnSpPr>
            <p:cNvPr id="44" name="Прямая соединительная линия 43"/>
            <p:cNvCxnSpPr/>
            <p:nvPr/>
          </p:nvCxnSpPr>
          <p:spPr>
            <a:xfrm>
              <a:off x="1852470" y="5316442"/>
              <a:ext cx="0" cy="108012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6" name="Группа 45"/>
          <p:cNvGrpSpPr/>
          <p:nvPr/>
        </p:nvGrpSpPr>
        <p:grpSpPr>
          <a:xfrm>
            <a:off x="4328289" y="2694404"/>
            <a:ext cx="4775345" cy="3777599"/>
            <a:chOff x="4345774" y="3069771"/>
            <a:chExt cx="4775345" cy="3777599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19823"/>
            <a:stretch/>
          </p:blipFill>
          <p:spPr>
            <a:xfrm>
              <a:off x="4345774" y="3069771"/>
              <a:ext cx="4775345" cy="3777599"/>
            </a:xfrm>
            <a:prstGeom prst="rect">
              <a:avLst/>
            </a:prstGeom>
          </p:spPr>
        </p:pic>
        <p:cxnSp>
          <p:nvCxnSpPr>
            <p:cNvPr id="45" name="Прямая соединительная линия 44"/>
            <p:cNvCxnSpPr/>
            <p:nvPr/>
          </p:nvCxnSpPr>
          <p:spPr>
            <a:xfrm>
              <a:off x="6228184" y="3429000"/>
              <a:ext cx="0" cy="108012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8" name="TextBox 47"/>
          <p:cNvSpPr txBox="1"/>
          <p:nvPr/>
        </p:nvSpPr>
        <p:spPr>
          <a:xfrm>
            <a:off x="5994675" y="416260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m</a:t>
            </a:r>
            <a:endParaRPr lang="ru-RU" b="1" i="1" dirty="0"/>
          </a:p>
        </p:txBody>
      </p:sp>
      <p:sp>
        <p:nvSpPr>
          <p:cNvPr id="49" name="TextBox 48"/>
          <p:cNvSpPr txBox="1"/>
          <p:nvPr/>
        </p:nvSpPr>
        <p:spPr>
          <a:xfrm>
            <a:off x="1618961" y="457174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m</a:t>
            </a:r>
            <a:endParaRPr lang="ru-RU" b="1" i="1" dirty="0"/>
          </a:p>
        </p:txBody>
      </p:sp>
    </p:spTree>
    <p:extLst>
      <p:ext uri="{BB962C8B-B14F-4D97-AF65-F5344CB8AC3E}">
        <p14:creationId xmlns="" xmlns:p14="http://schemas.microsoft.com/office/powerpoint/2010/main" val="3511350039"/>
      </p:ext>
    </p:extLst>
  </p:cSld>
  <p:clrMapOvr>
    <a:masterClrMapping/>
  </p:clrMapOvr>
  <p:transition spd="slow">
    <p:strips dir="r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16633"/>
            <a:ext cx="8229600" cy="1404920"/>
          </a:xfrm>
        </p:spPr>
        <p:txBody>
          <a:bodyPr>
            <a:normAutofit fontScale="85000" lnSpcReduction="10000"/>
          </a:bodyPr>
          <a:lstStyle/>
          <a:p>
            <a:pPr marL="109728" indent="0">
              <a:lnSpc>
                <a:spcPct val="160000"/>
              </a:lnSpc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5. Проміжки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знакосталості</a:t>
            </a:r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lnSpc>
                <a:spcPct val="160000"/>
              </a:lnSpc>
              <a:buNone/>
            </a:pP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&gt;0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	1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uk-UA" sz="3200" dirty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&lt;0 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63207" y="1340768"/>
                <a:ext cx="4107572" cy="11339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i="1" dirty="0" smtClean="0"/>
                  <a:t>y</a:t>
                </a:r>
                <a:r>
                  <a:rPr lang="en-US" sz="2400" dirty="0" smtClean="0"/>
                  <a:t> </a:t>
                </a:r>
                <a:r>
                  <a:rPr lang="uk-UA" sz="2400" dirty="0" smtClean="0">
                    <a:ea typeface="Cambria Math"/>
                  </a:rPr>
                  <a:t>&gt; 0 при </a:t>
                </a:r>
                <a:r>
                  <a:rPr lang="uk-UA" sz="2400" i="1" dirty="0" smtClean="0">
                    <a:ea typeface="Cambria Math"/>
                  </a:rPr>
                  <a:t>х є (-∞;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2400" b="0" i="1" smtClean="0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2400" i="1" dirty="0" smtClean="0">
                    <a:ea typeface="Cambria Math"/>
                  </a:rPr>
                  <a:t>)</a:t>
                </a:r>
                <a:r>
                  <a:rPr lang="en-US" sz="2400" i="1" dirty="0">
                    <a:ea typeface="Cambria Math"/>
                  </a:rPr>
                  <a:t> </a:t>
                </a:r>
                <a:r>
                  <a:rPr lang="en-US" sz="2400" dirty="0" smtClean="0">
                    <a:latin typeface="Cambria Math"/>
                    <a:ea typeface="Cambria Math"/>
                  </a:rPr>
                  <a:t>⋃</a:t>
                </a:r>
                <a:r>
                  <a:rPr lang="en-US" sz="2400" i="1" dirty="0" smtClean="0">
                    <a:latin typeface="Cambria Math"/>
                    <a:ea typeface="Cambria Math"/>
                  </a:rPr>
                  <a:t> </a:t>
                </a:r>
                <a:r>
                  <a:rPr lang="uk-UA" sz="2400" i="1" dirty="0" smtClean="0">
                    <a:ea typeface="Cambria Math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2400" i="1" dirty="0" smtClean="0">
                    <a:ea typeface="Cambria Math"/>
                  </a:rPr>
                  <a:t>;∞)</a:t>
                </a:r>
                <a:endParaRPr lang="en-US" sz="2400" i="1" dirty="0" smtClean="0">
                  <a:ea typeface="Cambria Math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uk-UA" sz="2400" i="1" dirty="0" smtClean="0"/>
                  <a:t>у</a:t>
                </a:r>
                <a:r>
                  <a:rPr lang="en-US" sz="2400" dirty="0" smtClean="0"/>
                  <a:t> </a:t>
                </a:r>
                <a:r>
                  <a:rPr lang="uk-UA" sz="2400" dirty="0" smtClean="0">
                    <a:ea typeface="Cambria Math"/>
                  </a:rPr>
                  <a:t>&lt;0 при </a:t>
                </a:r>
                <a:r>
                  <a:rPr lang="uk-UA" sz="2400" i="1" dirty="0" smtClean="0">
                    <a:ea typeface="Cambria Math"/>
                  </a:rPr>
                  <a:t>х є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24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2400" i="1" dirty="0" smtClean="0">
                    <a:ea typeface="Cambria Math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2400" i="1" dirty="0" smtClean="0">
                    <a:ea typeface="Cambria Math"/>
                  </a:rPr>
                  <a:t>)</a:t>
                </a:r>
                <a:endParaRPr lang="ru-RU" sz="2400" i="1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07" y="1340768"/>
                <a:ext cx="4107572" cy="1133965"/>
              </a:xfrm>
              <a:prstGeom prst="rect">
                <a:avLst/>
              </a:prstGeom>
              <a:blipFill rotWithShape="1">
                <a:blip r:embed="rId2"/>
                <a:stretch>
                  <a:fillRect l="-2226" r="-742" b="-1182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4531383" y="1307740"/>
                <a:ext cx="4587059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uk-UA" sz="2400" i="1" dirty="0" smtClean="0"/>
                  <a:t>у</a:t>
                </a:r>
                <a:r>
                  <a:rPr lang="uk-UA" sz="2400" dirty="0">
                    <a:ea typeface="Cambria Math"/>
                  </a:rPr>
                  <a:t> &gt; </a:t>
                </a:r>
                <a:r>
                  <a:rPr lang="uk-UA" sz="2400" dirty="0" smtClean="0">
                    <a:ea typeface="Cambria Math"/>
                  </a:rPr>
                  <a:t>0 </a:t>
                </a:r>
                <a:r>
                  <a:rPr lang="uk-UA" sz="2400" dirty="0">
                    <a:ea typeface="Cambria Math"/>
                  </a:rPr>
                  <a:t>при </a:t>
                </a:r>
                <a:r>
                  <a:rPr lang="uk-UA" sz="2400" i="1" dirty="0">
                    <a:ea typeface="Cambria Math"/>
                  </a:rPr>
                  <a:t>х є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24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2400" i="1" dirty="0">
                    <a:ea typeface="Cambria Math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2400" i="1" dirty="0">
                    <a:ea typeface="Cambria Math"/>
                  </a:rPr>
                  <a:t>)</a:t>
                </a:r>
                <a:endParaRPr lang="en-US" sz="2400" i="1" dirty="0" smtClean="0">
                  <a:ea typeface="Cambria Math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uk-UA" sz="2400" i="1" dirty="0" smtClean="0"/>
                  <a:t>у</a:t>
                </a:r>
                <a:r>
                  <a:rPr lang="uk-UA" sz="2400" dirty="0" smtClean="0">
                    <a:ea typeface="Cambria Math"/>
                  </a:rPr>
                  <a:t> </a:t>
                </a:r>
                <a:r>
                  <a:rPr lang="uk-UA" sz="2400" dirty="0">
                    <a:ea typeface="Cambria Math"/>
                  </a:rPr>
                  <a:t>&lt;</a:t>
                </a:r>
                <a:r>
                  <a:rPr lang="uk-UA" sz="2400" dirty="0" smtClean="0">
                    <a:ea typeface="Cambria Math"/>
                  </a:rPr>
                  <a:t>0 </a:t>
                </a:r>
                <a:r>
                  <a:rPr lang="uk-UA" sz="2400" dirty="0">
                    <a:ea typeface="Cambria Math"/>
                  </a:rPr>
                  <a:t>при </a:t>
                </a:r>
                <a:r>
                  <a:rPr lang="uk-UA" sz="2400" i="1" dirty="0">
                    <a:ea typeface="Cambria Math"/>
                  </a:rPr>
                  <a:t>х є (-∞;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24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2400" i="1" dirty="0">
                    <a:ea typeface="Cambria Math"/>
                  </a:rPr>
                  <a:t>)</a:t>
                </a:r>
                <a:r>
                  <a:rPr lang="en-US" sz="2400" i="1" dirty="0" smtClean="0">
                    <a:ea typeface="Cambria Math"/>
                  </a:rPr>
                  <a:t> </a:t>
                </a:r>
                <a:r>
                  <a:rPr lang="en-US" sz="2400" dirty="0" smtClean="0">
                    <a:latin typeface="Cambria Math"/>
                    <a:ea typeface="Cambria Math"/>
                  </a:rPr>
                  <a:t>⋃ </a:t>
                </a:r>
                <a:r>
                  <a:rPr lang="uk-UA" sz="2400" i="1" dirty="0">
                    <a:ea typeface="Cambria Math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2400" i="1" dirty="0">
                    <a:ea typeface="Cambria Math"/>
                  </a:rPr>
                  <a:t>;∞</a:t>
                </a:r>
                <a:r>
                  <a:rPr lang="uk-UA" sz="2400" i="1" dirty="0" smtClean="0">
                    <a:ea typeface="Cambria Math"/>
                  </a:rPr>
                  <a:t>)</a:t>
                </a:r>
                <a:endParaRPr lang="uk-UA" sz="2400" i="1" dirty="0">
                  <a:ea typeface="Cambria Math"/>
                </a:endParaRPr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383" y="1307740"/>
                <a:ext cx="4587059" cy="1200329"/>
              </a:xfrm>
              <a:prstGeom prst="rect">
                <a:avLst/>
              </a:prstGeom>
              <a:blipFill rotWithShape="1">
                <a:blip r:embed="rId3"/>
                <a:stretch>
                  <a:fillRect l="-1992" b="-612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Группа 7"/>
          <p:cNvGrpSpPr/>
          <p:nvPr/>
        </p:nvGrpSpPr>
        <p:grpSpPr>
          <a:xfrm>
            <a:off x="63206" y="2508069"/>
            <a:ext cx="4741462" cy="4317274"/>
            <a:chOff x="-56678" y="2212331"/>
            <a:chExt cx="4741462" cy="4317274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8370"/>
            <a:stretch/>
          </p:blipFill>
          <p:spPr>
            <a:xfrm>
              <a:off x="-56678" y="2212331"/>
              <a:ext cx="4741462" cy="4317274"/>
            </a:xfrm>
            <a:prstGeom prst="rect">
              <a:avLst/>
            </a:prstGeom>
          </p:spPr>
        </p:pic>
        <mc:AlternateContent xmlns:mc="http://schemas.openxmlformats.org/markup-compatibility/2006">
          <mc:Choice xmlns="" xmlns:a14="http://schemas.microsoft.com/office/drawing/2010/main" Requires="a14">
            <p:sp>
              <p:nvSpPr>
                <p:cNvPr id="10" name="Прямоугольник 9"/>
                <p:cNvSpPr/>
                <p:nvPr/>
              </p:nvSpPr>
              <p:spPr>
                <a:xfrm>
                  <a:off x="852614" y="4787173"/>
                  <a:ext cx="48596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ru-RU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uk-UA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ru-RU" b="1" dirty="0"/>
                </a:p>
              </p:txBody>
            </p:sp>
          </mc:Choice>
          <mc:Fallback>
            <p:sp>
              <p:nvSpPr>
                <p:cNvPr id="10" name="Прямоугольник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2614" y="4787173"/>
                  <a:ext cx="485966" cy="369332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b="-1667"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="" xmlns:a14="http://schemas.microsoft.com/office/drawing/2010/main" Requires="a14">
            <p:sp>
              <p:nvSpPr>
                <p:cNvPr id="11" name="Прямоугольник 10"/>
                <p:cNvSpPr/>
                <p:nvPr/>
              </p:nvSpPr>
              <p:spPr>
                <a:xfrm>
                  <a:off x="2422625" y="4797152"/>
                  <a:ext cx="48596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ru-RU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uk-UA" b="1" i="1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oMath>
                    </m:oMathPara>
                  </a14:m>
                  <a:endParaRPr lang="ru-RU" b="1" dirty="0"/>
                </a:p>
              </p:txBody>
            </p:sp>
          </mc:Choice>
          <mc:Fallback>
            <p:sp>
              <p:nvSpPr>
                <p:cNvPr id="11" name="Прямоугольник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22625" y="4797152"/>
                  <a:ext cx="485966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2" name="Группа 11"/>
          <p:cNvGrpSpPr/>
          <p:nvPr/>
        </p:nvGrpSpPr>
        <p:grpSpPr>
          <a:xfrm>
            <a:off x="4368655" y="2567100"/>
            <a:ext cx="4775345" cy="4049485"/>
            <a:chOff x="4345773" y="1772816"/>
            <a:chExt cx="4775345" cy="4049485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14663"/>
            <a:stretch/>
          </p:blipFill>
          <p:spPr>
            <a:xfrm>
              <a:off x="4345773" y="1772816"/>
              <a:ext cx="4775345" cy="4049485"/>
            </a:xfrm>
            <a:prstGeom prst="rect">
              <a:avLst/>
            </a:prstGeom>
          </p:spPr>
        </p:pic>
        <mc:AlternateContent xmlns:mc="http://schemas.openxmlformats.org/markup-compatibility/2006">
          <mc:Choice xmlns="" xmlns:a14="http://schemas.microsoft.com/office/drawing/2010/main" Requires="a14">
            <p:sp>
              <p:nvSpPr>
                <p:cNvPr id="14" name="Прямоугольник 13"/>
                <p:cNvSpPr/>
                <p:nvPr/>
              </p:nvSpPr>
              <p:spPr>
                <a:xfrm>
                  <a:off x="5163434" y="2842957"/>
                  <a:ext cx="48596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ru-RU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uk-UA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ru-RU" b="1" dirty="0"/>
                </a:p>
              </p:txBody>
            </p:sp>
          </mc:Choice>
          <mc:Fallback>
            <p:sp>
              <p:nvSpPr>
                <p:cNvPr id="14" name="Прямоугольник 1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63434" y="2842957"/>
                  <a:ext cx="485966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b="-1667"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="" xmlns:a14="http://schemas.microsoft.com/office/drawing/2010/main" Requires="a14">
            <p:sp>
              <p:nvSpPr>
                <p:cNvPr id="15" name="Прямоугольник 14"/>
                <p:cNvSpPr/>
                <p:nvPr/>
              </p:nvSpPr>
              <p:spPr>
                <a:xfrm>
                  <a:off x="6733445" y="2852936"/>
                  <a:ext cx="48596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ru-RU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uk-UA" b="1" i="1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oMath>
                    </m:oMathPara>
                  </a14:m>
                  <a:endParaRPr lang="ru-RU" b="1" dirty="0"/>
                </a:p>
              </p:txBody>
            </p:sp>
          </mc:Choice>
          <mc:Fallback>
            <p:sp>
              <p:nvSpPr>
                <p:cNvPr id="15" name="Прямоугольник 1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33445" y="2852936"/>
                  <a:ext cx="485966" cy="369332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="" xmlns:p14="http://schemas.microsoft.com/office/powerpoint/2010/main" val="20249601"/>
      </p:ext>
    </p:extLst>
  </p:cSld>
  <p:clrMapOvr>
    <a:masterClrMapping/>
  </p:clrMapOvr>
  <p:transition spd="slow">
    <p:strips dir="r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404665"/>
            <a:ext cx="8229600" cy="108012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0			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683568" y="5616951"/>
                <a:ext cx="7992888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k-UA" sz="2800" i="1" dirty="0" smtClean="0"/>
                  <a:t>у</a:t>
                </a:r>
                <a:r>
                  <a:rPr lang="en-US" sz="2800" dirty="0" smtClean="0"/>
                  <a:t> </a:t>
                </a:r>
                <a:r>
                  <a:rPr lang="uk-UA" sz="2800" dirty="0" smtClean="0">
                    <a:ea typeface="Cambria Math"/>
                  </a:rPr>
                  <a:t>&gt; </a:t>
                </a:r>
                <a:r>
                  <a:rPr lang="uk-UA" sz="2800" dirty="0">
                    <a:ea typeface="Cambria Math"/>
                  </a:rPr>
                  <a:t>0 при </a:t>
                </a:r>
                <a:r>
                  <a:rPr lang="uk-UA" sz="2800" i="1" dirty="0">
                    <a:ea typeface="Cambria Math"/>
                  </a:rPr>
                  <a:t>х є </a:t>
                </a:r>
                <a:r>
                  <a:rPr lang="en-US" sz="2800" dirty="0" smtClean="0">
                    <a:ea typeface="Cambria Math"/>
                  </a:rPr>
                  <a:t>R</a:t>
                </a:r>
                <a:r>
                  <a:rPr lang="uk-UA" sz="2800" dirty="0" smtClean="0">
                    <a:ea typeface="Cambria Math"/>
                  </a:rPr>
                  <a:t>, крім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2800" b="0" i="1" smtClean="0">
                            <a:latin typeface="Cambria Math"/>
                            <a:ea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ru-RU" sz="2800" dirty="0" smtClean="0"/>
                  <a:t>  	      </a:t>
                </a:r>
                <a:r>
                  <a:rPr lang="uk-UA" sz="2800" i="1" dirty="0"/>
                  <a:t>у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uk-UA" sz="2800" i="1" dirty="0" smtClean="0"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uk-UA" sz="2800" dirty="0">
                    <a:ea typeface="Cambria Math"/>
                  </a:rPr>
                  <a:t>0 при </a:t>
                </a:r>
                <a:r>
                  <a:rPr lang="uk-UA" sz="2800" i="1" dirty="0">
                    <a:ea typeface="Cambria Math"/>
                  </a:rPr>
                  <a:t>х є </a:t>
                </a:r>
                <a:r>
                  <a:rPr lang="en-US" sz="2800" dirty="0">
                    <a:ea typeface="Cambria Math"/>
                  </a:rPr>
                  <a:t>R</a:t>
                </a:r>
                <a:r>
                  <a:rPr lang="uk-UA" sz="2800" dirty="0">
                    <a:ea typeface="Cambria Math"/>
                  </a:rPr>
                  <a:t>, крім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2800" i="1">
                            <a:latin typeface="Cambria Math"/>
                            <a:ea typeface="Cambria Math"/>
                          </a:rPr>
                          <m:t>0</m:t>
                        </m:r>
                      </m:sub>
                    </m:sSub>
                  </m:oMath>
                </a14:m>
                <a:endParaRPr lang="ru-RU" sz="2800" dirty="0"/>
              </a:p>
              <a:p>
                <a:endParaRPr lang="ru-RU" sz="2800" dirty="0"/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5616951"/>
                <a:ext cx="7992888" cy="954107"/>
              </a:xfrm>
              <a:prstGeom prst="rect">
                <a:avLst/>
              </a:prstGeom>
              <a:blipFill rotWithShape="1">
                <a:blip r:embed="rId2"/>
                <a:stretch>
                  <a:fillRect l="-1526" t="-63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032" t="23839"/>
          <a:stretch/>
        </p:blipFill>
        <p:spPr>
          <a:xfrm>
            <a:off x="34645" y="1021034"/>
            <a:ext cx="4897263" cy="45774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288" t="23839" b="-1"/>
          <a:stretch/>
        </p:blipFill>
        <p:spPr>
          <a:xfrm>
            <a:off x="4297680" y="1021035"/>
            <a:ext cx="4881736" cy="4577498"/>
          </a:xfrm>
          <a:prstGeom prst="rect">
            <a:avLst/>
          </a:prstGeom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Прямоугольник 8"/>
              <p:cNvSpPr/>
              <p:nvPr/>
            </p:nvSpPr>
            <p:spPr>
              <a:xfrm>
                <a:off x="1475656" y="4869160"/>
                <a:ext cx="48596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b="1" i="1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b="1" i="1">
                              <a:latin typeface="Cambria Math"/>
                              <a:ea typeface="Cambria Math"/>
                            </a:rPr>
                            <m:t>𝒙</m:t>
                          </m:r>
                        </m:e>
                        <m:sub>
                          <m:r>
                            <a:rPr lang="uk-UA" b="1" i="1">
                              <a:latin typeface="Cambria Math"/>
                              <a:ea typeface="Cambria Math"/>
                            </a:rPr>
                            <m:t>𝟎</m:t>
                          </m:r>
                        </m:sub>
                      </m:sSub>
                    </m:oMath>
                  </m:oMathPara>
                </a14:m>
                <a:endParaRPr lang="ru-RU" b="1" dirty="0"/>
              </a:p>
            </p:txBody>
          </p:sp>
        </mc:Choice>
        <mc:Fallback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4869160"/>
                <a:ext cx="485966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0" name="Прямоугольник 9"/>
              <p:cNvSpPr/>
              <p:nvPr/>
            </p:nvSpPr>
            <p:spPr>
              <a:xfrm>
                <a:off x="5724128" y="1556792"/>
                <a:ext cx="48596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b="1" i="1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b="1" i="1">
                              <a:latin typeface="Cambria Math"/>
                              <a:ea typeface="Cambria Math"/>
                            </a:rPr>
                            <m:t>𝒙</m:t>
                          </m:r>
                        </m:e>
                        <m:sub>
                          <m:r>
                            <a:rPr lang="uk-UA" b="1" i="1">
                              <a:latin typeface="Cambria Math"/>
                              <a:ea typeface="Cambria Math"/>
                            </a:rPr>
                            <m:t>𝟎</m:t>
                          </m:r>
                        </m:sub>
                      </m:sSub>
                    </m:oMath>
                  </m:oMathPara>
                </a14:m>
                <a:endParaRPr lang="ru-RU" b="1" dirty="0"/>
              </a:p>
            </p:txBody>
          </p:sp>
        </mc:Choice>
        <mc:Fallback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1556792"/>
                <a:ext cx="485966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960420182"/>
      </p:ext>
    </p:extLst>
  </p:cSld>
  <p:clrMapOvr>
    <a:masterClrMapping/>
  </p:clrMapOvr>
  <p:transition spd="slow">
    <p:strips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476673"/>
                <a:ext cx="8229600" cy="864096"/>
              </a:xfrm>
            </p:spPr>
            <p:txBody>
              <a:bodyPr>
                <a:normAutofit/>
              </a:bodyPr>
              <a:lstStyle/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3) 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a:rPr lang="uk-UA" sz="3200" i="1" dirty="0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0			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		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3) 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a:rPr lang="uk-UA" sz="3200" i="1" dirty="0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476673"/>
                <a:ext cx="8229600" cy="864096"/>
              </a:xfrm>
              <a:blipFill rotWithShape="1">
                <a:blip r:embed="rId2"/>
                <a:stretch>
                  <a:fillRect l="-593" t="-98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Прямоугольник 5"/>
              <p:cNvSpPr/>
              <p:nvPr/>
            </p:nvSpPr>
            <p:spPr>
              <a:xfrm>
                <a:off x="503040" y="5509496"/>
                <a:ext cx="864096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k-UA" sz="2800" i="1" dirty="0" smtClean="0"/>
                  <a:t>у</a:t>
                </a:r>
                <a:r>
                  <a:rPr lang="en-US" sz="2800" i="1" dirty="0" smtClean="0"/>
                  <a:t> </a:t>
                </a:r>
                <a:r>
                  <a:rPr lang="uk-UA" sz="2800" dirty="0" smtClean="0">
                    <a:ea typeface="Cambria Math"/>
                  </a:rPr>
                  <a:t>&gt; </a:t>
                </a:r>
                <a:r>
                  <a:rPr lang="uk-UA" sz="2800" dirty="0">
                    <a:ea typeface="Cambria Math"/>
                  </a:rPr>
                  <a:t>0 при </a:t>
                </a:r>
                <a:r>
                  <a:rPr lang="uk-UA" sz="2800" i="1" dirty="0">
                    <a:ea typeface="Cambria Math"/>
                  </a:rPr>
                  <a:t>х є </a:t>
                </a:r>
                <a:r>
                  <a:rPr lang="en-US" sz="2800" dirty="0" smtClean="0">
                    <a:ea typeface="Cambria Math"/>
                  </a:rPr>
                  <a:t>R</a:t>
                </a:r>
                <a:r>
                  <a:rPr lang="ru-RU" sz="2800" dirty="0"/>
                  <a:t>	     </a:t>
                </a:r>
                <a:r>
                  <a:rPr lang="ru-RU" sz="2800" dirty="0" smtClean="0"/>
                  <a:t>	</a:t>
                </a:r>
                <a:r>
                  <a:rPr lang="en-US" sz="2800" dirty="0" smtClean="0"/>
                  <a:t>	</a:t>
                </a:r>
                <a:r>
                  <a:rPr lang="ru-RU" sz="2800" dirty="0" smtClean="0"/>
                  <a:t>	 </a:t>
                </a:r>
                <a:r>
                  <a:rPr lang="uk-UA" sz="2800" i="1" dirty="0"/>
                  <a:t>у</a:t>
                </a:r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r>
                      <a:rPr lang="uk-UA" sz="2800" i="1" dirty="0"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uk-UA" sz="2800" dirty="0">
                    <a:ea typeface="Cambria Math"/>
                  </a:rPr>
                  <a:t>0 при </a:t>
                </a:r>
                <a:r>
                  <a:rPr lang="uk-UA" sz="2800" i="1" dirty="0">
                    <a:ea typeface="Cambria Math"/>
                  </a:rPr>
                  <a:t>х є </a:t>
                </a:r>
                <a:r>
                  <a:rPr lang="en-US" sz="2800" dirty="0" smtClean="0">
                    <a:ea typeface="Cambria Math"/>
                  </a:rPr>
                  <a:t>R</a:t>
                </a:r>
                <a:endParaRPr lang="ru-RU" sz="2800" dirty="0"/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040" y="5509496"/>
                <a:ext cx="8640960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1482" t="-11628" b="-313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319" t="23375"/>
          <a:stretch/>
        </p:blipFill>
        <p:spPr>
          <a:xfrm>
            <a:off x="0" y="1145202"/>
            <a:ext cx="4637991" cy="46053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298" t="23375"/>
          <a:stretch/>
        </p:blipFill>
        <p:spPr>
          <a:xfrm>
            <a:off x="4532811" y="1113842"/>
            <a:ext cx="4639262" cy="46053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15507294"/>
      </p:ext>
    </p:extLst>
  </p:cSld>
  <p:clrMapOvr>
    <a:masterClrMapping/>
  </p:clrMapOvr>
  <p:transition spd="slow">
    <p:strips dir="r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88640"/>
                <a:ext cx="8229600" cy="1152128"/>
              </a:xfrm>
            </p:spPr>
            <p:txBody>
              <a:bodyPr>
                <a:noAutofit/>
              </a:bodyPr>
              <a:lstStyle/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6. Найбільше та найменше значення функції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у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= 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uk-UA" sz="3200" i="1" dirty="0" err="1">
                    <a:latin typeface="Times New Roman" pitchFamily="18" charset="0"/>
                    <a:cs typeface="Times New Roman" pitchFamily="18" charset="0"/>
                  </a:rPr>
                  <a:t>х+с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  </a:t>
                </a:r>
              </a:p>
              <a:p>
                <a:pPr marL="109728" indent="0">
                  <a:buNone/>
                </a:pP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88640"/>
                <a:ext cx="8229600" cy="1152128"/>
              </a:xfrm>
              <a:blipFill rotWithShape="1">
                <a:blip r:embed="rId2"/>
                <a:stretch>
                  <a:fillRect l="-519" t="-7407" b="-95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Группа 15"/>
          <p:cNvGrpSpPr/>
          <p:nvPr/>
        </p:nvGrpSpPr>
        <p:grpSpPr>
          <a:xfrm>
            <a:off x="4456387" y="2472776"/>
            <a:ext cx="4595681" cy="4385224"/>
            <a:chOff x="4525438" y="2276873"/>
            <a:chExt cx="4595681" cy="4385224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4525438" y="2276873"/>
              <a:ext cx="4595681" cy="4385224"/>
              <a:chOff x="4345774" y="2132855"/>
              <a:chExt cx="4775345" cy="4745265"/>
            </a:xfrm>
          </p:grpSpPr>
          <p:pic>
            <p:nvPicPr>
              <p:cNvPr id="20" name="Рисунок 1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45774" y="2132855"/>
                <a:ext cx="4775345" cy="4745265"/>
              </a:xfrm>
              <a:prstGeom prst="rect">
                <a:avLst/>
              </a:prstGeom>
            </p:spPr>
          </p:pic>
          <p:cxnSp>
            <p:nvCxnSpPr>
              <p:cNvPr id="21" name="Прямая соединительная линия 20"/>
              <p:cNvCxnSpPr/>
              <p:nvPr/>
            </p:nvCxnSpPr>
            <p:spPr>
              <a:xfrm>
                <a:off x="6228184" y="2492896"/>
                <a:ext cx="0" cy="1152128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/>
              <p:nvPr/>
            </p:nvCxnSpPr>
            <p:spPr>
              <a:xfrm>
                <a:off x="4741462" y="2492896"/>
                <a:ext cx="1486722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8" name="TextBox 17"/>
            <p:cNvSpPr txBox="1"/>
            <p:nvPr/>
          </p:nvSpPr>
          <p:spPr>
            <a:xfrm>
              <a:off x="6216661" y="3694714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 smtClean="0"/>
                <a:t>m</a:t>
              </a:r>
              <a:endParaRPr lang="ru-RU" b="1" i="1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558906" y="2424930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/>
                <a:t>n</a:t>
              </a:r>
              <a:endParaRPr lang="ru-RU" b="1" i="1" dirty="0"/>
            </a:p>
          </p:txBody>
        </p:sp>
      </p:grp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Прямоугольник 7"/>
              <p:cNvSpPr/>
              <p:nvPr/>
            </p:nvSpPr>
            <p:spPr>
              <a:xfrm>
                <a:off x="4422716" y="1134976"/>
                <a:ext cx="4392488" cy="13552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k-UA" sz="2400" dirty="0" smtClean="0"/>
                  <a:t>Найбільше </a:t>
                </a:r>
                <a:r>
                  <a:rPr lang="uk-UA" sz="2400" dirty="0"/>
                  <a:t>значення функції</a:t>
                </a:r>
                <a:r>
                  <a:rPr lang="uk-UA" sz="2400" dirty="0" smtClean="0"/>
                  <a:t> –</a:t>
                </a:r>
              </a:p>
              <a:p>
                <a:r>
                  <a:rPr lang="en-US" sz="2400" i="1" dirty="0" smtClean="0"/>
                  <a:t>n</a:t>
                </a:r>
                <a:r>
                  <a:rPr lang="uk-UA" sz="2400" i="1" dirty="0"/>
                  <a:t>=</a:t>
                </a:r>
                <a:r>
                  <a:rPr lang="uk-UA" sz="2400" i="1" dirty="0" smtClean="0"/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𝐷</m:t>
                        </m:r>
                      </m:num>
                      <m:den>
                        <m:r>
                          <a:rPr lang="uk-UA" sz="2400" i="1">
                            <a:latin typeface="Cambria Math"/>
                          </a:rPr>
                          <m:t>4</m:t>
                        </m:r>
                        <m:r>
                          <a:rPr lang="en-US" sz="2400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ru-RU" sz="2400" i="1" dirty="0" smtClean="0"/>
              </a:p>
              <a:p>
                <a:r>
                  <a:rPr lang="uk-UA" sz="2400" dirty="0" smtClean="0"/>
                  <a:t>Найменшого – не існує.</a:t>
                </a:r>
                <a:endParaRPr lang="ru-RU" sz="2400" dirty="0"/>
              </a:p>
            </p:txBody>
          </p:sp>
        </mc:Choice>
        <mc:Fallback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2716" y="1134976"/>
                <a:ext cx="4392488" cy="1355243"/>
              </a:xfrm>
              <a:prstGeom prst="rect">
                <a:avLst/>
              </a:prstGeom>
              <a:blipFill rotWithShape="1">
                <a:blip r:embed="rId4"/>
                <a:stretch>
                  <a:fillRect l="-2222" t="-3587" b="-89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Группа 8"/>
          <p:cNvGrpSpPr/>
          <p:nvPr/>
        </p:nvGrpSpPr>
        <p:grpSpPr>
          <a:xfrm>
            <a:off x="-3451" y="2472776"/>
            <a:ext cx="4731362" cy="4385224"/>
            <a:chOff x="56184" y="2276873"/>
            <a:chExt cx="4731362" cy="4385224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60109" y="2276873"/>
              <a:ext cx="4727437" cy="4385224"/>
              <a:chOff x="0" y="2132855"/>
              <a:chExt cx="4741462" cy="4711595"/>
            </a:xfrm>
          </p:grpSpPr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2132855"/>
                <a:ext cx="4741462" cy="4711595"/>
              </a:xfrm>
              <a:prstGeom prst="rect">
                <a:avLst/>
              </a:prstGeom>
            </p:spPr>
          </p:pic>
          <p:cxnSp>
            <p:nvCxnSpPr>
              <p:cNvPr id="14" name="Прямая соединительная линия 13"/>
              <p:cNvCxnSpPr/>
              <p:nvPr/>
            </p:nvCxnSpPr>
            <p:spPr>
              <a:xfrm>
                <a:off x="1835696" y="5085184"/>
                <a:ext cx="0" cy="1152128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единительная линия 14"/>
              <p:cNvCxnSpPr/>
              <p:nvPr/>
            </p:nvCxnSpPr>
            <p:spPr>
              <a:xfrm>
                <a:off x="348974" y="6243911"/>
                <a:ext cx="1486722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1" name="TextBox 10"/>
            <p:cNvSpPr txBox="1"/>
            <p:nvPr/>
          </p:nvSpPr>
          <p:spPr>
            <a:xfrm>
              <a:off x="1746836" y="4670414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 smtClean="0"/>
                <a:t>m</a:t>
              </a:r>
              <a:endParaRPr lang="ru-RU" b="1" i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6184" y="5886535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/>
                <a:t>n</a:t>
              </a:r>
              <a:endParaRPr lang="ru-RU" b="1" i="1" dirty="0"/>
            </a:p>
          </p:txBody>
        </p:sp>
      </p:grp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23" name="TextBox 22"/>
              <p:cNvSpPr txBox="1"/>
              <p:nvPr/>
            </p:nvSpPr>
            <p:spPr>
              <a:xfrm>
                <a:off x="77159" y="1134977"/>
                <a:ext cx="4248472" cy="13552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400" dirty="0" smtClean="0"/>
                  <a:t>Найбільшого значення функції не існує.</a:t>
                </a:r>
              </a:p>
              <a:p>
                <a:r>
                  <a:rPr lang="uk-UA" sz="2400" dirty="0" smtClean="0"/>
                  <a:t>Найменше </a:t>
                </a:r>
                <a:r>
                  <a:rPr lang="uk-UA" sz="2400" i="1" dirty="0" smtClean="0"/>
                  <a:t>– </a:t>
                </a:r>
                <a:r>
                  <a:rPr lang="en-US" sz="2400" i="1" dirty="0" smtClean="0"/>
                  <a:t>n</a:t>
                </a:r>
                <a:r>
                  <a:rPr lang="uk-UA" sz="2400" i="1" dirty="0" smtClean="0"/>
                  <a:t>=-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/>
                          </a:rPr>
                          <m:t>𝐷</m:t>
                        </m:r>
                      </m:num>
                      <m:den>
                        <m:r>
                          <a:rPr lang="uk-UA" sz="2400" b="0" i="1" smtClean="0">
                            <a:latin typeface="Cambria Math"/>
                          </a:rPr>
                          <m:t>4</m:t>
                        </m:r>
                        <m:r>
                          <a:rPr lang="en-US" sz="2400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ru-RU" sz="2400" i="1" dirty="0"/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59" y="1134977"/>
                <a:ext cx="4248472" cy="1355243"/>
              </a:xfrm>
              <a:prstGeom prst="rect">
                <a:avLst/>
              </a:prstGeom>
              <a:blipFill rotWithShape="1">
                <a:blip r:embed="rId6"/>
                <a:stretch>
                  <a:fillRect l="-2296" t="-3587" r="-2582" b="-313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342421444"/>
      </p:ext>
    </p:extLst>
  </p:cSld>
  <p:clrMapOvr>
    <a:masterClrMapping/>
  </p:clrMapOvr>
  <p:transition spd="slow">
    <p:strips dir="r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556792"/>
                <a:ext cx="8424936" cy="5188032"/>
              </a:xfrm>
            </p:spPr>
            <p:txBody>
              <a:bodyPr>
                <a:normAutofit/>
              </a:bodyPr>
              <a:lstStyle/>
              <a:p>
                <a:pPr marL="109728" indent="0">
                  <a:buNone/>
                </a:pPr>
                <a:r>
                  <a:rPr lang="uk-UA" sz="3200" b="1" i="1" dirty="0" smtClean="0">
                    <a:latin typeface="Times New Roman" pitchFamily="18" charset="0"/>
                    <a:cs typeface="Times New Roman" pitchFamily="18" charset="0"/>
                  </a:rPr>
                  <a:t>І спосіб.</a:t>
                </a:r>
              </a:p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1. Визначити напрям віток параболи.</a:t>
                </a:r>
              </a:p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2. Знайти координати вершини параболи </a:t>
                </a:r>
              </a:p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;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 n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:</a:t>
                </a:r>
                <a:endParaRPr lang="uk-UA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uk-UA" sz="3200" b="0" i="1" smtClean="0">
                            <a:latin typeface="Cambria Math"/>
                          </a:rPr>
                          <m:t>2</m:t>
                        </m:r>
                        <m:r>
                          <a:rPr lang="en-US" sz="3200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, 	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32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uk-UA" sz="32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uk-UA" sz="3200" b="0" i="1" smtClean="0">
                            <a:latin typeface="Cambria Math"/>
                          </a:rPr>
                          <m:t>−4</m:t>
                        </m:r>
                        <m:r>
                          <a:rPr lang="en-US" sz="3200" b="0" i="1" smtClean="0">
                            <a:latin typeface="Cambria Math"/>
                          </a:rPr>
                          <m:t>𝑎𝑐</m:t>
                        </m:r>
                      </m:num>
                      <m:den>
                        <m:r>
                          <a:rPr lang="uk-UA" sz="3200" b="0" i="1" smtClean="0">
                            <a:latin typeface="Cambria Math"/>
                          </a:rPr>
                          <m:t>4</m:t>
                        </m:r>
                        <m:r>
                          <a:rPr lang="en-US" sz="3200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ru-RU" sz="3200" i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3. Провести через вершину параболи пряму паралельну осі у, вісь симетрії параболи.</a:t>
                </a:r>
              </a:p>
              <a:p>
                <a:pPr marL="109728" indent="0">
                  <a:buNone/>
                </a:pP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556792"/>
                <a:ext cx="8424936" cy="5188032"/>
              </a:xfrm>
              <a:blipFill rotWithShape="1">
                <a:blip r:embed="rId2"/>
                <a:stretch>
                  <a:fillRect l="-579" t="-164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96950"/>
          </a:xfrm>
        </p:spPr>
        <p:txBody>
          <a:bodyPr>
            <a:noAutofit/>
          </a:bodyPr>
          <a:lstStyle/>
          <a:p>
            <a:pPr algn="ctr"/>
            <a:r>
              <a:rPr lang="uk-UA" sz="40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Способи побудови графіка квадратичної функції.</a:t>
            </a:r>
            <a:br>
              <a:rPr lang="uk-UA" sz="40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4793696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412776"/>
                <a:ext cx="8229600" cy="4968552"/>
              </a:xfrm>
            </p:spPr>
            <p:txBody>
              <a:bodyPr>
                <a:noAutofit/>
              </a:bodyPr>
              <a:lstStyle/>
              <a:p>
                <a:pPr marL="109728" indent="0">
                  <a:buNone/>
                </a:pP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4. Знайти нулі функції, якщо вони є, 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розв’язавши 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рівняння 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 b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с</a:t>
                </a: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0. </a:t>
                </a:r>
                <a:endParaRPr lang="uk-UA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5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. Знайти точку перетину графіка функції з віссю у.</a:t>
                </a:r>
              </a:p>
              <a:p>
                <a:pPr marL="109728" indent="0">
                  <a:buNone/>
                </a:pP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6. Знайти координати 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ще 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кількох точок даної функції.</a:t>
                </a:r>
              </a:p>
              <a:p>
                <a:pPr marL="109728" indent="0">
                  <a:buNone/>
                </a:pP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7. Позначити знайдені точки на координатній 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площині і провести 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через них параболу.</a:t>
                </a:r>
              </a:p>
              <a:p>
                <a:pPr marL="109728" indent="0">
                  <a:buNone/>
                </a:pPr>
                <a:endParaRPr lang="uk-UA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endParaRPr lang="uk-UA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412776"/>
                <a:ext cx="8229600" cy="4968552"/>
              </a:xfrm>
              <a:blipFill rotWithShape="1">
                <a:blip r:embed="rId2"/>
                <a:stretch>
                  <a:fillRect l="-593" t="-1718" r="-222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Заголовок 5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96950"/>
          </a:xfrm>
        </p:spPr>
        <p:txBody>
          <a:bodyPr>
            <a:noAutofit/>
          </a:bodyPr>
          <a:lstStyle/>
          <a:p>
            <a:pPr algn="ctr"/>
            <a:r>
              <a:rPr lang="uk-UA" sz="40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Способи побудови графіка квадратичної функції.</a:t>
            </a:r>
            <a:br>
              <a:rPr lang="uk-UA" sz="40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8896054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772816"/>
                <a:ext cx="8229600" cy="4525963"/>
              </a:xfrm>
            </p:spPr>
            <p:txBody>
              <a:bodyPr>
                <a:normAutofit/>
              </a:bodyPr>
              <a:lstStyle/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b="1" i="1" dirty="0" smtClean="0">
                    <a:latin typeface="Times New Roman" pitchFamily="18" charset="0"/>
                    <a:cs typeface="Times New Roman" pitchFamily="18" charset="0"/>
                  </a:rPr>
                  <a:t>ІІ спосіб</a:t>
                </a: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1. Побудувати графік функції 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у = 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b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2. Підняти або опустити його на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uk-UA" sz="32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3200" b="0" i="1" smtClean="0">
                            <a:latin typeface="Cambria Math"/>
                          </a:rPr>
                          <m:t>𝑐</m:t>
                        </m:r>
                      </m:e>
                    </m:d>
                  </m:oMath>
                </a14:m>
                <a:r>
                  <a:rPr lang="ru-RU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одиниць.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772816"/>
                <a:ext cx="8229600" cy="4525963"/>
              </a:xfrm>
              <a:blipFill rotWithShape="1">
                <a:blip r:embed="rId2"/>
                <a:stretch>
                  <a:fillRect l="-593" r="-163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96950"/>
          </a:xfrm>
        </p:spPr>
        <p:txBody>
          <a:bodyPr>
            <a:noAutofit/>
          </a:bodyPr>
          <a:lstStyle/>
          <a:p>
            <a:pPr algn="ctr"/>
            <a:r>
              <a:rPr lang="uk-UA" sz="40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Способи побудови графіка квадратичної функції.</a:t>
            </a:r>
            <a:br>
              <a:rPr lang="uk-UA" sz="40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896855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55984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1. Квадратичною функцією називається функція, яку можна задати формулою</a:t>
            </a:r>
          </a:p>
          <a:p>
            <a:pPr marL="109728" indent="0">
              <a:buNone/>
            </a:pP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2. Графіком квадратичної функції є</a:t>
            </a:r>
          </a:p>
          <a:p>
            <a:pPr marL="109728" indent="0"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3. Вітки параболи напрямлені вгору, якщо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endParaRPr lang="uk-UA" sz="3200" dirty="0" smtClean="0"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Вітки параболи напрямлені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вниз,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якщо </a:t>
            </a:r>
            <a:endParaRPr lang="uk-UA" sz="3200" dirty="0" smtClean="0">
              <a:latin typeface="Times New Roman" pitchFamily="18" charset="0"/>
              <a:ea typeface="Cambria Math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Закінчити твердження:</a:t>
            </a:r>
            <a:endParaRPr lang="ru-RU" sz="4400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539552" y="2635776"/>
                <a:ext cx="7416824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3200" dirty="0"/>
                  <a:t> </a:t>
                </a:r>
                <a:r>
                  <a:rPr lang="uk-UA" sz="3200" dirty="0">
                    <a:solidFill>
                      <a:srgbClr val="FF0000"/>
                    </a:solidFill>
                  </a:rPr>
                  <a:t>у = 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uk-UA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rgbClr val="FF0000"/>
                    </a:solidFill>
                  </a:rPr>
                  <a:t>+</a:t>
                </a:r>
                <a:r>
                  <a:rPr lang="en-US" sz="3200" dirty="0">
                    <a:solidFill>
                      <a:srgbClr val="FF0000"/>
                    </a:solidFill>
                  </a:rPr>
                  <a:t>b</a:t>
                </a:r>
                <a:r>
                  <a:rPr lang="uk-UA" sz="3200" dirty="0" err="1">
                    <a:solidFill>
                      <a:srgbClr val="FF0000"/>
                    </a:solidFill>
                  </a:rPr>
                  <a:t>х+с</a:t>
                </a:r>
                <a:r>
                  <a:rPr lang="uk-UA" sz="3200" dirty="0">
                    <a:solidFill>
                      <a:srgbClr val="FF0000"/>
                    </a:solidFill>
                  </a:rPr>
                  <a:t>, де а </a:t>
                </a:r>
                <a:r>
                  <a:rPr lang="uk-UA" sz="3200" dirty="0">
                    <a:solidFill>
                      <a:srgbClr val="FF0000"/>
                    </a:solidFill>
                    <a:ea typeface="Cambria Math"/>
                  </a:rPr>
                  <a:t>є 0,  </a:t>
                </a:r>
                <a:r>
                  <a:rPr lang="en-US" sz="3200" dirty="0">
                    <a:solidFill>
                      <a:srgbClr val="FF0000"/>
                    </a:solidFill>
                  </a:rPr>
                  <a:t>b</a:t>
                </a:r>
                <a:r>
                  <a:rPr lang="uk-UA" sz="3200" dirty="0">
                    <a:solidFill>
                      <a:srgbClr val="FF0000"/>
                    </a:solidFill>
                  </a:rPr>
                  <a:t>, с – довільні числа</a:t>
                </a:r>
                <a:r>
                  <a:rPr lang="uk-UA" sz="3200" dirty="0" smtClean="0">
                    <a:solidFill>
                      <a:srgbClr val="FF0000"/>
                    </a:solidFill>
                  </a:rPr>
                  <a:t>.</a:t>
                </a:r>
                <a:endParaRPr lang="ru-RU" sz="3200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635776"/>
                <a:ext cx="7416824" cy="1077218"/>
              </a:xfrm>
              <a:prstGeom prst="rect">
                <a:avLst/>
              </a:prstGeom>
              <a:blipFill rotWithShape="1">
                <a:blip r:embed="rId2"/>
                <a:stretch>
                  <a:fillRect l="-2138" t="-7910" b="-169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797020" y="3535042"/>
            <a:ext cx="17710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FF0000"/>
                </a:solidFill>
              </a:rPr>
              <a:t>парабола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4757015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</a:rPr>
              <a:t>а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uk-UA" sz="3200" dirty="0" smtClean="0">
                <a:solidFill>
                  <a:srgbClr val="FF0000"/>
                </a:solidFill>
                <a:ea typeface="Cambria Math"/>
              </a:rPr>
              <a:t>&gt;</a:t>
            </a:r>
            <a:r>
              <a:rPr lang="en-US" sz="3200" dirty="0" smtClean="0">
                <a:solidFill>
                  <a:srgbClr val="FF0000"/>
                </a:solidFill>
                <a:ea typeface="Cambria Math"/>
              </a:rPr>
              <a:t> </a:t>
            </a:r>
            <a:r>
              <a:rPr lang="uk-UA" sz="3200" dirty="0" smtClean="0">
                <a:solidFill>
                  <a:srgbClr val="FF0000"/>
                </a:solidFill>
                <a:ea typeface="Cambria Math"/>
              </a:rPr>
              <a:t>0</a:t>
            </a:r>
            <a:endParaRPr lang="ru-RU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1922191" y="5744981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</a:rPr>
              <a:t>а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>
                <a:solidFill>
                  <a:srgbClr val="FF0000"/>
                </a:solidFill>
                <a:ea typeface="Cambria Math"/>
              </a:rPr>
              <a:t>&lt;</a:t>
            </a:r>
            <a:r>
              <a:rPr lang="en-US" sz="3200" dirty="0" smtClean="0">
                <a:solidFill>
                  <a:srgbClr val="FF0000"/>
                </a:solidFill>
                <a:ea typeface="Cambria Math"/>
              </a:rPr>
              <a:t> </a:t>
            </a:r>
            <a:r>
              <a:rPr lang="uk-UA" sz="3200" dirty="0" smtClean="0">
                <a:solidFill>
                  <a:srgbClr val="FF0000"/>
                </a:solidFill>
                <a:ea typeface="Cambria Math"/>
              </a:rPr>
              <a:t>0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814998659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340768"/>
                <a:ext cx="8640960" cy="4608512"/>
              </a:xfrm>
            </p:spPr>
            <p:txBody>
              <a:bodyPr>
                <a:noAutofit/>
              </a:bodyPr>
              <a:lstStyle/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5. Координати вершини параболи визначаємо за формулами</a:t>
                </a:r>
                <a:endParaRPr lang="ru-RU" sz="900" i="1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6. Графік квадратичної функції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у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b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с 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симетричний відносно 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прямої</a:t>
                </a:r>
                <a:endParaRPr lang="uk-UA" sz="3200" i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7. Значення х, при яких значення функції дорівнює нулю, називаються</a:t>
                </a:r>
                <a:endParaRPr lang="uk-UA" sz="32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8. Якщо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а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&gt;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0, то функція має найменше значення</a:t>
                </a:r>
                <a:endParaRPr lang="uk-UA" sz="3200" b="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340768"/>
                <a:ext cx="8640960" cy="4608512"/>
              </a:xfrm>
              <a:blipFill rotWithShape="1">
                <a:blip r:embed="rId2"/>
                <a:stretch>
                  <a:fillRect l="-494" t="-1852" r="-28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5494456" y="4005064"/>
            <a:ext cx="3245568" cy="447646"/>
          </a:xfrm>
        </p:spPr>
        <p:txBody>
          <a:bodyPr/>
          <a:lstStyle/>
          <a:p>
            <a:pPr>
              <a:defRPr/>
            </a:pPr>
            <a:r>
              <a:rPr lang="uk-UA" sz="3200" dirty="0">
                <a:solidFill>
                  <a:srgbClr val="FF0000"/>
                </a:solidFill>
              </a:rPr>
              <a:t>нулями функції</a:t>
            </a:r>
            <a:endParaRPr lang="ru-RU" sz="32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uk-UA" sz="4400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Закінчити твердження:</a:t>
            </a:r>
            <a:endParaRPr lang="ru-RU" sz="4400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2555776" y="1772816"/>
                <a:ext cx="2454711" cy="8016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200" i="1" dirty="0">
                    <a:solidFill>
                      <a:srgbClr val="FF0000"/>
                    </a:solidFill>
                  </a:rPr>
                  <a:t>m</a:t>
                </a:r>
                <a:r>
                  <a:rPr lang="uk-UA" sz="3200" i="1" dirty="0">
                    <a:solidFill>
                      <a:srgbClr val="FF0000"/>
                    </a:solidFill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en-US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ru-RU" sz="3200" i="1" dirty="0">
                    <a:solidFill>
                      <a:srgbClr val="FF0000"/>
                    </a:solidFill>
                  </a:rPr>
                  <a:t>, </a:t>
                </a:r>
                <a:r>
                  <a:rPr lang="en-US" sz="3200" i="1" dirty="0">
                    <a:solidFill>
                      <a:srgbClr val="FF0000"/>
                    </a:solidFill>
                  </a:rPr>
                  <a:t>n</a:t>
                </a:r>
                <a:r>
                  <a:rPr lang="uk-UA" sz="3200" i="1" dirty="0">
                    <a:solidFill>
                      <a:srgbClr val="FF0000"/>
                    </a:solidFill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𝐷</m:t>
                        </m:r>
                      </m:num>
                      <m:den>
                        <m:r>
                          <a:rPr lang="uk-UA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  <m:r>
                          <a:rPr lang="en-US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ru-RU" sz="3200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776" y="1772816"/>
                <a:ext cx="2454711" cy="801630"/>
              </a:xfrm>
              <a:prstGeom prst="rect">
                <a:avLst/>
              </a:prstGeom>
              <a:blipFill rotWithShape="1">
                <a:blip r:embed="rId3"/>
                <a:stretch>
                  <a:fillRect l="-6203" b="-99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5652120" y="2852936"/>
            <a:ext cx="9412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i="1" dirty="0">
                <a:solidFill>
                  <a:srgbClr val="FF0000"/>
                </a:solidFill>
              </a:rPr>
              <a:t>х=</a:t>
            </a:r>
            <a:r>
              <a:rPr lang="en-US" sz="3200" i="1" dirty="0">
                <a:solidFill>
                  <a:srgbClr val="FF0000"/>
                </a:solidFill>
              </a:rPr>
              <a:t>m</a:t>
            </a:r>
            <a:endParaRPr lang="ru-RU" sz="3200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195736" y="4800921"/>
                <a:ext cx="2041841" cy="7916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3200" i="1" dirty="0">
                    <a:solidFill>
                      <a:srgbClr val="FF0000"/>
                    </a:solidFill>
                    <a:ea typeface="Cambria Math"/>
                  </a:rPr>
                  <a:t>у</a:t>
                </a:r>
                <a:r>
                  <a:rPr lang="en-US" sz="3200" i="1" dirty="0">
                    <a:solidFill>
                      <a:srgbClr val="FF0000"/>
                    </a:solidFill>
                    <a:ea typeface="Cambria Math"/>
                  </a:rPr>
                  <a:t> </a:t>
                </a:r>
                <a:r>
                  <a:rPr lang="uk-UA" sz="3200" i="1" dirty="0">
                    <a:solidFill>
                      <a:srgbClr val="FF0000"/>
                    </a:solidFill>
                    <a:ea typeface="Cambria Math"/>
                  </a:rPr>
                  <a:t>=</a:t>
                </a:r>
                <a:r>
                  <a:rPr lang="en-US" sz="3200" i="1" dirty="0">
                    <a:solidFill>
                      <a:srgbClr val="FF0000"/>
                    </a:solidFill>
                    <a:ea typeface="Cambria Math"/>
                  </a:rPr>
                  <a:t> </a:t>
                </a:r>
                <a:r>
                  <a:rPr lang="en-US" sz="3200" i="1" dirty="0">
                    <a:solidFill>
                      <a:srgbClr val="FF0000"/>
                    </a:solidFill>
                  </a:rPr>
                  <a:t>n </a:t>
                </a:r>
                <a:r>
                  <a:rPr lang="uk-UA" sz="3200" i="1" dirty="0">
                    <a:solidFill>
                      <a:srgbClr val="FF0000"/>
                    </a:solidFill>
                  </a:rPr>
                  <a:t>=</a:t>
                </a:r>
                <a:r>
                  <a:rPr lang="en-US" sz="3200" i="1" dirty="0">
                    <a:solidFill>
                      <a:srgbClr val="FF0000"/>
                    </a:solidFill>
                  </a:rPr>
                  <a:t> </a:t>
                </a:r>
                <a:r>
                  <a:rPr lang="uk-UA" sz="3200" i="1" dirty="0">
                    <a:solidFill>
                      <a:srgbClr val="FF0000"/>
                    </a:solidFill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𝐷</m:t>
                        </m:r>
                      </m:num>
                      <m:den>
                        <m:r>
                          <a:rPr lang="uk-UA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  <m:r>
                          <a:rPr lang="en-US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ru-RU" sz="3200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36" y="4800921"/>
                <a:ext cx="2041841" cy="791692"/>
              </a:xfrm>
              <a:prstGeom prst="rect">
                <a:avLst/>
              </a:prstGeom>
              <a:blipFill rotWithShape="1">
                <a:blip r:embed="rId4"/>
                <a:stretch>
                  <a:fillRect l="-7463" b="-108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58865975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6" grpId="1" animBg="1"/>
      <p:bldP spid="7" grpId="0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73976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9. Якщо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&lt;</a:t>
            </a:r>
            <a:r>
              <a:rPr lang="en-US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0</a:t>
            </a:r>
            <a:r>
              <a:rPr lang="uk-UA" sz="3200" dirty="0">
                <a:latin typeface="Times New Roman" pitchFamily="18" charset="0"/>
                <a:ea typeface="Cambria Math"/>
                <a:cs typeface="Times New Roman" pitchFamily="18" charset="0"/>
              </a:rPr>
              <a:t>, то функція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найменшого значення</a:t>
            </a:r>
            <a:endParaRPr lang="uk-UA" sz="3200" dirty="0">
              <a:solidFill>
                <a:srgbClr val="FF0000"/>
              </a:solidFill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10. Якщо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&gt;</a:t>
            </a:r>
            <a:r>
              <a:rPr lang="en-US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0</a:t>
            </a:r>
            <a:r>
              <a:rPr lang="uk-UA" sz="3200" dirty="0">
                <a:latin typeface="Times New Roman" pitchFamily="18" charset="0"/>
                <a:ea typeface="Cambria Math"/>
                <a:cs typeface="Times New Roman" pitchFamily="18" charset="0"/>
              </a:rPr>
              <a:t>, функція зростає на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проміжку</a:t>
            </a:r>
            <a:endParaRPr lang="en-US" sz="3200" dirty="0" smtClean="0"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pPr marL="109728" indent="0">
              <a:buNone/>
            </a:pPr>
            <a:endParaRPr lang="en-US" sz="3200" dirty="0"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11</a:t>
            </a:r>
            <a:r>
              <a:rPr lang="uk-UA" sz="3200" dirty="0">
                <a:latin typeface="Times New Roman" pitchFamily="18" charset="0"/>
                <a:ea typeface="Cambria Math"/>
                <a:cs typeface="Times New Roman" pitchFamily="18" charset="0"/>
              </a:rPr>
              <a:t>. Якщо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&lt;</a:t>
            </a:r>
            <a:r>
              <a:rPr lang="en-US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0</a:t>
            </a:r>
            <a:r>
              <a:rPr lang="uk-UA" sz="3200" dirty="0">
                <a:latin typeface="Times New Roman" pitchFamily="18" charset="0"/>
                <a:ea typeface="Cambria Math"/>
                <a:cs typeface="Times New Roman" pitchFamily="18" charset="0"/>
              </a:rPr>
              <a:t>, функція спадає на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проміжку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2267744" y="2132856"/>
            <a:ext cx="1920240" cy="365760"/>
          </a:xfrm>
        </p:spPr>
        <p:txBody>
          <a:bodyPr/>
          <a:lstStyle/>
          <a:p>
            <a:pPr>
              <a:defRPr/>
            </a:pPr>
            <a:r>
              <a:rPr lang="uk-UA" sz="3200" dirty="0">
                <a:solidFill>
                  <a:srgbClr val="FF0000"/>
                </a:solidFill>
                <a:ea typeface="Cambria Math"/>
              </a:rPr>
              <a:t>немає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83568" y="3284984"/>
            <a:ext cx="1829384" cy="365125"/>
          </a:xfrm>
        </p:spPr>
        <p:txBody>
          <a:bodyPr/>
          <a:lstStyle/>
          <a:p>
            <a:pPr algn="l">
              <a:defRPr/>
            </a:pPr>
            <a:r>
              <a:rPr lang="uk-UA" sz="3200" dirty="0">
                <a:solidFill>
                  <a:srgbClr val="FF0000"/>
                </a:solidFill>
                <a:ea typeface="Cambria Math"/>
              </a:rPr>
              <a:t>(</a:t>
            </a:r>
            <a:r>
              <a:rPr lang="en-US" sz="3200" dirty="0">
                <a:solidFill>
                  <a:srgbClr val="FF0000"/>
                </a:solidFill>
              </a:rPr>
              <a:t>m</a:t>
            </a:r>
            <a:r>
              <a:rPr lang="uk-UA" sz="3200" dirty="0" smtClean="0">
                <a:solidFill>
                  <a:srgbClr val="FF0000"/>
                </a:solidFill>
              </a:rPr>
              <a:t>;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uk-UA" sz="3200" dirty="0" smtClean="0">
                <a:solidFill>
                  <a:srgbClr val="FF0000"/>
                </a:solidFill>
              </a:rPr>
              <a:t>∞</a:t>
            </a:r>
            <a:r>
              <a:rPr lang="uk-UA" sz="3200" dirty="0" smtClean="0">
                <a:solidFill>
                  <a:srgbClr val="FF0000"/>
                </a:solidFill>
                <a:ea typeface="Cambria Math"/>
              </a:rPr>
              <a:t>)</a:t>
            </a:r>
            <a:endParaRPr lang="uk-UA" sz="3200" dirty="0">
              <a:solidFill>
                <a:srgbClr val="FF0000"/>
              </a:solidFill>
              <a:ea typeface="Cambria Math"/>
            </a:endParaRPr>
          </a:p>
        </p:txBody>
      </p:sp>
      <p:sp>
        <p:nvSpPr>
          <p:cNvPr id="6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uk-UA" sz="4400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Закінчити твердження:</a:t>
            </a:r>
            <a:endParaRPr lang="ru-RU" sz="4400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576" y="4149080"/>
            <a:ext cx="1285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FF0000"/>
                </a:solidFill>
                <a:ea typeface="Cambria Math"/>
              </a:rPr>
              <a:t>(</a:t>
            </a:r>
            <a:r>
              <a:rPr lang="en-US" sz="3200" dirty="0">
                <a:solidFill>
                  <a:srgbClr val="FF0000"/>
                </a:solidFill>
              </a:rPr>
              <a:t>m</a:t>
            </a:r>
            <a:r>
              <a:rPr lang="uk-UA" sz="3200" dirty="0" smtClean="0">
                <a:solidFill>
                  <a:srgbClr val="FF0000"/>
                </a:solidFill>
              </a:rPr>
              <a:t>;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uk-UA" sz="3200" dirty="0" smtClean="0">
                <a:solidFill>
                  <a:srgbClr val="FF0000"/>
                </a:solidFill>
              </a:rPr>
              <a:t>∞</a:t>
            </a:r>
            <a:r>
              <a:rPr lang="uk-UA" sz="3200" dirty="0" smtClean="0">
                <a:solidFill>
                  <a:srgbClr val="FF0000"/>
                </a:solidFill>
                <a:ea typeface="Cambria Math"/>
              </a:rPr>
              <a:t>)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149078"/>
            <a:ext cx="2880320" cy="2417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90061503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755650" y="1571611"/>
            <a:ext cx="70564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i="1" dirty="0">
                <a:hlinkClick r:id="rId2"/>
              </a:rPr>
              <a:t>http://umath.ru</a:t>
            </a:r>
            <a:r>
              <a:rPr lang="en-US" b="1" i="1" dirty="0" smtClean="0">
                <a:hlinkClick r:id="rId2"/>
              </a:rPr>
              <a:t>/</a:t>
            </a:r>
            <a:endParaRPr lang="uk-UA" b="1" i="1" dirty="0" smtClean="0"/>
          </a:p>
          <a:p>
            <a:pPr marL="342900" indent="-342900">
              <a:buFont typeface="+mj-lt"/>
              <a:buAutoNum type="arabicPeriod"/>
            </a:pPr>
            <a:endParaRPr lang="ru-RU" b="1" i="1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Використані джерела</a:t>
            </a:r>
            <a:endParaRPr lang="ru-RU" sz="4400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4794" y="1859340"/>
            <a:ext cx="76956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 smtClean="0"/>
              <a:t>2. Л.В</a:t>
            </a:r>
            <a:r>
              <a:rPr lang="uk-UA" b="1" i="1" dirty="0"/>
              <a:t>. Колесникова, Г.Й. </a:t>
            </a:r>
            <a:r>
              <a:rPr lang="uk-UA" b="1" i="1" dirty="0" err="1"/>
              <a:t>Коротіна</a:t>
            </a:r>
            <a:r>
              <a:rPr lang="uk-UA" b="1" i="1" dirty="0"/>
              <a:t>. Алгебра. Розробки уроків за підручником Г.П. </a:t>
            </a:r>
            <a:r>
              <a:rPr lang="uk-UA" b="1" i="1" dirty="0" err="1"/>
              <a:t>Бевза</a:t>
            </a:r>
            <a:r>
              <a:rPr lang="uk-UA" b="1" i="1" dirty="0"/>
              <a:t> «Алгебра 7-9 класи». «Ранок»2007</a:t>
            </a:r>
          </a:p>
          <a:p>
            <a:r>
              <a:rPr lang="uk-UA" b="1" i="1" dirty="0" smtClean="0"/>
              <a:t>3. О.І</a:t>
            </a:r>
            <a:r>
              <a:rPr lang="uk-UA" b="1" i="1" dirty="0"/>
              <a:t>. Каплун. </a:t>
            </a:r>
            <a:r>
              <a:rPr lang="uk-UA" b="1" i="1" dirty="0" err="1"/>
              <a:t>Алгебра+Геометрія</a:t>
            </a:r>
            <a:r>
              <a:rPr lang="uk-UA" b="1" i="1" dirty="0"/>
              <a:t> . Навчально-методичний посібник. – Харків, ФОП Співак В.Л., 2010</a:t>
            </a:r>
            <a:r>
              <a:rPr lang="uk-UA" b="1" i="1" dirty="0" smtClean="0"/>
              <a:t>.</a:t>
            </a:r>
          </a:p>
          <a:p>
            <a:r>
              <a:rPr lang="uk-UA" b="1" i="1" dirty="0" smtClean="0"/>
              <a:t>4. А.Г. Мерзляк, В.Б. </a:t>
            </a:r>
            <a:r>
              <a:rPr lang="ru-RU" b="1" i="1" dirty="0" err="1" smtClean="0"/>
              <a:t>Полонський</a:t>
            </a:r>
            <a:r>
              <a:rPr lang="ru-RU" b="1" i="1" dirty="0"/>
              <a:t>, </a:t>
            </a:r>
            <a:r>
              <a:rPr lang="ru-RU" b="1" i="1" dirty="0" smtClean="0"/>
              <a:t>М.С. </a:t>
            </a:r>
            <a:r>
              <a:rPr lang="ru-RU" b="1" i="1" dirty="0" err="1" smtClean="0"/>
              <a:t>Якір</a:t>
            </a:r>
            <a:r>
              <a:rPr lang="ru-RU" b="1" i="1" dirty="0" smtClean="0"/>
              <a:t>. Алгебра </a:t>
            </a:r>
            <a:r>
              <a:rPr lang="ru-RU" b="1" i="1" dirty="0" err="1"/>
              <a:t>поглиблене</a:t>
            </a:r>
            <a:r>
              <a:rPr lang="ru-RU" b="1" i="1" dirty="0"/>
              <a:t> </a:t>
            </a:r>
            <a:r>
              <a:rPr lang="ru-RU" b="1" i="1" dirty="0" err="1"/>
              <a:t>вивчення</a:t>
            </a:r>
            <a:r>
              <a:rPr lang="ru-RU" b="1" i="1" dirty="0"/>
              <a:t> </a:t>
            </a:r>
            <a:r>
              <a:rPr lang="ru-RU" b="1" i="1" dirty="0" smtClean="0"/>
              <a:t>9 </a:t>
            </a:r>
            <a:r>
              <a:rPr lang="ru-RU" b="1" i="1" dirty="0" err="1" smtClean="0"/>
              <a:t>клас</a:t>
            </a:r>
            <a:r>
              <a:rPr lang="ru-RU" b="1" i="1" dirty="0" smtClean="0"/>
              <a:t>. ТОВ ТО «</a:t>
            </a:r>
            <a:r>
              <a:rPr lang="ru-RU" b="1" i="1" dirty="0" err="1" smtClean="0"/>
              <a:t>Гімназія</a:t>
            </a:r>
            <a:r>
              <a:rPr lang="ru-RU" b="1" i="1" dirty="0" smtClean="0"/>
              <a:t>», 2009.</a:t>
            </a:r>
            <a:endParaRPr lang="ru-RU" b="1" i="1" dirty="0"/>
          </a:p>
          <a:p>
            <a:endParaRPr lang="uk-UA" b="1" i="1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Вестибюль">
  <a:themeElements>
    <a:clrScheme name="Ливарн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Вестибюль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Вестибюль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806</TotalTime>
  <Words>280</Words>
  <Application>Microsoft Office PowerPoint</Application>
  <PresentationFormat>Екран (4:3)</PresentationFormat>
  <Paragraphs>90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слайдів</vt:lpstr>
      </vt:variant>
      <vt:variant>
        <vt:i4>21</vt:i4>
      </vt:variant>
    </vt:vector>
  </HeadingPairs>
  <TitlesOfParts>
    <vt:vector size="23" baseType="lpstr">
      <vt:lpstr>Оформление по умолчанию</vt:lpstr>
      <vt:lpstr>Вестибюль</vt:lpstr>
      <vt:lpstr>Квадратична функція, її графік і властивості.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Способи побудови графіка квадратичної функції. </vt:lpstr>
      <vt:lpstr>Способи побудови графіка квадратичної функції. </vt:lpstr>
      <vt:lpstr>Способи побудови графіка квадратичної функції. </vt:lpstr>
      <vt:lpstr>Закінчити твердження:</vt:lpstr>
      <vt:lpstr>Закінчити твердження:</vt:lpstr>
      <vt:lpstr>Закінчити твердження:</vt:lpstr>
      <vt:lpstr>Використані джерела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Миронова</cp:lastModifiedBy>
  <cp:revision>84</cp:revision>
  <dcterms:created xsi:type="dcterms:W3CDTF">2012-08-12T16:04:58Z</dcterms:created>
  <dcterms:modified xsi:type="dcterms:W3CDTF">2017-02-05T16:53:50Z</dcterms:modified>
</cp:coreProperties>
</file>