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65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93EDBF-BEA6-495A-9013-A1B6A9A328A1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897CF5-80C7-43E9-B820-06942BD095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9435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80181AC-780A-4608-A2F6-B663AB206B61}" type="slidenum">
              <a:rPr lang="ru-RU"/>
              <a:pPr/>
              <a:t>4</a:t>
            </a:fld>
            <a:endParaRPr lang="ru-RU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531940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A8B8B4-D8FC-40C3-A7C5-F94CF12A6D83}" type="slidenum">
              <a:rPr lang="ru-RU"/>
              <a:pPr/>
              <a:t>8</a:t>
            </a:fld>
            <a:endParaRPr lang="ru-RU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7820343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A8B8B4-D8FC-40C3-A7C5-F94CF12A6D83}" type="slidenum">
              <a:rPr lang="ru-RU"/>
              <a:pPr/>
              <a:t>10</a:t>
            </a:fld>
            <a:endParaRPr lang="ru-RU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4229000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A8B8B4-D8FC-40C3-A7C5-F94CF12A6D83}" type="slidenum">
              <a:rPr lang="ru-RU"/>
              <a:pPr/>
              <a:t>12</a:t>
            </a:fld>
            <a:endParaRPr lang="ru-RU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50330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A8B8B4-D8FC-40C3-A7C5-F94CF12A6D83}" type="slidenum">
              <a:rPr lang="ru-RU"/>
              <a:pPr/>
              <a:t>14</a:t>
            </a:fld>
            <a:endParaRPr lang="ru-RU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138829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C0AC-73A6-4B95-A0C0-4BF7C59570E0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1375B-CE35-4755-AA8E-4572A8D53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938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C0AC-73A6-4B95-A0C0-4BF7C59570E0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1375B-CE35-4755-AA8E-4572A8D53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1604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C0AC-73A6-4B95-A0C0-4BF7C59570E0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1375B-CE35-4755-AA8E-4572A8D53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502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C0AC-73A6-4B95-A0C0-4BF7C59570E0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1375B-CE35-4755-AA8E-4572A8D53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355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C0AC-73A6-4B95-A0C0-4BF7C59570E0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1375B-CE35-4755-AA8E-4572A8D53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884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C0AC-73A6-4B95-A0C0-4BF7C59570E0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1375B-CE35-4755-AA8E-4572A8D53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893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C0AC-73A6-4B95-A0C0-4BF7C59570E0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1375B-CE35-4755-AA8E-4572A8D53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525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C0AC-73A6-4B95-A0C0-4BF7C59570E0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1375B-CE35-4755-AA8E-4572A8D53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7069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C0AC-73A6-4B95-A0C0-4BF7C59570E0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1375B-CE35-4755-AA8E-4572A8D53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270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C0AC-73A6-4B95-A0C0-4BF7C59570E0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1375B-CE35-4755-AA8E-4572A8D53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387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8C0AC-73A6-4B95-A0C0-4BF7C59570E0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1375B-CE35-4755-AA8E-4572A8D53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69489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D4098-1739-4B11-B8B3-3488EC5F0F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2450560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8C0AC-73A6-4B95-A0C0-4BF7C59570E0}" type="datetimeFigureOut">
              <a:rPr lang="ru-RU" smtClean="0"/>
              <a:t>05.03.2023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1375B-CE35-4755-AA8E-4572A8D538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0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png"/><Relationship Id="rId4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audio" Target="../media/audio2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301" y="-85700"/>
            <a:ext cx="9144000" cy="70294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55641" y="1340768"/>
            <a:ext cx="721743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0000FF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Поле чудес</a:t>
            </a:r>
            <a:endParaRPr lang="ru-RU" sz="8800" b="1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0000FF"/>
              </a:solidFill>
              <a:effectLst>
                <a:reflection blurRad="6350" stA="50000" endA="300" endPos="50000" dist="29997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3" name="Group 25"/>
          <p:cNvGrpSpPr>
            <a:grpSpLocks/>
          </p:cNvGrpSpPr>
          <p:nvPr/>
        </p:nvGrpSpPr>
        <p:grpSpPr bwMode="auto">
          <a:xfrm>
            <a:off x="6384033" y="2996953"/>
            <a:ext cx="4784895" cy="4582285"/>
            <a:chOff x="60" y="1207"/>
            <a:chExt cx="3039" cy="2994"/>
          </a:xfrm>
        </p:grpSpPr>
        <p:sp>
          <p:nvSpPr>
            <p:cNvPr id="24" name="Oval 26"/>
            <p:cNvSpPr>
              <a:spLocks noChangeArrowheads="1"/>
            </p:cNvSpPr>
            <p:nvPr/>
          </p:nvSpPr>
          <p:spPr bwMode="auto">
            <a:xfrm>
              <a:off x="60" y="1207"/>
              <a:ext cx="3039" cy="2994"/>
            </a:xfrm>
            <a:prstGeom prst="ellipse">
              <a:avLst/>
            </a:prstGeom>
            <a:solidFill>
              <a:srgbClr val="FFFF00"/>
            </a:solidFill>
            <a:ln w="5715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kern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25" name="Group 27"/>
            <p:cNvGrpSpPr>
              <a:grpSpLocks/>
            </p:cNvGrpSpPr>
            <p:nvPr/>
          </p:nvGrpSpPr>
          <p:grpSpPr bwMode="auto">
            <a:xfrm>
              <a:off x="140" y="1251"/>
              <a:ext cx="2949" cy="2906"/>
              <a:chOff x="95" y="1205"/>
              <a:chExt cx="2948" cy="2906"/>
            </a:xfrm>
          </p:grpSpPr>
          <p:pic>
            <p:nvPicPr>
              <p:cNvPr id="26" name="Picture 28" descr="оля-ля"/>
              <p:cNvPicPr>
                <a:picLocks noChangeAspect="1" noChangeArrowheads="1"/>
              </p:cNvPicPr>
              <p:nvPr/>
            </p:nvPicPr>
            <p:blipFill>
              <a:blip r:embed="rId3">
                <a:clrChange>
                  <a:clrFrom>
                    <a:srgbClr val="FFFEBB"/>
                  </a:clrFrom>
                  <a:clrTo>
                    <a:srgbClr val="FFFEBB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95" y="1205"/>
                <a:ext cx="2948" cy="2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7" name="Rectangle 29"/>
              <p:cNvSpPr>
                <a:spLocks noChangeArrowheads="1"/>
              </p:cNvSpPr>
              <p:nvPr/>
            </p:nvSpPr>
            <p:spPr bwMode="auto">
              <a:xfrm rot="1714402">
                <a:off x="1746" y="1344"/>
                <a:ext cx="272" cy="22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3200" b="1" kern="0" dirty="0">
                    <a:solidFill>
                      <a:sysClr val="window" lastClr="FFFFFF"/>
                    </a:solidFill>
                  </a:rPr>
                  <a:t>+</a:t>
                </a:r>
              </a:p>
            </p:txBody>
          </p:sp>
          <p:sp>
            <p:nvSpPr>
              <p:cNvPr id="28" name="Rectangle 30"/>
              <p:cNvSpPr>
                <a:spLocks noChangeArrowheads="1"/>
              </p:cNvSpPr>
              <p:nvPr/>
            </p:nvSpPr>
            <p:spPr bwMode="auto">
              <a:xfrm rot="2505618">
                <a:off x="2274" y="1628"/>
                <a:ext cx="318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5</a:t>
                </a:r>
              </a:p>
            </p:txBody>
          </p:sp>
          <p:sp>
            <p:nvSpPr>
              <p:cNvPr id="29" name="Rectangle 31"/>
              <p:cNvSpPr>
                <a:spLocks noChangeArrowheads="1"/>
              </p:cNvSpPr>
              <p:nvPr/>
            </p:nvSpPr>
            <p:spPr bwMode="auto">
              <a:xfrm rot="4401671">
                <a:off x="2631" y="2273"/>
                <a:ext cx="31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х2</a:t>
                </a:r>
              </a:p>
            </p:txBody>
          </p:sp>
          <p:sp>
            <p:nvSpPr>
              <p:cNvPr id="30" name="Rectangle 32"/>
              <p:cNvSpPr>
                <a:spLocks noChangeArrowheads="1"/>
              </p:cNvSpPr>
              <p:nvPr/>
            </p:nvSpPr>
            <p:spPr bwMode="auto">
              <a:xfrm rot="7241176">
                <a:off x="2615" y="2923"/>
                <a:ext cx="317" cy="149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10</a:t>
                </a:r>
              </a:p>
            </p:txBody>
          </p:sp>
          <p:sp>
            <p:nvSpPr>
              <p:cNvPr id="31" name="Rectangle 33"/>
              <p:cNvSpPr>
                <a:spLocks noChangeArrowheads="1"/>
              </p:cNvSpPr>
              <p:nvPr/>
            </p:nvSpPr>
            <p:spPr bwMode="auto">
              <a:xfrm rot="8729488">
                <a:off x="2179" y="3466"/>
                <a:ext cx="40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kern="0">
                    <a:solidFill>
                      <a:sysClr val="window" lastClr="FFFFFF"/>
                    </a:solidFill>
                  </a:rPr>
                  <a:t>Шанс</a:t>
                </a:r>
                <a:r>
                  <a:rPr lang="ru-RU" kern="0">
                    <a:solidFill>
                      <a:sysClr val="windowText" lastClr="000000"/>
                    </a:solidFill>
                  </a:rPr>
                  <a:t> </a:t>
                </a:r>
              </a:p>
            </p:txBody>
          </p:sp>
          <p:sp>
            <p:nvSpPr>
              <p:cNvPr id="32" name="Rectangle 34"/>
              <p:cNvSpPr>
                <a:spLocks noChangeArrowheads="1"/>
              </p:cNvSpPr>
              <p:nvPr/>
            </p:nvSpPr>
            <p:spPr bwMode="auto">
              <a:xfrm rot="10091941">
                <a:off x="1705" y="3792"/>
                <a:ext cx="363" cy="132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15</a:t>
                </a:r>
              </a:p>
            </p:txBody>
          </p:sp>
          <p:sp>
            <p:nvSpPr>
              <p:cNvPr id="33" name="Rectangle 35"/>
              <p:cNvSpPr>
                <a:spLocks noChangeArrowheads="1"/>
              </p:cNvSpPr>
              <p:nvPr/>
            </p:nvSpPr>
            <p:spPr bwMode="auto">
              <a:xfrm rot="12212082">
                <a:off x="1020" y="3745"/>
                <a:ext cx="363" cy="181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20</a:t>
                </a:r>
              </a:p>
            </p:txBody>
          </p:sp>
          <p:sp>
            <p:nvSpPr>
              <p:cNvPr id="34" name="Rectangle 36"/>
              <p:cNvSpPr>
                <a:spLocks noChangeArrowheads="1"/>
              </p:cNvSpPr>
              <p:nvPr/>
            </p:nvSpPr>
            <p:spPr bwMode="auto">
              <a:xfrm rot="13100965">
                <a:off x="476" y="3382"/>
                <a:ext cx="409" cy="230"/>
              </a:xfrm>
              <a:prstGeom prst="rect">
                <a:avLst/>
              </a:prstGeom>
              <a:solidFill>
                <a:srgbClr val="00B050"/>
              </a:solidFill>
              <a:ln w="9525">
                <a:solidFill>
                  <a:srgbClr val="EAEAEA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b="1" kern="0" dirty="0">
                    <a:solidFill>
                      <a:srgbClr val="00B050"/>
                    </a:solidFill>
                    <a:hlinkClick r:id="rId4" action="ppaction://hlinksldjump"/>
                  </a:rPr>
                  <a:t>Приз</a:t>
                </a:r>
                <a:r>
                  <a:rPr lang="ru-RU" kern="0" dirty="0">
                    <a:solidFill>
                      <a:srgbClr val="FF0000"/>
                    </a:solidFill>
                    <a:hlinkClick r:id="rId4" action="ppaction://hlinksldjump"/>
                  </a:rPr>
                  <a:t> </a:t>
                </a:r>
                <a:endParaRPr lang="ru-RU" kern="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35" name="Rectangle 37"/>
              <p:cNvSpPr>
                <a:spLocks noChangeArrowheads="1"/>
              </p:cNvSpPr>
              <p:nvPr/>
            </p:nvSpPr>
            <p:spPr bwMode="auto">
              <a:xfrm rot="15627942">
                <a:off x="181" y="2868"/>
                <a:ext cx="363" cy="13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25</a:t>
                </a:r>
              </a:p>
            </p:txBody>
          </p:sp>
          <p:sp>
            <p:nvSpPr>
              <p:cNvPr id="36" name="Rectangle 38"/>
              <p:cNvSpPr>
                <a:spLocks noChangeArrowheads="1"/>
              </p:cNvSpPr>
              <p:nvPr/>
            </p:nvSpPr>
            <p:spPr bwMode="auto">
              <a:xfrm rot="-3768322">
                <a:off x="204" y="2206"/>
                <a:ext cx="363" cy="181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30</a:t>
                </a:r>
              </a:p>
            </p:txBody>
          </p:sp>
          <p:sp>
            <p:nvSpPr>
              <p:cNvPr id="37" name="Rectangle 39"/>
              <p:cNvSpPr>
                <a:spLocks noChangeArrowheads="1"/>
              </p:cNvSpPr>
              <p:nvPr/>
            </p:nvSpPr>
            <p:spPr bwMode="auto">
              <a:xfrm rot="-3038433">
                <a:off x="655" y="1752"/>
                <a:ext cx="318" cy="227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38" name="Rectangle 40"/>
              <p:cNvSpPr>
                <a:spLocks noChangeArrowheads="1"/>
              </p:cNvSpPr>
              <p:nvPr/>
            </p:nvSpPr>
            <p:spPr bwMode="auto">
              <a:xfrm rot="-939500">
                <a:off x="1111" y="1391"/>
                <a:ext cx="320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35</a:t>
                </a:r>
              </a:p>
            </p:txBody>
          </p:sp>
          <p:sp>
            <p:nvSpPr>
              <p:cNvPr id="39" name="Line 41"/>
              <p:cNvSpPr>
                <a:spLocks noChangeShapeType="1"/>
              </p:cNvSpPr>
              <p:nvPr/>
            </p:nvSpPr>
            <p:spPr bwMode="auto">
              <a:xfrm rot="18893657">
                <a:off x="542" y="1777"/>
                <a:ext cx="318" cy="1"/>
              </a:xfrm>
              <a:prstGeom prst="line">
                <a:avLst/>
              </a:prstGeom>
              <a:noFill/>
              <a:ln w="57150">
                <a:solidFill>
                  <a:sysClr val="window" lastClr="FFFFFF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pic>
        <p:nvPicPr>
          <p:cNvPr id="40" name="Рисунок 37" descr="Рисунок2.png"/>
          <p:cNvPicPr>
            <a:picLocks noChangeAspect="1"/>
          </p:cNvPicPr>
          <p:nvPr/>
        </p:nvPicPr>
        <p:blipFill>
          <a:blip r:embed="rId5">
            <a:clrChange>
              <a:clrFrom>
                <a:srgbClr val="818181"/>
              </a:clrFrom>
              <a:clrTo>
                <a:srgbClr val="81818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673712">
            <a:off x="8325314" y="4479866"/>
            <a:ext cx="1611758" cy="6641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693452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700000">
                                      <p:cBhvr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800000">
                                      <p:cBhvr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00000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220000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100000">
                                      <p:cBhvr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5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10886"/>
            <a:ext cx="9144000" cy="332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5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738672" y="3262672"/>
            <a:ext cx="6858000" cy="332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5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072672" y="3251786"/>
            <a:ext cx="6858000" cy="332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678495" y="346479"/>
            <a:ext cx="8986948" cy="92333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22225">
                  <a:solidFill>
                    <a:sysClr val="windowText" lastClr="000000"/>
                  </a:solidFill>
                  <a:prstDash val="solid"/>
                </a:ln>
                <a:solidFill>
                  <a:srgbClr val="00B050"/>
                </a:solidFill>
              </a:rPr>
              <a:t>)</a:t>
            </a:r>
            <a:endParaRPr lang="ru-RU" sz="5400" b="1" dirty="0">
              <a:ln w="22225">
                <a:solidFill>
                  <a:sysClr val="windowText" lastClr="000000"/>
                </a:solidFill>
                <a:prstDash val="solid"/>
              </a:ln>
              <a:solidFill>
                <a:srgbClr val="00B05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527" y="19356"/>
            <a:ext cx="9018495" cy="684953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777848" y="1736313"/>
            <a:ext cx="655851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Математика і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поезія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вираз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тієї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самої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сили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уяви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першому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разі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уява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повернена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голови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в другому – до </a:t>
            </a:r>
            <a:r>
              <a:rPr lang="ru-RU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серця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896119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3095625" y="857250"/>
            <a:ext cx="5462588" cy="5094288"/>
            <a:chOff x="60" y="1207"/>
            <a:chExt cx="3039" cy="2994"/>
          </a:xfrm>
        </p:grpSpPr>
        <p:sp>
          <p:nvSpPr>
            <p:cNvPr id="40" name="Oval 26"/>
            <p:cNvSpPr>
              <a:spLocks noChangeArrowheads="1"/>
            </p:cNvSpPr>
            <p:nvPr/>
          </p:nvSpPr>
          <p:spPr bwMode="auto">
            <a:xfrm>
              <a:off x="60" y="1207"/>
              <a:ext cx="3039" cy="2994"/>
            </a:xfrm>
            <a:prstGeom prst="ellipse">
              <a:avLst/>
            </a:prstGeom>
            <a:solidFill>
              <a:srgbClr val="FFFF00"/>
            </a:solidFill>
            <a:ln w="5715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kern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3" name="Group 27"/>
            <p:cNvGrpSpPr>
              <a:grpSpLocks/>
            </p:cNvGrpSpPr>
            <p:nvPr/>
          </p:nvGrpSpPr>
          <p:grpSpPr bwMode="auto">
            <a:xfrm>
              <a:off x="113" y="1260"/>
              <a:ext cx="2949" cy="2906"/>
              <a:chOff x="68" y="1214"/>
              <a:chExt cx="2948" cy="2906"/>
            </a:xfrm>
          </p:grpSpPr>
          <p:pic>
            <p:nvPicPr>
              <p:cNvPr id="15366" name="Picture 28" descr="оля-ля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EBB"/>
                  </a:clrFrom>
                  <a:clrTo>
                    <a:srgbClr val="FFFEBB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8" y="1214"/>
                <a:ext cx="2948" cy="2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3" name="Rectangle 29"/>
              <p:cNvSpPr>
                <a:spLocks noChangeArrowheads="1"/>
              </p:cNvSpPr>
              <p:nvPr/>
            </p:nvSpPr>
            <p:spPr bwMode="auto">
              <a:xfrm rot="1714402">
                <a:off x="1746" y="1344"/>
                <a:ext cx="272" cy="22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3200" b="1" kern="0" dirty="0">
                    <a:solidFill>
                      <a:sysClr val="window" lastClr="FFFFFF"/>
                    </a:solidFill>
                  </a:rPr>
                  <a:t>+</a:t>
                </a:r>
              </a:p>
            </p:txBody>
          </p:sp>
          <p:sp>
            <p:nvSpPr>
              <p:cNvPr id="44" name="Rectangle 30"/>
              <p:cNvSpPr>
                <a:spLocks noChangeArrowheads="1"/>
              </p:cNvSpPr>
              <p:nvPr/>
            </p:nvSpPr>
            <p:spPr bwMode="auto">
              <a:xfrm rot="2505618">
                <a:off x="2274" y="1628"/>
                <a:ext cx="318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5</a:t>
                </a:r>
              </a:p>
            </p:txBody>
          </p:sp>
          <p:sp>
            <p:nvSpPr>
              <p:cNvPr id="45" name="Rectangle 31"/>
              <p:cNvSpPr>
                <a:spLocks noChangeArrowheads="1"/>
              </p:cNvSpPr>
              <p:nvPr/>
            </p:nvSpPr>
            <p:spPr bwMode="auto">
              <a:xfrm rot="4401671">
                <a:off x="2631" y="2273"/>
                <a:ext cx="31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х2</a:t>
                </a:r>
              </a:p>
            </p:txBody>
          </p:sp>
          <p:sp>
            <p:nvSpPr>
              <p:cNvPr id="46" name="Rectangle 32"/>
              <p:cNvSpPr>
                <a:spLocks noChangeArrowheads="1"/>
              </p:cNvSpPr>
              <p:nvPr/>
            </p:nvSpPr>
            <p:spPr bwMode="auto">
              <a:xfrm rot="7241176">
                <a:off x="2615" y="2923"/>
                <a:ext cx="317" cy="149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10</a:t>
                </a:r>
              </a:p>
            </p:txBody>
          </p:sp>
          <p:sp>
            <p:nvSpPr>
              <p:cNvPr id="47" name="Rectangle 33"/>
              <p:cNvSpPr>
                <a:spLocks noChangeArrowheads="1"/>
              </p:cNvSpPr>
              <p:nvPr/>
            </p:nvSpPr>
            <p:spPr bwMode="auto">
              <a:xfrm rot="8729488">
                <a:off x="2179" y="3466"/>
                <a:ext cx="40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kern="0">
                    <a:solidFill>
                      <a:sysClr val="window" lastClr="FFFFFF"/>
                    </a:solidFill>
                  </a:rPr>
                  <a:t>Шанс</a:t>
                </a:r>
                <a:r>
                  <a:rPr lang="ru-RU" kern="0">
                    <a:solidFill>
                      <a:sysClr val="windowText" lastClr="000000"/>
                    </a:solidFill>
                  </a:rPr>
                  <a:t> </a:t>
                </a:r>
              </a:p>
            </p:txBody>
          </p:sp>
          <p:sp>
            <p:nvSpPr>
              <p:cNvPr id="48" name="Rectangle 34"/>
              <p:cNvSpPr>
                <a:spLocks noChangeArrowheads="1"/>
              </p:cNvSpPr>
              <p:nvPr/>
            </p:nvSpPr>
            <p:spPr bwMode="auto">
              <a:xfrm rot="10091941">
                <a:off x="1705" y="3792"/>
                <a:ext cx="363" cy="132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15</a:t>
                </a:r>
              </a:p>
            </p:txBody>
          </p:sp>
          <p:sp>
            <p:nvSpPr>
              <p:cNvPr id="49" name="Rectangle 35"/>
              <p:cNvSpPr>
                <a:spLocks noChangeArrowheads="1"/>
              </p:cNvSpPr>
              <p:nvPr/>
            </p:nvSpPr>
            <p:spPr bwMode="auto">
              <a:xfrm rot="12212082">
                <a:off x="1020" y="3745"/>
                <a:ext cx="363" cy="181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20</a:t>
                </a:r>
              </a:p>
            </p:txBody>
          </p:sp>
          <p:sp>
            <p:nvSpPr>
              <p:cNvPr id="50" name="Rectangle 36"/>
              <p:cNvSpPr>
                <a:spLocks noChangeArrowheads="1"/>
              </p:cNvSpPr>
              <p:nvPr/>
            </p:nvSpPr>
            <p:spPr bwMode="auto">
              <a:xfrm rot="13100965">
                <a:off x="476" y="3382"/>
                <a:ext cx="409" cy="230"/>
              </a:xfrm>
              <a:prstGeom prst="rect">
                <a:avLst/>
              </a:prstGeom>
              <a:solidFill>
                <a:srgbClr val="00B050"/>
              </a:solidFill>
              <a:ln w="9525">
                <a:solidFill>
                  <a:srgbClr val="EAEAEA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b="1" kern="0" dirty="0">
                    <a:solidFill>
                      <a:srgbClr val="00B050"/>
                    </a:solidFill>
                    <a:hlinkClick r:id="rId3" action="ppaction://hlinksldjump"/>
                  </a:rPr>
                  <a:t>Приз</a:t>
                </a:r>
                <a:r>
                  <a:rPr lang="ru-RU" kern="0" dirty="0">
                    <a:solidFill>
                      <a:srgbClr val="FF0000"/>
                    </a:solidFill>
                    <a:hlinkClick r:id="rId3" action="ppaction://hlinksldjump"/>
                  </a:rPr>
                  <a:t> </a:t>
                </a:r>
                <a:endParaRPr lang="ru-RU" kern="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1" name="Rectangle 37"/>
              <p:cNvSpPr>
                <a:spLocks noChangeArrowheads="1"/>
              </p:cNvSpPr>
              <p:nvPr/>
            </p:nvSpPr>
            <p:spPr bwMode="auto">
              <a:xfrm rot="15627942">
                <a:off x="181" y="2868"/>
                <a:ext cx="363" cy="13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25</a:t>
                </a:r>
              </a:p>
            </p:txBody>
          </p:sp>
          <p:sp>
            <p:nvSpPr>
              <p:cNvPr id="52" name="Rectangle 38"/>
              <p:cNvSpPr>
                <a:spLocks noChangeArrowheads="1"/>
              </p:cNvSpPr>
              <p:nvPr/>
            </p:nvSpPr>
            <p:spPr bwMode="auto">
              <a:xfrm rot="-3768322">
                <a:off x="204" y="2206"/>
                <a:ext cx="363" cy="181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30</a:t>
                </a:r>
              </a:p>
            </p:txBody>
          </p:sp>
          <p:sp>
            <p:nvSpPr>
              <p:cNvPr id="53" name="Rectangle 39"/>
              <p:cNvSpPr>
                <a:spLocks noChangeArrowheads="1"/>
              </p:cNvSpPr>
              <p:nvPr/>
            </p:nvSpPr>
            <p:spPr bwMode="auto">
              <a:xfrm rot="-3038433">
                <a:off x="655" y="1752"/>
                <a:ext cx="318" cy="227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4" name="Rectangle 40"/>
              <p:cNvSpPr>
                <a:spLocks noChangeArrowheads="1"/>
              </p:cNvSpPr>
              <p:nvPr/>
            </p:nvSpPr>
            <p:spPr bwMode="auto">
              <a:xfrm rot="-939500">
                <a:off x="1111" y="1391"/>
                <a:ext cx="320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35</a:t>
                </a:r>
              </a:p>
            </p:txBody>
          </p:sp>
          <p:sp>
            <p:nvSpPr>
              <p:cNvPr id="55" name="Line 41"/>
              <p:cNvSpPr>
                <a:spLocks noChangeShapeType="1"/>
              </p:cNvSpPr>
              <p:nvPr/>
            </p:nvSpPr>
            <p:spPr bwMode="auto">
              <a:xfrm rot="18893657">
                <a:off x="542" y="1777"/>
                <a:ext cx="318" cy="1"/>
              </a:xfrm>
              <a:prstGeom prst="line">
                <a:avLst/>
              </a:prstGeom>
              <a:noFill/>
              <a:ln w="57150">
                <a:solidFill>
                  <a:sysClr val="window" lastClr="FFFFFF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pic>
        <p:nvPicPr>
          <p:cNvPr id="15363" name="Рисунок 37" descr="Рисунок2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818181"/>
              </a:clrFrom>
              <a:clrTo>
                <a:srgbClr val="81818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877306">
            <a:off x="5184705" y="2415649"/>
            <a:ext cx="19224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3755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700000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800000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0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220000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100000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6" name="AutoShape 66"/>
          <p:cNvSpPr>
            <a:spLocks noChangeArrowheads="1"/>
          </p:cNvSpPr>
          <p:nvPr/>
        </p:nvSpPr>
        <p:spPr bwMode="auto">
          <a:xfrm>
            <a:off x="-762000" y="764704"/>
            <a:ext cx="2286000" cy="762000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b="1" i="1" dirty="0"/>
              <a:t>1 тур</a:t>
            </a:r>
            <a:endParaRPr lang="ru-RU" sz="2800" b="1" i="1" dirty="0"/>
          </a:p>
        </p:txBody>
      </p:sp>
      <p:sp>
        <p:nvSpPr>
          <p:cNvPr id="60" name="TextBox 59"/>
          <p:cNvSpPr txBox="1"/>
          <p:nvPr/>
        </p:nvSpPr>
        <p:spPr>
          <a:xfrm>
            <a:off x="2512127" y="2643280"/>
            <a:ext cx="1369990" cy="1577721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9600" b="1" dirty="0">
                <a:latin typeface="a_BosaNova" pitchFamily="82" charset="-52"/>
              </a:rPr>
              <a:t>Л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62" name="Скругленный прямоугольник 61"/>
          <p:cNvSpPr/>
          <p:nvPr/>
        </p:nvSpPr>
        <p:spPr>
          <a:xfrm>
            <a:off x="2623637" y="4195086"/>
            <a:ext cx="1041856" cy="1575516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3" name="Прямоугольник 62"/>
          <p:cNvSpPr/>
          <p:nvPr/>
        </p:nvSpPr>
        <p:spPr>
          <a:xfrm>
            <a:off x="3626524" y="2635061"/>
            <a:ext cx="1140335" cy="1577721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О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pic>
        <p:nvPicPr>
          <p:cNvPr id="64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9610" y="4219962"/>
            <a:ext cx="994673" cy="1657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5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215" y="4195085"/>
            <a:ext cx="992599" cy="168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305" y="4195086"/>
            <a:ext cx="979699" cy="1682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7" name="Прямоугольник 66"/>
          <p:cNvSpPr/>
          <p:nvPr/>
        </p:nvSpPr>
        <p:spPr>
          <a:xfrm>
            <a:off x="4665593" y="2626224"/>
            <a:ext cx="1100460" cy="1577721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Г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5752003" y="2605230"/>
            <a:ext cx="1185110" cy="160580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endParaRPr lang="ru-RU" sz="9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6863357" y="2588737"/>
            <a:ext cx="1052126" cy="1615400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К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70" name="Прямоугольник 69"/>
          <p:cNvSpPr/>
          <p:nvPr/>
        </p:nvSpPr>
        <p:spPr>
          <a:xfrm>
            <a:off x="7905953" y="2626224"/>
            <a:ext cx="1100460" cy="1594865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А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72" name="Скругленный прямоугольник 71"/>
          <p:cNvSpPr/>
          <p:nvPr/>
        </p:nvSpPr>
        <p:spPr>
          <a:xfrm>
            <a:off x="8024827" y="4214818"/>
            <a:ext cx="825275" cy="1558090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4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8541" y="4219962"/>
            <a:ext cx="942701" cy="1657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60" name="AutoShape 40"/>
          <p:cNvSpPr>
            <a:spLocks noChangeArrowheads="1"/>
          </p:cNvSpPr>
          <p:nvPr/>
        </p:nvSpPr>
        <p:spPr bwMode="auto">
          <a:xfrm>
            <a:off x="1541958" y="1"/>
            <a:ext cx="8995634" cy="2412888"/>
          </a:xfrm>
          <a:prstGeom prst="roundRect">
            <a:avLst>
              <a:gd name="adj" fmla="val 16667"/>
            </a:avLst>
          </a:prstGeom>
          <a:solidFill>
            <a:srgbClr val="FFFF69"/>
          </a:solidFill>
          <a:ln w="57150" cmpd="thinThick">
            <a:solidFill>
              <a:schemeClr val="accent4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600" dirty="0"/>
              <a:t>Н</a:t>
            </a:r>
            <a:r>
              <a:rPr lang="ru-RU" sz="3600" dirty="0"/>
              <a:t>аука </a:t>
            </a:r>
            <a:r>
              <a:rPr lang="ru-RU" sz="3600" dirty="0"/>
              <a:t>про </a:t>
            </a:r>
            <a:r>
              <a:rPr lang="ru-RU" sz="3600" dirty="0" err="1"/>
              <a:t>закони</a:t>
            </a:r>
            <a:r>
              <a:rPr lang="ru-RU" sz="3600" dirty="0"/>
              <a:t> і </a:t>
            </a:r>
            <a:r>
              <a:rPr lang="ru-RU" sz="3600" dirty="0" err="1"/>
              <a:t>форми</a:t>
            </a:r>
            <a:r>
              <a:rPr lang="ru-RU" sz="3600" dirty="0"/>
              <a:t> </a:t>
            </a:r>
            <a:r>
              <a:rPr lang="ru-RU" sz="3600" dirty="0" err="1"/>
              <a:t>мислення</a:t>
            </a:r>
            <a:r>
              <a:rPr lang="ru-RU" sz="3600" dirty="0"/>
              <a:t>, </a:t>
            </a:r>
            <a:endParaRPr lang="ru-RU" sz="3600" dirty="0"/>
          </a:p>
          <a:p>
            <a:pPr algn="ctr"/>
            <a:r>
              <a:rPr lang="ru-RU" sz="3600" dirty="0" err="1"/>
              <a:t>методи</a:t>
            </a:r>
            <a:r>
              <a:rPr lang="ru-RU" sz="3600" dirty="0"/>
              <a:t> </a:t>
            </a:r>
            <a:r>
              <a:rPr lang="ru-RU" sz="3600" dirty="0" err="1"/>
              <a:t>пізнання</a:t>
            </a:r>
            <a:r>
              <a:rPr lang="ru-RU" sz="3600" dirty="0"/>
              <a:t> та </a:t>
            </a:r>
            <a:r>
              <a:rPr lang="ru-RU" sz="3600" dirty="0" err="1"/>
              <a:t>умови</a:t>
            </a:r>
            <a:r>
              <a:rPr lang="ru-RU" sz="3600" dirty="0"/>
              <a:t> </a:t>
            </a:r>
            <a:r>
              <a:rPr lang="ru-RU" sz="3600" dirty="0" err="1"/>
              <a:t>істинності</a:t>
            </a:r>
            <a:r>
              <a:rPr lang="ru-RU" sz="3600" dirty="0"/>
              <a:t> </a:t>
            </a:r>
            <a:endParaRPr lang="ru-RU" sz="3600" dirty="0"/>
          </a:p>
          <a:p>
            <a:pPr algn="ctr"/>
            <a:r>
              <a:rPr lang="ru-RU" sz="3600" dirty="0" err="1"/>
              <a:t>знань</a:t>
            </a:r>
            <a:r>
              <a:rPr lang="ru-RU" sz="3600" dirty="0"/>
              <a:t> </a:t>
            </a:r>
            <a:r>
              <a:rPr lang="ru-RU" sz="3600" dirty="0"/>
              <a:t>і </a:t>
            </a:r>
            <a:r>
              <a:rPr lang="ru-RU" sz="3600" dirty="0" err="1"/>
              <a:t>суджень</a:t>
            </a:r>
            <a:r>
              <a:rPr lang="ru-RU" sz="3600" dirty="0"/>
              <a:t>.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95736" y="59293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2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2952728" y="59293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1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6238876" y="59293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4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5167306" y="59293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3</a:t>
            </a:r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7239008" y="600076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5</a:t>
            </a:r>
            <a:endParaRPr lang="ru-RU" dirty="0"/>
          </a:p>
        </p:txBody>
      </p:sp>
      <p:sp>
        <p:nvSpPr>
          <p:cNvPr id="30" name="TextBox 29"/>
          <p:cNvSpPr txBox="1"/>
          <p:nvPr/>
        </p:nvSpPr>
        <p:spPr>
          <a:xfrm>
            <a:off x="8382016" y="59293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6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9096397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08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C 0.03021 -0.03125 0.06059 -0.06227 0.10173 -0.05579 C 0.14288 -0.04931 0.19774 0.03542 0.24687 0.03866 C 0.296 0.0419 0.34913 -0.03449 0.39687 -0.03658 C 0.44462 -0.03866 0.48871 0.02407 0.53385 0.02592 C 0.57899 0.02778 0.62326 -0.025 0.66788 -0.0257 C 0.7125 -0.02639 0.75607 0.02292 0.80173 0.02153 C 0.84739 0.02014 0.89531 -0.03982 0.94201 -0.03449 C 0.98871 -0.02917 1.02482 0.05092 1.08229 0.0537 C 1.13975 0.05648 1.25468 -0.00579 1.28715 -0.01713 C 1.31962 -0.02847 1.28142 -0.01829 1.27743 -0.01505 C 1.27343 -0.01181 1.26823 -0.00486 1.26302 0.00208 " pathEditMode="relative" ptsTypes="aaaaaaaaaaaA">
                                      <p:cBhvr>
                                        <p:cTn id="6" dur="15000" fill="hold"/>
                                        <p:tgtEl>
                                          <p:spTgt spid="51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MPAUD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16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</p:childTnLst>
        </p:cTn>
      </p:par>
    </p:tnLst>
    <p:bldLst>
      <p:bldP spid="5186" grpId="0" animBg="1"/>
      <p:bldP spid="60" grpId="0" animBg="1"/>
      <p:bldP spid="63" grpId="0" animBg="1"/>
      <p:bldP spid="67" grpId="0" animBg="1"/>
      <p:bldP spid="68" grpId="0" animBg="1"/>
      <p:bldP spid="69" grpId="0" animBg="1"/>
      <p:bldP spid="70" grpId="0" animBg="1"/>
      <p:bldP spid="516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3095625" y="857250"/>
            <a:ext cx="5462588" cy="5094288"/>
            <a:chOff x="60" y="1207"/>
            <a:chExt cx="3039" cy="2994"/>
          </a:xfrm>
        </p:grpSpPr>
        <p:sp>
          <p:nvSpPr>
            <p:cNvPr id="40" name="Oval 26"/>
            <p:cNvSpPr>
              <a:spLocks noChangeArrowheads="1"/>
            </p:cNvSpPr>
            <p:nvPr/>
          </p:nvSpPr>
          <p:spPr bwMode="auto">
            <a:xfrm>
              <a:off x="60" y="1207"/>
              <a:ext cx="3039" cy="2994"/>
            </a:xfrm>
            <a:prstGeom prst="ellipse">
              <a:avLst/>
            </a:prstGeom>
            <a:solidFill>
              <a:srgbClr val="FFFF00"/>
            </a:solidFill>
            <a:ln w="5715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kern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3" name="Group 27"/>
            <p:cNvGrpSpPr>
              <a:grpSpLocks/>
            </p:cNvGrpSpPr>
            <p:nvPr/>
          </p:nvGrpSpPr>
          <p:grpSpPr bwMode="auto">
            <a:xfrm>
              <a:off x="113" y="1260"/>
              <a:ext cx="2949" cy="2906"/>
              <a:chOff x="68" y="1214"/>
              <a:chExt cx="2948" cy="2906"/>
            </a:xfrm>
          </p:grpSpPr>
          <p:pic>
            <p:nvPicPr>
              <p:cNvPr id="15366" name="Picture 28" descr="оля-ля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EBB"/>
                  </a:clrFrom>
                  <a:clrTo>
                    <a:srgbClr val="FFFEBB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8" y="1214"/>
                <a:ext cx="2948" cy="2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3" name="Rectangle 29"/>
              <p:cNvSpPr>
                <a:spLocks noChangeArrowheads="1"/>
              </p:cNvSpPr>
              <p:nvPr/>
            </p:nvSpPr>
            <p:spPr bwMode="auto">
              <a:xfrm rot="1714402">
                <a:off x="1746" y="1344"/>
                <a:ext cx="272" cy="22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3200" b="1" kern="0" dirty="0">
                    <a:solidFill>
                      <a:sysClr val="window" lastClr="FFFFFF"/>
                    </a:solidFill>
                  </a:rPr>
                  <a:t>+</a:t>
                </a:r>
              </a:p>
            </p:txBody>
          </p:sp>
          <p:sp>
            <p:nvSpPr>
              <p:cNvPr id="44" name="Rectangle 30"/>
              <p:cNvSpPr>
                <a:spLocks noChangeArrowheads="1"/>
              </p:cNvSpPr>
              <p:nvPr/>
            </p:nvSpPr>
            <p:spPr bwMode="auto">
              <a:xfrm rot="2505618">
                <a:off x="2274" y="1628"/>
                <a:ext cx="318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5</a:t>
                </a:r>
              </a:p>
            </p:txBody>
          </p:sp>
          <p:sp>
            <p:nvSpPr>
              <p:cNvPr id="45" name="Rectangle 31"/>
              <p:cNvSpPr>
                <a:spLocks noChangeArrowheads="1"/>
              </p:cNvSpPr>
              <p:nvPr/>
            </p:nvSpPr>
            <p:spPr bwMode="auto">
              <a:xfrm rot="4401671">
                <a:off x="2631" y="2273"/>
                <a:ext cx="31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х2</a:t>
                </a:r>
              </a:p>
            </p:txBody>
          </p:sp>
          <p:sp>
            <p:nvSpPr>
              <p:cNvPr id="46" name="Rectangle 32"/>
              <p:cNvSpPr>
                <a:spLocks noChangeArrowheads="1"/>
              </p:cNvSpPr>
              <p:nvPr/>
            </p:nvSpPr>
            <p:spPr bwMode="auto">
              <a:xfrm rot="7241176">
                <a:off x="2615" y="2923"/>
                <a:ext cx="317" cy="149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10</a:t>
                </a:r>
              </a:p>
            </p:txBody>
          </p:sp>
          <p:sp>
            <p:nvSpPr>
              <p:cNvPr id="47" name="Rectangle 33"/>
              <p:cNvSpPr>
                <a:spLocks noChangeArrowheads="1"/>
              </p:cNvSpPr>
              <p:nvPr/>
            </p:nvSpPr>
            <p:spPr bwMode="auto">
              <a:xfrm rot="8729488">
                <a:off x="2179" y="3466"/>
                <a:ext cx="40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kern="0">
                    <a:solidFill>
                      <a:sysClr val="window" lastClr="FFFFFF"/>
                    </a:solidFill>
                  </a:rPr>
                  <a:t>Шанс</a:t>
                </a:r>
                <a:r>
                  <a:rPr lang="ru-RU" kern="0">
                    <a:solidFill>
                      <a:sysClr val="windowText" lastClr="000000"/>
                    </a:solidFill>
                  </a:rPr>
                  <a:t> </a:t>
                </a:r>
              </a:p>
            </p:txBody>
          </p:sp>
          <p:sp>
            <p:nvSpPr>
              <p:cNvPr id="48" name="Rectangle 34"/>
              <p:cNvSpPr>
                <a:spLocks noChangeArrowheads="1"/>
              </p:cNvSpPr>
              <p:nvPr/>
            </p:nvSpPr>
            <p:spPr bwMode="auto">
              <a:xfrm rot="10091941">
                <a:off x="1705" y="3792"/>
                <a:ext cx="363" cy="132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15</a:t>
                </a:r>
              </a:p>
            </p:txBody>
          </p:sp>
          <p:sp>
            <p:nvSpPr>
              <p:cNvPr id="49" name="Rectangle 35"/>
              <p:cNvSpPr>
                <a:spLocks noChangeArrowheads="1"/>
              </p:cNvSpPr>
              <p:nvPr/>
            </p:nvSpPr>
            <p:spPr bwMode="auto">
              <a:xfrm rot="12212082">
                <a:off x="1020" y="3745"/>
                <a:ext cx="363" cy="181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20</a:t>
                </a:r>
              </a:p>
            </p:txBody>
          </p:sp>
          <p:sp>
            <p:nvSpPr>
              <p:cNvPr id="50" name="Rectangle 36"/>
              <p:cNvSpPr>
                <a:spLocks noChangeArrowheads="1"/>
              </p:cNvSpPr>
              <p:nvPr/>
            </p:nvSpPr>
            <p:spPr bwMode="auto">
              <a:xfrm rot="13100965">
                <a:off x="476" y="3382"/>
                <a:ext cx="409" cy="230"/>
              </a:xfrm>
              <a:prstGeom prst="rect">
                <a:avLst/>
              </a:prstGeom>
              <a:solidFill>
                <a:srgbClr val="00B050"/>
              </a:solidFill>
              <a:ln w="9525">
                <a:solidFill>
                  <a:srgbClr val="EAEAEA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b="1" kern="0" dirty="0">
                    <a:solidFill>
                      <a:srgbClr val="00B050"/>
                    </a:solidFill>
                    <a:hlinkClick r:id="rId3" action="ppaction://hlinksldjump"/>
                  </a:rPr>
                  <a:t>Приз</a:t>
                </a:r>
                <a:r>
                  <a:rPr lang="ru-RU" kern="0" dirty="0">
                    <a:solidFill>
                      <a:srgbClr val="FF0000"/>
                    </a:solidFill>
                    <a:hlinkClick r:id="rId3" action="ppaction://hlinksldjump"/>
                  </a:rPr>
                  <a:t> </a:t>
                </a:r>
                <a:endParaRPr lang="ru-RU" kern="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1" name="Rectangle 37"/>
              <p:cNvSpPr>
                <a:spLocks noChangeArrowheads="1"/>
              </p:cNvSpPr>
              <p:nvPr/>
            </p:nvSpPr>
            <p:spPr bwMode="auto">
              <a:xfrm rot="15627942">
                <a:off x="181" y="2868"/>
                <a:ext cx="363" cy="13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25</a:t>
                </a:r>
              </a:p>
            </p:txBody>
          </p:sp>
          <p:sp>
            <p:nvSpPr>
              <p:cNvPr id="52" name="Rectangle 38"/>
              <p:cNvSpPr>
                <a:spLocks noChangeArrowheads="1"/>
              </p:cNvSpPr>
              <p:nvPr/>
            </p:nvSpPr>
            <p:spPr bwMode="auto">
              <a:xfrm rot="-3768322">
                <a:off x="204" y="2206"/>
                <a:ext cx="363" cy="181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30</a:t>
                </a:r>
              </a:p>
            </p:txBody>
          </p:sp>
          <p:sp>
            <p:nvSpPr>
              <p:cNvPr id="53" name="Rectangle 39"/>
              <p:cNvSpPr>
                <a:spLocks noChangeArrowheads="1"/>
              </p:cNvSpPr>
              <p:nvPr/>
            </p:nvSpPr>
            <p:spPr bwMode="auto">
              <a:xfrm rot="-3038433">
                <a:off x="655" y="1752"/>
                <a:ext cx="318" cy="227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4" name="Rectangle 40"/>
              <p:cNvSpPr>
                <a:spLocks noChangeArrowheads="1"/>
              </p:cNvSpPr>
              <p:nvPr/>
            </p:nvSpPr>
            <p:spPr bwMode="auto">
              <a:xfrm rot="-939500">
                <a:off x="1111" y="1391"/>
                <a:ext cx="320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35</a:t>
                </a:r>
              </a:p>
            </p:txBody>
          </p:sp>
          <p:sp>
            <p:nvSpPr>
              <p:cNvPr id="55" name="Line 41"/>
              <p:cNvSpPr>
                <a:spLocks noChangeShapeType="1"/>
              </p:cNvSpPr>
              <p:nvPr/>
            </p:nvSpPr>
            <p:spPr bwMode="auto">
              <a:xfrm rot="18893657">
                <a:off x="542" y="1777"/>
                <a:ext cx="318" cy="1"/>
              </a:xfrm>
              <a:prstGeom prst="line">
                <a:avLst/>
              </a:prstGeom>
              <a:noFill/>
              <a:ln w="57150">
                <a:solidFill>
                  <a:sysClr val="window" lastClr="FFFFFF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pic>
        <p:nvPicPr>
          <p:cNvPr id="15363" name="Рисунок 37" descr="Рисунок2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818181"/>
              </a:clrFrom>
              <a:clrTo>
                <a:srgbClr val="81818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877306">
            <a:off x="5159376" y="2397126"/>
            <a:ext cx="19224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28120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700000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800000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0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220000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100000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53" name="AutoShape 37"/>
          <p:cNvSpPr>
            <a:spLocks noChangeArrowheads="1"/>
          </p:cNvSpPr>
          <p:nvPr/>
        </p:nvSpPr>
        <p:spPr bwMode="auto">
          <a:xfrm>
            <a:off x="-762000" y="838200"/>
            <a:ext cx="2286000" cy="762000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b="1" i="1"/>
              <a:t>2 тур</a:t>
            </a:r>
          </a:p>
        </p:txBody>
      </p:sp>
      <p:sp>
        <p:nvSpPr>
          <p:cNvPr id="9254" name="AutoShape 38"/>
          <p:cNvSpPr>
            <a:spLocks noChangeArrowheads="1"/>
          </p:cNvSpPr>
          <p:nvPr/>
        </p:nvSpPr>
        <p:spPr bwMode="auto">
          <a:xfrm>
            <a:off x="1981200" y="116632"/>
            <a:ext cx="8147248" cy="2088232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57150" cmpd="thinThick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dirty="0"/>
              <a:t> </a:t>
            </a:r>
            <a:r>
              <a:rPr lang="ru-RU" sz="2800" b="1" dirty="0" err="1"/>
              <a:t>С</a:t>
            </a:r>
            <a:r>
              <a:rPr lang="ru-RU" sz="2800" b="1" dirty="0" err="1"/>
              <a:t>піввідношення</a:t>
            </a:r>
            <a:r>
              <a:rPr lang="ru-RU" sz="2800" b="1" dirty="0"/>
              <a:t> </a:t>
            </a:r>
            <a:r>
              <a:rPr lang="ru-RU" sz="2800" b="1" dirty="0" err="1"/>
              <a:t>між</a:t>
            </a:r>
            <a:r>
              <a:rPr lang="ru-RU" sz="2800" b="1" dirty="0"/>
              <a:t> </a:t>
            </a:r>
            <a:r>
              <a:rPr lang="ru-RU" sz="2800" b="1" dirty="0" err="1"/>
              <a:t>різними</a:t>
            </a:r>
            <a:r>
              <a:rPr lang="ru-RU" sz="2800" b="1" dirty="0"/>
              <a:t> величинами, </a:t>
            </a:r>
            <a:endParaRPr lang="ru-RU" sz="2800" b="1" dirty="0"/>
          </a:p>
          <a:p>
            <a:pPr algn="ctr"/>
            <a:r>
              <a:rPr lang="ru-RU" sz="2800" b="1" dirty="0" err="1"/>
              <a:t>які</a:t>
            </a:r>
            <a:r>
              <a:rPr lang="ru-RU" sz="2800" b="1" dirty="0"/>
              <a:t> </a:t>
            </a:r>
            <a:r>
              <a:rPr lang="ru-RU" sz="2800" b="1" dirty="0" err="1"/>
              <a:t>порівнюються</a:t>
            </a:r>
            <a:r>
              <a:rPr lang="ru-RU" sz="2800" dirty="0"/>
              <a:t> 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1553589" y="2344942"/>
            <a:ext cx="936104" cy="156966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9600" b="1" dirty="0">
                <a:latin typeface="a_BosaNova" pitchFamily="82" charset="-52"/>
              </a:rPr>
              <a:t>Д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2463928" y="2357408"/>
            <a:ext cx="967776" cy="156966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9600" b="1" dirty="0">
                <a:latin typeface="a_BosaNova" pitchFamily="82" charset="-52"/>
              </a:rPr>
              <a:t>І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104" name="Скругленный прямоугольник 103"/>
          <p:cNvSpPr/>
          <p:nvPr/>
        </p:nvSpPr>
        <p:spPr>
          <a:xfrm>
            <a:off x="1553590" y="4129796"/>
            <a:ext cx="936104" cy="1567466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5" name="Скругленный прямоугольник 104"/>
          <p:cNvSpPr/>
          <p:nvPr/>
        </p:nvSpPr>
        <p:spPr>
          <a:xfrm>
            <a:off x="2489695" y="4106787"/>
            <a:ext cx="1011439" cy="1567466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6" name="Прямоугольник 105"/>
          <p:cNvSpPr/>
          <p:nvPr/>
        </p:nvSpPr>
        <p:spPr>
          <a:xfrm>
            <a:off x="3435195" y="2357408"/>
            <a:ext cx="970024" cy="156966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А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pic>
        <p:nvPicPr>
          <p:cNvPr id="107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474" y="4121865"/>
            <a:ext cx="979351" cy="155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594" y="4100244"/>
            <a:ext cx="1008112" cy="1567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1732" y="4106787"/>
            <a:ext cx="937862" cy="1567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0" name="Прямоугольник 109"/>
          <p:cNvSpPr/>
          <p:nvPr/>
        </p:nvSpPr>
        <p:spPr>
          <a:xfrm>
            <a:off x="4410367" y="2348880"/>
            <a:ext cx="936104" cy="156966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Г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sp>
        <p:nvSpPr>
          <p:cNvPr id="111" name="Прямоугольник 110"/>
          <p:cNvSpPr/>
          <p:nvPr/>
        </p:nvSpPr>
        <p:spPr>
          <a:xfrm>
            <a:off x="5374761" y="2348880"/>
            <a:ext cx="1008112" cy="159760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Р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sp>
        <p:nvSpPr>
          <p:cNvPr id="112" name="Прямоугольник 111"/>
          <p:cNvSpPr/>
          <p:nvPr/>
        </p:nvSpPr>
        <p:spPr>
          <a:xfrm>
            <a:off x="6414421" y="2357409"/>
            <a:ext cx="894990" cy="1607147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А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113" name="Прямоугольник 112"/>
          <p:cNvSpPr/>
          <p:nvPr/>
        </p:nvSpPr>
        <p:spPr>
          <a:xfrm>
            <a:off x="7299775" y="2359766"/>
            <a:ext cx="936104" cy="1586716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М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114" name="Скругленный прямоугольник 113"/>
          <p:cNvSpPr/>
          <p:nvPr/>
        </p:nvSpPr>
        <p:spPr>
          <a:xfrm>
            <a:off x="7492192" y="4147134"/>
            <a:ext cx="933874" cy="1550129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080" y="4129796"/>
            <a:ext cx="1008112" cy="1567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6" name="Прямоугольник 115"/>
          <p:cNvSpPr/>
          <p:nvPr/>
        </p:nvSpPr>
        <p:spPr>
          <a:xfrm>
            <a:off x="8235879" y="2367623"/>
            <a:ext cx="936104" cy="1586716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А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117" name="Скругленный прямоугольник 116"/>
          <p:cNvSpPr/>
          <p:nvPr/>
        </p:nvSpPr>
        <p:spPr>
          <a:xfrm>
            <a:off x="8452163" y="4148679"/>
            <a:ext cx="933874" cy="1550129"/>
          </a:xfrm>
          <a:prstGeom prst="round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1809720" y="578645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1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3809984" y="5715016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3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2881290" y="578645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2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5881686" y="578645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5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4881554" y="578645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4</a:t>
            </a:r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6953256" y="578645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6</a:t>
            </a:r>
            <a:endParaRPr lang="ru-RU" dirty="0"/>
          </a:p>
        </p:txBody>
      </p:sp>
      <p:sp>
        <p:nvSpPr>
          <p:cNvPr id="30" name="TextBox 29"/>
          <p:cNvSpPr txBox="1"/>
          <p:nvPr/>
        </p:nvSpPr>
        <p:spPr>
          <a:xfrm>
            <a:off x="7953388" y="578645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7</a:t>
            </a:r>
            <a:endParaRPr lang="ru-RU" dirty="0"/>
          </a:p>
        </p:txBody>
      </p:sp>
      <p:sp>
        <p:nvSpPr>
          <p:cNvPr id="38" name="TextBox 37"/>
          <p:cNvSpPr txBox="1"/>
          <p:nvPr/>
        </p:nvSpPr>
        <p:spPr>
          <a:xfrm>
            <a:off x="8739206" y="5786454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8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374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C 0.03021 -0.03125 0.06059 -0.06227 0.10173 -0.05579 C 0.14288 -0.04931 0.19774 0.03542 0.24687 0.03866 C 0.296 0.0419 0.34913 -0.03449 0.39687 -0.03658 C 0.44462 -0.03866 0.48871 0.02407 0.53385 0.02592 C 0.57899 0.02778 0.62326 -0.025 0.66788 -0.0257 C 0.7125 -0.02639 0.75607 0.02292 0.80173 0.02153 C 0.84739 0.02014 0.89531 -0.03982 0.94201 -0.03449 C 0.98871 -0.02917 1.02482 0.05092 1.08229 0.0537 C 1.13975 0.05648 1.25468 -0.00579 1.28715 -0.01713 C 1.31962 -0.02847 1.28142 -0.01829 1.27743 -0.01505 C 1.27343 -0.01181 1.26823 -0.00486 1.26302 0.00208 " pathEditMode="relative" ptsTypes="aaaaaaaaaaaA">
                                      <p:cBhvr>
                                        <p:cTn id="6" dur="15000" fill="hold"/>
                                        <p:tgtEl>
                                          <p:spTgt spid="92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MPAUD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2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9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1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4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7"/>
                  </p:tgtEl>
                </p:cond>
              </p:nextCondLst>
            </p:seq>
          </p:childTnLst>
        </p:cTn>
      </p:par>
    </p:tnLst>
    <p:bldLst>
      <p:bldP spid="9253" grpId="0" animBg="1"/>
      <p:bldP spid="9254" grpId="0" animBg="1"/>
      <p:bldP spid="102" grpId="0" animBg="1"/>
      <p:bldP spid="103" grpId="0" animBg="1"/>
      <p:bldP spid="106" grpId="0" animBg="1"/>
      <p:bldP spid="110" grpId="0" animBg="1"/>
      <p:bldP spid="111" grpId="0" animBg="1"/>
      <p:bldP spid="112" grpId="0" animBg="1"/>
      <p:bldP spid="113" grpId="0" animBg="1"/>
      <p:bldP spid="1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3095625" y="857250"/>
            <a:ext cx="5462588" cy="5094288"/>
            <a:chOff x="60" y="1207"/>
            <a:chExt cx="3039" cy="2994"/>
          </a:xfrm>
        </p:grpSpPr>
        <p:sp>
          <p:nvSpPr>
            <p:cNvPr id="40" name="Oval 26"/>
            <p:cNvSpPr>
              <a:spLocks noChangeArrowheads="1"/>
            </p:cNvSpPr>
            <p:nvPr/>
          </p:nvSpPr>
          <p:spPr bwMode="auto">
            <a:xfrm>
              <a:off x="60" y="1207"/>
              <a:ext cx="3039" cy="2994"/>
            </a:xfrm>
            <a:prstGeom prst="ellipse">
              <a:avLst/>
            </a:prstGeom>
            <a:solidFill>
              <a:srgbClr val="FFFF00"/>
            </a:solidFill>
            <a:ln w="5715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kern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3" name="Group 27"/>
            <p:cNvGrpSpPr>
              <a:grpSpLocks/>
            </p:cNvGrpSpPr>
            <p:nvPr/>
          </p:nvGrpSpPr>
          <p:grpSpPr bwMode="auto">
            <a:xfrm>
              <a:off x="113" y="1260"/>
              <a:ext cx="2949" cy="2906"/>
              <a:chOff x="68" y="1214"/>
              <a:chExt cx="2948" cy="2906"/>
            </a:xfrm>
          </p:grpSpPr>
          <p:pic>
            <p:nvPicPr>
              <p:cNvPr id="15366" name="Picture 28" descr="оля-ля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EBB"/>
                  </a:clrFrom>
                  <a:clrTo>
                    <a:srgbClr val="FFFEBB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8" y="1214"/>
                <a:ext cx="2948" cy="2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3" name="Rectangle 29"/>
              <p:cNvSpPr>
                <a:spLocks noChangeArrowheads="1"/>
              </p:cNvSpPr>
              <p:nvPr/>
            </p:nvSpPr>
            <p:spPr bwMode="auto">
              <a:xfrm rot="1714402">
                <a:off x="1746" y="1344"/>
                <a:ext cx="272" cy="22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3200" b="1" kern="0" dirty="0">
                    <a:solidFill>
                      <a:sysClr val="window" lastClr="FFFFFF"/>
                    </a:solidFill>
                  </a:rPr>
                  <a:t>+</a:t>
                </a:r>
              </a:p>
            </p:txBody>
          </p:sp>
          <p:sp>
            <p:nvSpPr>
              <p:cNvPr id="44" name="Rectangle 30"/>
              <p:cNvSpPr>
                <a:spLocks noChangeArrowheads="1"/>
              </p:cNvSpPr>
              <p:nvPr/>
            </p:nvSpPr>
            <p:spPr bwMode="auto">
              <a:xfrm rot="2505618">
                <a:off x="2274" y="1628"/>
                <a:ext cx="318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5</a:t>
                </a:r>
              </a:p>
            </p:txBody>
          </p:sp>
          <p:sp>
            <p:nvSpPr>
              <p:cNvPr id="45" name="Rectangle 31"/>
              <p:cNvSpPr>
                <a:spLocks noChangeArrowheads="1"/>
              </p:cNvSpPr>
              <p:nvPr/>
            </p:nvSpPr>
            <p:spPr bwMode="auto">
              <a:xfrm rot="4401671">
                <a:off x="2631" y="2273"/>
                <a:ext cx="31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х2</a:t>
                </a:r>
              </a:p>
            </p:txBody>
          </p:sp>
          <p:sp>
            <p:nvSpPr>
              <p:cNvPr id="46" name="Rectangle 32"/>
              <p:cNvSpPr>
                <a:spLocks noChangeArrowheads="1"/>
              </p:cNvSpPr>
              <p:nvPr/>
            </p:nvSpPr>
            <p:spPr bwMode="auto">
              <a:xfrm rot="7241176">
                <a:off x="2615" y="2923"/>
                <a:ext cx="317" cy="149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10</a:t>
                </a:r>
              </a:p>
            </p:txBody>
          </p:sp>
          <p:sp>
            <p:nvSpPr>
              <p:cNvPr id="47" name="Rectangle 33"/>
              <p:cNvSpPr>
                <a:spLocks noChangeArrowheads="1"/>
              </p:cNvSpPr>
              <p:nvPr/>
            </p:nvSpPr>
            <p:spPr bwMode="auto">
              <a:xfrm rot="8729488">
                <a:off x="2179" y="3466"/>
                <a:ext cx="40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kern="0">
                    <a:solidFill>
                      <a:sysClr val="window" lastClr="FFFFFF"/>
                    </a:solidFill>
                  </a:rPr>
                  <a:t>Шанс</a:t>
                </a:r>
                <a:r>
                  <a:rPr lang="ru-RU" kern="0">
                    <a:solidFill>
                      <a:sysClr val="windowText" lastClr="000000"/>
                    </a:solidFill>
                  </a:rPr>
                  <a:t> </a:t>
                </a:r>
              </a:p>
            </p:txBody>
          </p:sp>
          <p:sp>
            <p:nvSpPr>
              <p:cNvPr id="48" name="Rectangle 34"/>
              <p:cNvSpPr>
                <a:spLocks noChangeArrowheads="1"/>
              </p:cNvSpPr>
              <p:nvPr/>
            </p:nvSpPr>
            <p:spPr bwMode="auto">
              <a:xfrm rot="10091941">
                <a:off x="1705" y="3792"/>
                <a:ext cx="363" cy="132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15</a:t>
                </a:r>
              </a:p>
            </p:txBody>
          </p:sp>
          <p:sp>
            <p:nvSpPr>
              <p:cNvPr id="49" name="Rectangle 35"/>
              <p:cNvSpPr>
                <a:spLocks noChangeArrowheads="1"/>
              </p:cNvSpPr>
              <p:nvPr/>
            </p:nvSpPr>
            <p:spPr bwMode="auto">
              <a:xfrm rot="12212082">
                <a:off x="1020" y="3745"/>
                <a:ext cx="363" cy="181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20</a:t>
                </a:r>
              </a:p>
            </p:txBody>
          </p:sp>
          <p:sp>
            <p:nvSpPr>
              <p:cNvPr id="50" name="Rectangle 36"/>
              <p:cNvSpPr>
                <a:spLocks noChangeArrowheads="1"/>
              </p:cNvSpPr>
              <p:nvPr/>
            </p:nvSpPr>
            <p:spPr bwMode="auto">
              <a:xfrm rot="13100965">
                <a:off x="476" y="3382"/>
                <a:ext cx="409" cy="230"/>
              </a:xfrm>
              <a:prstGeom prst="rect">
                <a:avLst/>
              </a:prstGeom>
              <a:solidFill>
                <a:srgbClr val="00B050"/>
              </a:solidFill>
              <a:ln w="9525">
                <a:solidFill>
                  <a:srgbClr val="EAEAEA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b="1" kern="0" dirty="0">
                    <a:solidFill>
                      <a:srgbClr val="00B050"/>
                    </a:solidFill>
                    <a:hlinkClick r:id="rId3" action="ppaction://hlinksldjump"/>
                  </a:rPr>
                  <a:t>Приз</a:t>
                </a:r>
                <a:r>
                  <a:rPr lang="ru-RU" kern="0" dirty="0">
                    <a:solidFill>
                      <a:srgbClr val="FF0000"/>
                    </a:solidFill>
                    <a:hlinkClick r:id="rId3" action="ppaction://hlinksldjump"/>
                  </a:rPr>
                  <a:t> </a:t>
                </a:r>
                <a:endParaRPr lang="ru-RU" kern="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1" name="Rectangle 37"/>
              <p:cNvSpPr>
                <a:spLocks noChangeArrowheads="1"/>
              </p:cNvSpPr>
              <p:nvPr/>
            </p:nvSpPr>
            <p:spPr bwMode="auto">
              <a:xfrm rot="15627942">
                <a:off x="181" y="2868"/>
                <a:ext cx="363" cy="13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25</a:t>
                </a:r>
              </a:p>
            </p:txBody>
          </p:sp>
          <p:sp>
            <p:nvSpPr>
              <p:cNvPr id="52" name="Rectangle 38"/>
              <p:cNvSpPr>
                <a:spLocks noChangeArrowheads="1"/>
              </p:cNvSpPr>
              <p:nvPr/>
            </p:nvSpPr>
            <p:spPr bwMode="auto">
              <a:xfrm rot="-3768322">
                <a:off x="204" y="2206"/>
                <a:ext cx="363" cy="181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30</a:t>
                </a:r>
              </a:p>
            </p:txBody>
          </p:sp>
          <p:sp>
            <p:nvSpPr>
              <p:cNvPr id="53" name="Rectangle 39"/>
              <p:cNvSpPr>
                <a:spLocks noChangeArrowheads="1"/>
              </p:cNvSpPr>
              <p:nvPr/>
            </p:nvSpPr>
            <p:spPr bwMode="auto">
              <a:xfrm rot="-3038433">
                <a:off x="655" y="1752"/>
                <a:ext cx="318" cy="227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4" name="Rectangle 40"/>
              <p:cNvSpPr>
                <a:spLocks noChangeArrowheads="1"/>
              </p:cNvSpPr>
              <p:nvPr/>
            </p:nvSpPr>
            <p:spPr bwMode="auto">
              <a:xfrm rot="-939500">
                <a:off x="1111" y="1391"/>
                <a:ext cx="320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35</a:t>
                </a:r>
              </a:p>
            </p:txBody>
          </p:sp>
          <p:sp>
            <p:nvSpPr>
              <p:cNvPr id="55" name="Line 41"/>
              <p:cNvSpPr>
                <a:spLocks noChangeShapeType="1"/>
              </p:cNvSpPr>
              <p:nvPr/>
            </p:nvSpPr>
            <p:spPr bwMode="auto">
              <a:xfrm rot="18893657">
                <a:off x="542" y="1777"/>
                <a:ext cx="318" cy="1"/>
              </a:xfrm>
              <a:prstGeom prst="line">
                <a:avLst/>
              </a:prstGeom>
              <a:noFill/>
              <a:ln w="57150">
                <a:solidFill>
                  <a:sysClr val="window" lastClr="FFFFFF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pic>
        <p:nvPicPr>
          <p:cNvPr id="15363" name="Рисунок 37" descr="Рисунок2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818181"/>
              </a:clrFrom>
              <a:clrTo>
                <a:srgbClr val="81818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877306">
            <a:off x="5159376" y="2397126"/>
            <a:ext cx="19224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0787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700000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800000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0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220000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100000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5" name="AutoShape 35"/>
          <p:cNvSpPr>
            <a:spLocks noChangeArrowheads="1"/>
          </p:cNvSpPr>
          <p:nvPr/>
        </p:nvSpPr>
        <p:spPr bwMode="auto">
          <a:xfrm>
            <a:off x="-762000" y="838200"/>
            <a:ext cx="2286000" cy="762000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b="1" i="1"/>
              <a:t>3 тур</a:t>
            </a:r>
          </a:p>
        </p:txBody>
      </p:sp>
      <p:sp>
        <p:nvSpPr>
          <p:cNvPr id="20516" name="AutoShape 36"/>
          <p:cNvSpPr>
            <a:spLocks noChangeArrowheads="1"/>
          </p:cNvSpPr>
          <p:nvPr/>
        </p:nvSpPr>
        <p:spPr bwMode="auto">
          <a:xfrm>
            <a:off x="1631504" y="247799"/>
            <a:ext cx="9036496" cy="19812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57150" cmpd="thinThick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uk-UA" sz="3600" b="1" dirty="0"/>
              <a:t>Відомий математик, що </a:t>
            </a:r>
            <a:r>
              <a:rPr lang="ru-RU" sz="3600" b="1" dirty="0"/>
              <a:t>першим </a:t>
            </a:r>
            <a:r>
              <a:rPr lang="ru-RU" sz="3600" b="1" dirty="0" err="1"/>
              <a:t>ввів</a:t>
            </a:r>
            <a:r>
              <a:rPr lang="ru-RU" sz="3600" b="1" dirty="0"/>
              <a:t> </a:t>
            </a:r>
          </a:p>
          <a:p>
            <a:pPr algn="ctr"/>
            <a:r>
              <a:rPr lang="ru-RU" sz="3600" b="1" dirty="0" err="1"/>
              <a:t>поняття</a:t>
            </a:r>
            <a:r>
              <a:rPr lang="ru-RU" sz="3600" b="1" dirty="0"/>
              <a:t> </a:t>
            </a:r>
            <a:r>
              <a:rPr lang="ru-RU" sz="3600" b="1" dirty="0"/>
              <a:t>парного і непарного числа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1798807" y="2390614"/>
            <a:ext cx="1100440" cy="156966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9600" b="1" dirty="0">
                <a:latin typeface="a_BosaNova" pitchFamily="82" charset="-52"/>
              </a:rPr>
              <a:t>П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124523" y="2390614"/>
            <a:ext cx="1011439" cy="156966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9600" b="1" dirty="0">
                <a:latin typeface="a_BosaNova" pitchFamily="82" charset="-52"/>
              </a:rPr>
              <a:t>І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1808663" y="4118806"/>
            <a:ext cx="1080729" cy="1567466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3142779" y="4118806"/>
            <a:ext cx="1011439" cy="1567466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4318050" y="2362672"/>
            <a:ext cx="1125565" cy="156966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Ф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50" y="4133884"/>
            <a:ext cx="1125564" cy="155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259" y="4114546"/>
            <a:ext cx="1080119" cy="1567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387" y="4126345"/>
            <a:ext cx="937862" cy="1567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Прямоугольник 71"/>
          <p:cNvSpPr/>
          <p:nvPr/>
        </p:nvSpPr>
        <p:spPr>
          <a:xfrm>
            <a:off x="5589387" y="2382365"/>
            <a:ext cx="936104" cy="156966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А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6695470" y="2382365"/>
            <a:ext cx="1008112" cy="159760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Г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7976472" y="2391916"/>
            <a:ext cx="1091399" cy="1607147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О</a:t>
            </a:r>
            <a:endParaRPr lang="ru-RU" sz="9600" b="1" dirty="0">
              <a:latin typeface="a_BosaNova" pitchFamily="82" charset="-52"/>
            </a:endParaRPr>
          </a:p>
        </p:txBody>
      </p:sp>
      <p:pic>
        <p:nvPicPr>
          <p:cNvPr id="75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7660" y="4118806"/>
            <a:ext cx="1080119" cy="1567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724965" y="111383"/>
            <a:ext cx="8835531" cy="106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09786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1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4738678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3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3381356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2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7096132" y="59293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5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5953124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4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8239140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6</a:t>
            </a:r>
            <a:endParaRPr lang="ru-RU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9171693" y="2425729"/>
            <a:ext cx="1091399" cy="1607147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Р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9244615" y="4120026"/>
            <a:ext cx="1011439" cy="1567466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9560938" y="585786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7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33663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C 0.03021 -0.03125 0.06059 -0.06227 0.10173 -0.05579 C 0.14288 -0.04931 0.19774 0.03542 0.24687 0.03866 C 0.296 0.0419 0.34913 -0.03449 0.39687 -0.03658 C 0.44462 -0.03866 0.48871 0.02407 0.53385 0.02592 C 0.57899 0.02778 0.62326 -0.025 0.66788 -0.0257 C 0.7125 -0.02639 0.75607 0.02292 0.80173 0.02153 C 0.84739 0.02014 0.89531 -0.03982 0.94201 -0.03449 C 0.98871 -0.02917 1.02482 0.05092 1.08229 0.0537 C 1.13975 0.05648 1.25468 -0.00579 1.28715 -0.01713 C 1.31962 -0.02847 1.28142 -0.01829 1.27743 -0.01505 C 1.27343 -0.01181 1.26823 -0.00486 1.26302 0.00208 " pathEditMode="relative" ptsTypes="aaaaaaaaaaaA">
                                      <p:cBhvr>
                                        <p:cTn id="6" dur="15000" fill="hold"/>
                                        <p:tgtEl>
                                          <p:spTgt spid="205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MPAUD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"/>
                                        <p:tgtEl>
                                          <p:spTgt spid="205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</p:childTnLst>
        </p:cTn>
      </p:par>
    </p:tnLst>
    <p:bldLst>
      <p:bldP spid="20515" grpId="0" animBg="1"/>
      <p:bldP spid="20516" grpId="0" animBg="1"/>
      <p:bldP spid="64" grpId="0" animBg="1"/>
      <p:bldP spid="65" grpId="0" animBg="1"/>
      <p:bldP spid="68" grpId="0" animBg="1"/>
      <p:bldP spid="72" grpId="0" animBg="1"/>
      <p:bldP spid="73" grpId="0" animBg="1"/>
      <p:bldP spid="74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3095625" y="857250"/>
            <a:ext cx="5462588" cy="5094288"/>
            <a:chOff x="60" y="1207"/>
            <a:chExt cx="3039" cy="2994"/>
          </a:xfrm>
        </p:grpSpPr>
        <p:sp>
          <p:nvSpPr>
            <p:cNvPr id="40" name="Oval 26"/>
            <p:cNvSpPr>
              <a:spLocks noChangeArrowheads="1"/>
            </p:cNvSpPr>
            <p:nvPr/>
          </p:nvSpPr>
          <p:spPr bwMode="auto">
            <a:xfrm>
              <a:off x="60" y="1207"/>
              <a:ext cx="3039" cy="2994"/>
            </a:xfrm>
            <a:prstGeom prst="ellipse">
              <a:avLst/>
            </a:prstGeom>
            <a:solidFill>
              <a:srgbClr val="FFFF00"/>
            </a:solidFill>
            <a:ln w="5715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kern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3" name="Group 27"/>
            <p:cNvGrpSpPr>
              <a:grpSpLocks/>
            </p:cNvGrpSpPr>
            <p:nvPr/>
          </p:nvGrpSpPr>
          <p:grpSpPr bwMode="auto">
            <a:xfrm>
              <a:off x="113" y="1260"/>
              <a:ext cx="2949" cy="2906"/>
              <a:chOff x="68" y="1214"/>
              <a:chExt cx="2948" cy="2906"/>
            </a:xfrm>
          </p:grpSpPr>
          <p:pic>
            <p:nvPicPr>
              <p:cNvPr id="15366" name="Picture 28" descr="оля-ля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EBB"/>
                  </a:clrFrom>
                  <a:clrTo>
                    <a:srgbClr val="FFFEBB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8" y="1214"/>
                <a:ext cx="2948" cy="2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3" name="Rectangle 29"/>
              <p:cNvSpPr>
                <a:spLocks noChangeArrowheads="1"/>
              </p:cNvSpPr>
              <p:nvPr/>
            </p:nvSpPr>
            <p:spPr bwMode="auto">
              <a:xfrm rot="1714402">
                <a:off x="1746" y="1344"/>
                <a:ext cx="272" cy="22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3200" b="1" kern="0" dirty="0">
                    <a:solidFill>
                      <a:sysClr val="window" lastClr="FFFFFF"/>
                    </a:solidFill>
                  </a:rPr>
                  <a:t>+</a:t>
                </a:r>
              </a:p>
            </p:txBody>
          </p:sp>
          <p:sp>
            <p:nvSpPr>
              <p:cNvPr id="44" name="Rectangle 30"/>
              <p:cNvSpPr>
                <a:spLocks noChangeArrowheads="1"/>
              </p:cNvSpPr>
              <p:nvPr/>
            </p:nvSpPr>
            <p:spPr bwMode="auto">
              <a:xfrm rot="2505618">
                <a:off x="2274" y="1628"/>
                <a:ext cx="318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5</a:t>
                </a:r>
              </a:p>
            </p:txBody>
          </p:sp>
          <p:sp>
            <p:nvSpPr>
              <p:cNvPr id="45" name="Rectangle 31"/>
              <p:cNvSpPr>
                <a:spLocks noChangeArrowheads="1"/>
              </p:cNvSpPr>
              <p:nvPr/>
            </p:nvSpPr>
            <p:spPr bwMode="auto">
              <a:xfrm rot="4401671">
                <a:off x="2631" y="2273"/>
                <a:ext cx="31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х2</a:t>
                </a:r>
              </a:p>
            </p:txBody>
          </p:sp>
          <p:sp>
            <p:nvSpPr>
              <p:cNvPr id="46" name="Rectangle 32"/>
              <p:cNvSpPr>
                <a:spLocks noChangeArrowheads="1"/>
              </p:cNvSpPr>
              <p:nvPr/>
            </p:nvSpPr>
            <p:spPr bwMode="auto">
              <a:xfrm rot="7241176">
                <a:off x="2615" y="2923"/>
                <a:ext cx="317" cy="149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10</a:t>
                </a:r>
              </a:p>
            </p:txBody>
          </p:sp>
          <p:sp>
            <p:nvSpPr>
              <p:cNvPr id="47" name="Rectangle 33"/>
              <p:cNvSpPr>
                <a:spLocks noChangeArrowheads="1"/>
              </p:cNvSpPr>
              <p:nvPr/>
            </p:nvSpPr>
            <p:spPr bwMode="auto">
              <a:xfrm rot="8729488">
                <a:off x="2179" y="3466"/>
                <a:ext cx="40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kern="0">
                    <a:solidFill>
                      <a:sysClr val="window" lastClr="FFFFFF"/>
                    </a:solidFill>
                  </a:rPr>
                  <a:t>Шанс</a:t>
                </a:r>
                <a:r>
                  <a:rPr lang="ru-RU" kern="0">
                    <a:solidFill>
                      <a:sysClr val="windowText" lastClr="000000"/>
                    </a:solidFill>
                  </a:rPr>
                  <a:t> </a:t>
                </a:r>
              </a:p>
            </p:txBody>
          </p:sp>
          <p:sp>
            <p:nvSpPr>
              <p:cNvPr id="48" name="Rectangle 34"/>
              <p:cNvSpPr>
                <a:spLocks noChangeArrowheads="1"/>
              </p:cNvSpPr>
              <p:nvPr/>
            </p:nvSpPr>
            <p:spPr bwMode="auto">
              <a:xfrm rot="10091941">
                <a:off x="1705" y="3792"/>
                <a:ext cx="363" cy="132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15</a:t>
                </a:r>
              </a:p>
            </p:txBody>
          </p:sp>
          <p:sp>
            <p:nvSpPr>
              <p:cNvPr id="49" name="Rectangle 35"/>
              <p:cNvSpPr>
                <a:spLocks noChangeArrowheads="1"/>
              </p:cNvSpPr>
              <p:nvPr/>
            </p:nvSpPr>
            <p:spPr bwMode="auto">
              <a:xfrm rot="12212082">
                <a:off x="1020" y="3745"/>
                <a:ext cx="363" cy="181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20</a:t>
                </a:r>
              </a:p>
            </p:txBody>
          </p:sp>
          <p:sp>
            <p:nvSpPr>
              <p:cNvPr id="50" name="Rectangle 36"/>
              <p:cNvSpPr>
                <a:spLocks noChangeArrowheads="1"/>
              </p:cNvSpPr>
              <p:nvPr/>
            </p:nvSpPr>
            <p:spPr bwMode="auto">
              <a:xfrm rot="13100965">
                <a:off x="476" y="3382"/>
                <a:ext cx="409" cy="230"/>
              </a:xfrm>
              <a:prstGeom prst="rect">
                <a:avLst/>
              </a:prstGeom>
              <a:solidFill>
                <a:srgbClr val="00B050"/>
              </a:solidFill>
              <a:ln w="9525">
                <a:solidFill>
                  <a:srgbClr val="EAEAEA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b="1" kern="0" dirty="0">
                    <a:solidFill>
                      <a:srgbClr val="00B050"/>
                    </a:solidFill>
                    <a:hlinkClick r:id="rId3" action="ppaction://hlinksldjump"/>
                  </a:rPr>
                  <a:t>Приз</a:t>
                </a:r>
                <a:r>
                  <a:rPr lang="ru-RU" kern="0" dirty="0">
                    <a:solidFill>
                      <a:srgbClr val="FF0000"/>
                    </a:solidFill>
                    <a:hlinkClick r:id="rId3" action="ppaction://hlinksldjump"/>
                  </a:rPr>
                  <a:t> </a:t>
                </a:r>
                <a:endParaRPr lang="ru-RU" kern="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1" name="Rectangle 37"/>
              <p:cNvSpPr>
                <a:spLocks noChangeArrowheads="1"/>
              </p:cNvSpPr>
              <p:nvPr/>
            </p:nvSpPr>
            <p:spPr bwMode="auto">
              <a:xfrm rot="15627942">
                <a:off x="181" y="2868"/>
                <a:ext cx="363" cy="13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25</a:t>
                </a:r>
              </a:p>
            </p:txBody>
          </p:sp>
          <p:sp>
            <p:nvSpPr>
              <p:cNvPr id="52" name="Rectangle 38"/>
              <p:cNvSpPr>
                <a:spLocks noChangeArrowheads="1"/>
              </p:cNvSpPr>
              <p:nvPr/>
            </p:nvSpPr>
            <p:spPr bwMode="auto">
              <a:xfrm rot="-3768322">
                <a:off x="204" y="2206"/>
                <a:ext cx="363" cy="181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30</a:t>
                </a:r>
              </a:p>
            </p:txBody>
          </p:sp>
          <p:sp>
            <p:nvSpPr>
              <p:cNvPr id="53" name="Rectangle 39"/>
              <p:cNvSpPr>
                <a:spLocks noChangeArrowheads="1"/>
              </p:cNvSpPr>
              <p:nvPr/>
            </p:nvSpPr>
            <p:spPr bwMode="auto">
              <a:xfrm rot="-3038433">
                <a:off x="655" y="1752"/>
                <a:ext cx="318" cy="227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4" name="Rectangle 40"/>
              <p:cNvSpPr>
                <a:spLocks noChangeArrowheads="1"/>
              </p:cNvSpPr>
              <p:nvPr/>
            </p:nvSpPr>
            <p:spPr bwMode="auto">
              <a:xfrm rot="-939500">
                <a:off x="1111" y="1391"/>
                <a:ext cx="320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35</a:t>
                </a:r>
              </a:p>
            </p:txBody>
          </p:sp>
          <p:sp>
            <p:nvSpPr>
              <p:cNvPr id="55" name="Line 41"/>
              <p:cNvSpPr>
                <a:spLocks noChangeShapeType="1"/>
              </p:cNvSpPr>
              <p:nvPr/>
            </p:nvSpPr>
            <p:spPr bwMode="auto">
              <a:xfrm rot="18893657">
                <a:off x="542" y="1777"/>
                <a:ext cx="318" cy="1"/>
              </a:xfrm>
              <a:prstGeom prst="line">
                <a:avLst/>
              </a:prstGeom>
              <a:noFill/>
              <a:ln w="57150">
                <a:solidFill>
                  <a:sysClr val="window" lastClr="FFFFFF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pic>
        <p:nvPicPr>
          <p:cNvPr id="15363" name="Рисунок 37" descr="Рисунок2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818181"/>
              </a:clrFrom>
              <a:clrTo>
                <a:srgbClr val="81818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877306">
            <a:off x="5159376" y="2397126"/>
            <a:ext cx="19224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4255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700000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800000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0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220000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100000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5" name="AutoShape 35"/>
          <p:cNvSpPr>
            <a:spLocks noChangeArrowheads="1"/>
          </p:cNvSpPr>
          <p:nvPr/>
        </p:nvSpPr>
        <p:spPr bwMode="auto">
          <a:xfrm>
            <a:off x="-762000" y="838200"/>
            <a:ext cx="2286000" cy="762000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b="1" i="1"/>
              <a:t>3 тур</a:t>
            </a:r>
          </a:p>
        </p:txBody>
      </p:sp>
      <p:sp>
        <p:nvSpPr>
          <p:cNvPr id="20516" name="AutoShape 36"/>
          <p:cNvSpPr>
            <a:spLocks noChangeArrowheads="1"/>
          </p:cNvSpPr>
          <p:nvPr/>
        </p:nvSpPr>
        <p:spPr bwMode="auto">
          <a:xfrm>
            <a:off x="1556543" y="182611"/>
            <a:ext cx="9036496" cy="19812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57150" cmpd="thinThick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800" b="1" dirty="0" err="1"/>
              <a:t>Залишок</a:t>
            </a:r>
            <a:r>
              <a:rPr lang="ru-RU" sz="4800" b="1" dirty="0"/>
              <a:t> </a:t>
            </a:r>
            <a:r>
              <a:rPr lang="ru-RU" sz="4800" b="1" dirty="0" err="1"/>
              <a:t>від</a:t>
            </a:r>
            <a:r>
              <a:rPr lang="ru-RU" sz="4800" b="1" dirty="0"/>
              <a:t> </a:t>
            </a:r>
            <a:r>
              <a:rPr lang="ru-RU" sz="4800" b="1" dirty="0" err="1"/>
              <a:t>чого-небудь</a:t>
            </a:r>
            <a:endParaRPr lang="ru-RU" sz="4800" b="1" dirty="0"/>
          </a:p>
        </p:txBody>
      </p:sp>
      <p:sp>
        <p:nvSpPr>
          <p:cNvPr id="64" name="TextBox 63"/>
          <p:cNvSpPr txBox="1"/>
          <p:nvPr/>
        </p:nvSpPr>
        <p:spPr>
          <a:xfrm>
            <a:off x="1798807" y="2390614"/>
            <a:ext cx="1100440" cy="156966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9600" b="1" dirty="0">
                <a:latin typeface="a_BosaNova" pitchFamily="82" charset="-52"/>
              </a:rPr>
              <a:t>О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3124523" y="2390614"/>
            <a:ext cx="1011439" cy="156966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9600" b="1" dirty="0">
                <a:latin typeface="a_BosaNova" pitchFamily="82" charset="-52"/>
              </a:rPr>
              <a:t>С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1808663" y="4118806"/>
            <a:ext cx="1080729" cy="1567466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3142779" y="4118806"/>
            <a:ext cx="1011439" cy="1567466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8" name="Прямоугольник 67"/>
          <p:cNvSpPr/>
          <p:nvPr/>
        </p:nvSpPr>
        <p:spPr>
          <a:xfrm>
            <a:off x="4318050" y="2362672"/>
            <a:ext cx="1125565" cy="156966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Т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50" y="4133884"/>
            <a:ext cx="1125564" cy="155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259" y="4114546"/>
            <a:ext cx="1080119" cy="1567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387" y="4126345"/>
            <a:ext cx="937862" cy="1567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2" name="Прямоугольник 71"/>
          <p:cNvSpPr/>
          <p:nvPr/>
        </p:nvSpPr>
        <p:spPr>
          <a:xfrm>
            <a:off x="5589387" y="2382365"/>
            <a:ext cx="936104" cy="156966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А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6695470" y="2382365"/>
            <a:ext cx="1008112" cy="159760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Ч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7976472" y="2391916"/>
            <a:ext cx="1091399" cy="1607147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А</a:t>
            </a:r>
            <a:endParaRPr lang="ru-RU" sz="9600" b="1" dirty="0">
              <a:latin typeface="a_BosaNova" pitchFamily="82" charset="-52"/>
            </a:endParaRPr>
          </a:p>
        </p:txBody>
      </p:sp>
      <p:pic>
        <p:nvPicPr>
          <p:cNvPr id="75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7660" y="4118806"/>
            <a:ext cx="1080119" cy="1567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724965" y="111383"/>
            <a:ext cx="8835531" cy="106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09786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1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4738678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3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3381356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2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7096132" y="59293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5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5953124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4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8239140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226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C 0.03021 -0.03125 0.06059 -0.06227 0.10173 -0.05579 C 0.14288 -0.04931 0.19774 0.03542 0.24687 0.03866 C 0.296 0.0419 0.34913 -0.03449 0.39687 -0.03658 C 0.44462 -0.03866 0.48871 0.02407 0.53385 0.02592 C 0.57899 0.02778 0.62326 -0.025 0.66788 -0.0257 C 0.7125 -0.02639 0.75607 0.02292 0.80173 0.02153 C 0.84739 0.02014 0.89531 -0.03982 0.94201 -0.03449 C 0.98871 -0.02917 1.02482 0.05092 1.08229 0.0537 C 1.13975 0.05648 1.25468 -0.00579 1.28715 -0.01713 C 1.31962 -0.02847 1.28142 -0.01829 1.27743 -0.01505 C 1.27343 -0.01181 1.26823 -0.00486 1.26302 0.00208 " pathEditMode="relative" ptsTypes="aaaaaaaaaaaA">
                                      <p:cBhvr>
                                        <p:cTn id="6" dur="15000" fill="hold"/>
                                        <p:tgtEl>
                                          <p:spTgt spid="205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MPAUD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5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"/>
                                        <p:tgtEl>
                                          <p:spTgt spid="205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</p:childTnLst>
        </p:cTn>
      </p:par>
    </p:tnLst>
    <p:bldLst>
      <p:bldP spid="20515" grpId="0" animBg="1"/>
      <p:bldP spid="20516" grpId="0" animBg="1"/>
      <p:bldP spid="64" grpId="0" animBg="1"/>
      <p:bldP spid="65" grpId="0" animBg="1"/>
      <p:bldP spid="68" grpId="0" animBg="1"/>
      <p:bldP spid="72" grpId="0" animBg="1"/>
      <p:bldP spid="73" grpId="0" animBg="1"/>
      <p:bldP spid="7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3095625" y="857250"/>
            <a:ext cx="5462588" cy="5094288"/>
            <a:chOff x="60" y="1207"/>
            <a:chExt cx="3039" cy="2994"/>
          </a:xfrm>
        </p:grpSpPr>
        <p:sp>
          <p:nvSpPr>
            <p:cNvPr id="40" name="Oval 26"/>
            <p:cNvSpPr>
              <a:spLocks noChangeArrowheads="1"/>
            </p:cNvSpPr>
            <p:nvPr/>
          </p:nvSpPr>
          <p:spPr bwMode="auto">
            <a:xfrm>
              <a:off x="60" y="1207"/>
              <a:ext cx="3039" cy="2994"/>
            </a:xfrm>
            <a:prstGeom prst="ellipse">
              <a:avLst/>
            </a:prstGeom>
            <a:solidFill>
              <a:srgbClr val="FFFF00"/>
            </a:solidFill>
            <a:ln w="5715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kern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3" name="Group 27"/>
            <p:cNvGrpSpPr>
              <a:grpSpLocks/>
            </p:cNvGrpSpPr>
            <p:nvPr/>
          </p:nvGrpSpPr>
          <p:grpSpPr bwMode="auto">
            <a:xfrm>
              <a:off x="113" y="1260"/>
              <a:ext cx="2949" cy="2906"/>
              <a:chOff x="68" y="1214"/>
              <a:chExt cx="2948" cy="2906"/>
            </a:xfrm>
          </p:grpSpPr>
          <p:pic>
            <p:nvPicPr>
              <p:cNvPr id="15366" name="Picture 28" descr="оля-ля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EBB"/>
                  </a:clrFrom>
                  <a:clrTo>
                    <a:srgbClr val="FFFEBB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8" y="1214"/>
                <a:ext cx="2948" cy="2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3" name="Rectangle 29"/>
              <p:cNvSpPr>
                <a:spLocks noChangeArrowheads="1"/>
              </p:cNvSpPr>
              <p:nvPr/>
            </p:nvSpPr>
            <p:spPr bwMode="auto">
              <a:xfrm rot="1714402">
                <a:off x="1746" y="1344"/>
                <a:ext cx="272" cy="22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3200" b="1" kern="0" dirty="0">
                    <a:solidFill>
                      <a:sysClr val="window" lastClr="FFFFFF"/>
                    </a:solidFill>
                  </a:rPr>
                  <a:t>+</a:t>
                </a:r>
              </a:p>
            </p:txBody>
          </p:sp>
          <p:sp>
            <p:nvSpPr>
              <p:cNvPr id="44" name="Rectangle 30"/>
              <p:cNvSpPr>
                <a:spLocks noChangeArrowheads="1"/>
              </p:cNvSpPr>
              <p:nvPr/>
            </p:nvSpPr>
            <p:spPr bwMode="auto">
              <a:xfrm rot="2505618">
                <a:off x="2274" y="1628"/>
                <a:ext cx="318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5</a:t>
                </a:r>
              </a:p>
            </p:txBody>
          </p:sp>
          <p:sp>
            <p:nvSpPr>
              <p:cNvPr id="45" name="Rectangle 31"/>
              <p:cNvSpPr>
                <a:spLocks noChangeArrowheads="1"/>
              </p:cNvSpPr>
              <p:nvPr/>
            </p:nvSpPr>
            <p:spPr bwMode="auto">
              <a:xfrm rot="4401671">
                <a:off x="2631" y="2273"/>
                <a:ext cx="31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х2</a:t>
                </a:r>
              </a:p>
            </p:txBody>
          </p:sp>
          <p:sp>
            <p:nvSpPr>
              <p:cNvPr id="46" name="Rectangle 32"/>
              <p:cNvSpPr>
                <a:spLocks noChangeArrowheads="1"/>
              </p:cNvSpPr>
              <p:nvPr/>
            </p:nvSpPr>
            <p:spPr bwMode="auto">
              <a:xfrm rot="7241176">
                <a:off x="2615" y="2923"/>
                <a:ext cx="317" cy="149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10</a:t>
                </a:r>
              </a:p>
            </p:txBody>
          </p:sp>
          <p:sp>
            <p:nvSpPr>
              <p:cNvPr id="47" name="Rectangle 33"/>
              <p:cNvSpPr>
                <a:spLocks noChangeArrowheads="1"/>
              </p:cNvSpPr>
              <p:nvPr/>
            </p:nvSpPr>
            <p:spPr bwMode="auto">
              <a:xfrm rot="8729488">
                <a:off x="2179" y="3466"/>
                <a:ext cx="40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kern="0">
                    <a:solidFill>
                      <a:sysClr val="window" lastClr="FFFFFF"/>
                    </a:solidFill>
                  </a:rPr>
                  <a:t>Шанс</a:t>
                </a:r>
                <a:r>
                  <a:rPr lang="ru-RU" kern="0">
                    <a:solidFill>
                      <a:sysClr val="windowText" lastClr="000000"/>
                    </a:solidFill>
                  </a:rPr>
                  <a:t> </a:t>
                </a:r>
              </a:p>
            </p:txBody>
          </p:sp>
          <p:sp>
            <p:nvSpPr>
              <p:cNvPr id="48" name="Rectangle 34"/>
              <p:cNvSpPr>
                <a:spLocks noChangeArrowheads="1"/>
              </p:cNvSpPr>
              <p:nvPr/>
            </p:nvSpPr>
            <p:spPr bwMode="auto">
              <a:xfrm rot="10091941">
                <a:off x="1705" y="3792"/>
                <a:ext cx="363" cy="132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15</a:t>
                </a:r>
              </a:p>
            </p:txBody>
          </p:sp>
          <p:sp>
            <p:nvSpPr>
              <p:cNvPr id="49" name="Rectangle 35"/>
              <p:cNvSpPr>
                <a:spLocks noChangeArrowheads="1"/>
              </p:cNvSpPr>
              <p:nvPr/>
            </p:nvSpPr>
            <p:spPr bwMode="auto">
              <a:xfrm rot="12212082">
                <a:off x="1020" y="3745"/>
                <a:ext cx="363" cy="181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20</a:t>
                </a:r>
              </a:p>
            </p:txBody>
          </p:sp>
          <p:sp>
            <p:nvSpPr>
              <p:cNvPr id="50" name="Rectangle 36"/>
              <p:cNvSpPr>
                <a:spLocks noChangeArrowheads="1"/>
              </p:cNvSpPr>
              <p:nvPr/>
            </p:nvSpPr>
            <p:spPr bwMode="auto">
              <a:xfrm rot="13100965">
                <a:off x="476" y="3382"/>
                <a:ext cx="409" cy="230"/>
              </a:xfrm>
              <a:prstGeom prst="rect">
                <a:avLst/>
              </a:prstGeom>
              <a:solidFill>
                <a:srgbClr val="00B050"/>
              </a:solidFill>
              <a:ln w="9525">
                <a:solidFill>
                  <a:srgbClr val="EAEAEA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b="1" kern="0" dirty="0">
                    <a:solidFill>
                      <a:srgbClr val="00B050"/>
                    </a:solidFill>
                    <a:hlinkClick r:id="rId3" action="ppaction://hlinksldjump"/>
                  </a:rPr>
                  <a:t>Приз</a:t>
                </a:r>
                <a:r>
                  <a:rPr lang="ru-RU" kern="0" dirty="0">
                    <a:solidFill>
                      <a:srgbClr val="FF0000"/>
                    </a:solidFill>
                    <a:hlinkClick r:id="rId3" action="ppaction://hlinksldjump"/>
                  </a:rPr>
                  <a:t> </a:t>
                </a:r>
                <a:endParaRPr lang="ru-RU" kern="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1" name="Rectangle 37"/>
              <p:cNvSpPr>
                <a:spLocks noChangeArrowheads="1"/>
              </p:cNvSpPr>
              <p:nvPr/>
            </p:nvSpPr>
            <p:spPr bwMode="auto">
              <a:xfrm rot="15627942">
                <a:off x="181" y="2868"/>
                <a:ext cx="363" cy="13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25</a:t>
                </a:r>
              </a:p>
            </p:txBody>
          </p:sp>
          <p:sp>
            <p:nvSpPr>
              <p:cNvPr id="52" name="Rectangle 38"/>
              <p:cNvSpPr>
                <a:spLocks noChangeArrowheads="1"/>
              </p:cNvSpPr>
              <p:nvPr/>
            </p:nvSpPr>
            <p:spPr bwMode="auto">
              <a:xfrm rot="-3768322">
                <a:off x="204" y="2206"/>
                <a:ext cx="363" cy="181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30</a:t>
                </a:r>
              </a:p>
            </p:txBody>
          </p:sp>
          <p:sp>
            <p:nvSpPr>
              <p:cNvPr id="53" name="Rectangle 39"/>
              <p:cNvSpPr>
                <a:spLocks noChangeArrowheads="1"/>
              </p:cNvSpPr>
              <p:nvPr/>
            </p:nvSpPr>
            <p:spPr bwMode="auto">
              <a:xfrm rot="-3038433">
                <a:off x="655" y="1752"/>
                <a:ext cx="318" cy="227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4" name="Rectangle 40"/>
              <p:cNvSpPr>
                <a:spLocks noChangeArrowheads="1"/>
              </p:cNvSpPr>
              <p:nvPr/>
            </p:nvSpPr>
            <p:spPr bwMode="auto">
              <a:xfrm rot="-939500">
                <a:off x="1111" y="1391"/>
                <a:ext cx="320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35</a:t>
                </a:r>
              </a:p>
            </p:txBody>
          </p:sp>
          <p:sp>
            <p:nvSpPr>
              <p:cNvPr id="55" name="Line 41"/>
              <p:cNvSpPr>
                <a:spLocks noChangeShapeType="1"/>
              </p:cNvSpPr>
              <p:nvPr/>
            </p:nvSpPr>
            <p:spPr bwMode="auto">
              <a:xfrm rot="18893657">
                <a:off x="542" y="1777"/>
                <a:ext cx="318" cy="1"/>
              </a:xfrm>
              <a:prstGeom prst="line">
                <a:avLst/>
              </a:prstGeom>
              <a:noFill/>
              <a:ln w="57150">
                <a:solidFill>
                  <a:sysClr val="window" lastClr="FFFFFF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pic>
        <p:nvPicPr>
          <p:cNvPr id="15363" name="Рисунок 37" descr="Рисунок2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818181"/>
              </a:clrFrom>
              <a:clrTo>
                <a:srgbClr val="81818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877306">
            <a:off x="5159376" y="2397126"/>
            <a:ext cx="19224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90099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700000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800000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0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220000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100000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6" name="AutoShape 36"/>
          <p:cNvSpPr>
            <a:spLocks noChangeArrowheads="1"/>
          </p:cNvSpPr>
          <p:nvPr/>
        </p:nvSpPr>
        <p:spPr bwMode="auto">
          <a:xfrm>
            <a:off x="1556543" y="182611"/>
            <a:ext cx="9036496" cy="19812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57150" cmpd="thinThick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4800" dirty="0"/>
              <a:t> </a:t>
            </a:r>
            <a:r>
              <a:rPr lang="ru-RU" sz="3600" b="1" dirty="0" err="1"/>
              <a:t>М</a:t>
            </a:r>
            <a:r>
              <a:rPr lang="ru-RU" sz="3600" b="1" dirty="0" err="1"/>
              <a:t>ожливість</a:t>
            </a:r>
            <a:r>
              <a:rPr lang="ru-RU" sz="3600" b="1" dirty="0"/>
              <a:t> </a:t>
            </a:r>
            <a:r>
              <a:rPr lang="ru-RU" sz="3600" b="1" dirty="0"/>
              <a:t>того, </a:t>
            </a:r>
            <a:r>
              <a:rPr lang="ru-RU" sz="3600" b="1" dirty="0" err="1"/>
              <a:t>що</a:t>
            </a:r>
            <a:r>
              <a:rPr lang="ru-RU" sz="3600" b="1" dirty="0"/>
              <a:t> </a:t>
            </a:r>
            <a:r>
              <a:rPr lang="ru-RU" sz="3600" b="1" dirty="0" err="1"/>
              <a:t>явище</a:t>
            </a:r>
            <a:r>
              <a:rPr lang="ru-RU" sz="3600" b="1" dirty="0"/>
              <a:t> </a:t>
            </a:r>
            <a:r>
              <a:rPr lang="ru-RU" sz="3600" b="1" dirty="0" err="1"/>
              <a:t>чи</a:t>
            </a:r>
            <a:r>
              <a:rPr lang="ru-RU" sz="3600" b="1" dirty="0"/>
              <a:t> </a:t>
            </a:r>
            <a:r>
              <a:rPr lang="ru-RU" sz="3600" b="1" dirty="0" err="1"/>
              <a:t>подія</a:t>
            </a:r>
            <a:r>
              <a:rPr lang="ru-RU" sz="3600" b="1" dirty="0"/>
              <a:t> </a:t>
            </a:r>
            <a:endParaRPr lang="ru-RU" sz="3600" b="1" dirty="0"/>
          </a:p>
          <a:p>
            <a:pPr algn="ctr"/>
            <a:r>
              <a:rPr lang="ru-RU" sz="3600" b="1" dirty="0" err="1"/>
              <a:t>може</a:t>
            </a:r>
            <a:r>
              <a:rPr lang="ru-RU" sz="3600" b="1" dirty="0"/>
              <a:t> </a:t>
            </a:r>
            <a:r>
              <a:rPr lang="ru-RU" sz="3600" b="1" dirty="0" err="1"/>
              <a:t>відбутися</a:t>
            </a:r>
            <a:r>
              <a:rPr lang="ru-RU" sz="3600" b="1" dirty="0"/>
              <a:t> за </a:t>
            </a:r>
            <a:r>
              <a:rPr lang="ru-RU" sz="3600" b="1" dirty="0" err="1"/>
              <a:t>певних</a:t>
            </a:r>
            <a:r>
              <a:rPr lang="ru-RU" sz="3600" b="1" dirty="0"/>
              <a:t> </a:t>
            </a:r>
            <a:r>
              <a:rPr lang="ru-RU" sz="3600" b="1" dirty="0" err="1"/>
              <a:t>обставин</a:t>
            </a:r>
            <a:endParaRPr lang="ru-RU" sz="3600" b="1" dirty="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724965" y="111383"/>
            <a:ext cx="8835531" cy="106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015716" y="51623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1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3661056" y="517561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3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2828688" y="516820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2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5139004" y="517561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5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4374303" y="517561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4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5975661" y="51623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6</a:t>
            </a:r>
            <a:endParaRPr lang="ru-RU" dirty="0"/>
          </a:p>
        </p:txBody>
      </p:sp>
      <p:sp>
        <p:nvSpPr>
          <p:cNvPr id="64" name="TextBox 63"/>
          <p:cNvSpPr txBox="1"/>
          <p:nvPr/>
        </p:nvSpPr>
        <p:spPr>
          <a:xfrm>
            <a:off x="1798808" y="2390615"/>
            <a:ext cx="801203" cy="156966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uk-UA" sz="9600" b="1" dirty="0">
                <a:latin typeface="a_BosaNova" pitchFamily="82" charset="-52"/>
              </a:rPr>
              <a:t>Й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2600010" y="2398480"/>
            <a:ext cx="736404" cy="156966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uk-UA" sz="9600" b="1" dirty="0">
                <a:latin typeface="a_BosaNova" pitchFamily="82" charset="-52"/>
              </a:rPr>
              <a:t>М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3350838" y="2407254"/>
            <a:ext cx="819496" cy="130299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О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sp>
        <p:nvSpPr>
          <p:cNvPr id="72" name="Прямоугольник 71"/>
          <p:cNvSpPr/>
          <p:nvPr/>
        </p:nvSpPr>
        <p:spPr>
          <a:xfrm>
            <a:off x="4211141" y="2422813"/>
            <a:ext cx="681554" cy="1302994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В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sp>
        <p:nvSpPr>
          <p:cNvPr id="73" name="Прямоугольник 72"/>
          <p:cNvSpPr/>
          <p:nvPr/>
        </p:nvSpPr>
        <p:spPr>
          <a:xfrm>
            <a:off x="4933504" y="2422814"/>
            <a:ext cx="733981" cy="1326189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solidFill>
                  <a:schemeClr val="tx1"/>
                </a:solidFill>
                <a:latin typeface="a_BosaNova" pitchFamily="82" charset="-52"/>
              </a:rPr>
              <a:t>І</a:t>
            </a:r>
            <a:endParaRPr lang="ru-RU" sz="9600" b="1" dirty="0">
              <a:solidFill>
                <a:schemeClr val="tx1"/>
              </a:solidFill>
              <a:latin typeface="a_BosaNova" pitchFamily="82" charset="-52"/>
            </a:endParaRPr>
          </a:p>
        </p:txBody>
      </p:sp>
      <p:sp>
        <p:nvSpPr>
          <p:cNvPr id="74" name="Прямоугольник 73"/>
          <p:cNvSpPr/>
          <p:nvPr/>
        </p:nvSpPr>
        <p:spPr>
          <a:xfrm>
            <a:off x="5713628" y="2414890"/>
            <a:ext cx="794620" cy="1334112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Р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508249" y="2428152"/>
            <a:ext cx="794620" cy="1334112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Н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315335" y="2428152"/>
            <a:ext cx="794620" cy="1334112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І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8097490" y="2431927"/>
            <a:ext cx="794620" cy="1334112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С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8892110" y="2447146"/>
            <a:ext cx="794620" cy="1334112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Т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9693868" y="2454929"/>
            <a:ext cx="794620" cy="1334112"/>
          </a:xfrm>
          <a:prstGeom prst="rect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9600" b="1" dirty="0">
                <a:latin typeface="a_BosaNova" pitchFamily="82" charset="-52"/>
              </a:rPr>
              <a:t>Ь</a:t>
            </a:r>
            <a:endParaRPr lang="ru-RU" sz="9600" b="1" dirty="0">
              <a:latin typeface="a_BosaNova" pitchFamily="82" charset="-52"/>
            </a:endParaRPr>
          </a:p>
        </p:txBody>
      </p:sp>
      <p:sp>
        <p:nvSpPr>
          <p:cNvPr id="66" name="Скругленный прямоугольник 65"/>
          <p:cNvSpPr/>
          <p:nvPr/>
        </p:nvSpPr>
        <p:spPr>
          <a:xfrm>
            <a:off x="1797281" y="4088858"/>
            <a:ext cx="800813" cy="1020905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2636339" y="4096543"/>
            <a:ext cx="749469" cy="1020905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93" y="4101451"/>
            <a:ext cx="834035" cy="10110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508" y="4114576"/>
            <a:ext cx="800361" cy="1020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354" y="4109786"/>
            <a:ext cx="694949" cy="1020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7890" y="4143417"/>
            <a:ext cx="800361" cy="10209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" name="Скругленный прямоугольник 32"/>
          <p:cNvSpPr/>
          <p:nvPr/>
        </p:nvSpPr>
        <p:spPr>
          <a:xfrm>
            <a:off x="6525562" y="4120895"/>
            <a:ext cx="800813" cy="1020905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7338081" y="4143417"/>
            <a:ext cx="800813" cy="1020905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8157445" y="4143417"/>
            <a:ext cx="800813" cy="1020905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8967533" y="4154706"/>
            <a:ext cx="800813" cy="1020905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9777621" y="4143417"/>
            <a:ext cx="800813" cy="1020905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TextBox 37"/>
          <p:cNvSpPr txBox="1"/>
          <p:nvPr/>
        </p:nvSpPr>
        <p:spPr>
          <a:xfrm>
            <a:off x="6767468" y="51623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7</a:t>
            </a:r>
            <a:endParaRPr lang="ru-RU" dirty="0"/>
          </a:p>
        </p:txBody>
      </p:sp>
      <p:sp>
        <p:nvSpPr>
          <p:cNvPr id="39" name="TextBox 38"/>
          <p:cNvSpPr txBox="1"/>
          <p:nvPr/>
        </p:nvSpPr>
        <p:spPr>
          <a:xfrm>
            <a:off x="7577019" y="5141799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8</a:t>
            </a:r>
            <a:endParaRPr lang="ru-RU" dirty="0"/>
          </a:p>
        </p:txBody>
      </p:sp>
      <p:sp>
        <p:nvSpPr>
          <p:cNvPr id="40" name="TextBox 39"/>
          <p:cNvSpPr txBox="1"/>
          <p:nvPr/>
        </p:nvSpPr>
        <p:spPr>
          <a:xfrm>
            <a:off x="8421690" y="513888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9</a:t>
            </a:r>
            <a:endParaRPr lang="ru-RU" dirty="0"/>
          </a:p>
        </p:txBody>
      </p:sp>
      <p:sp>
        <p:nvSpPr>
          <p:cNvPr id="41" name="TextBox 40"/>
          <p:cNvSpPr txBox="1"/>
          <p:nvPr/>
        </p:nvSpPr>
        <p:spPr>
          <a:xfrm>
            <a:off x="9186788" y="5175610"/>
            <a:ext cx="450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/>
              <a:t>10</a:t>
            </a:r>
            <a:endParaRPr lang="ru-RU" dirty="0"/>
          </a:p>
        </p:txBody>
      </p:sp>
      <p:sp>
        <p:nvSpPr>
          <p:cNvPr id="42" name="TextBox 41"/>
          <p:cNvSpPr txBox="1"/>
          <p:nvPr/>
        </p:nvSpPr>
        <p:spPr>
          <a:xfrm>
            <a:off x="9951490" y="5162330"/>
            <a:ext cx="424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11</a:t>
            </a:r>
            <a:endParaRPr lang="ru-RU" dirty="0"/>
          </a:p>
        </p:txBody>
      </p:sp>
      <p:sp>
        <p:nvSpPr>
          <p:cNvPr id="43" name="AutoShape 35"/>
          <p:cNvSpPr>
            <a:spLocks noChangeArrowheads="1"/>
          </p:cNvSpPr>
          <p:nvPr/>
        </p:nvSpPr>
        <p:spPr bwMode="auto">
          <a:xfrm>
            <a:off x="-762000" y="838200"/>
            <a:ext cx="2286000" cy="762000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b="1" i="1" dirty="0" err="1"/>
              <a:t>Фінал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832113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205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7.40741E-7 C 0.03021 -0.03125 0.06059 -0.06227 0.10173 -0.05579 C 0.14288 -0.04931 0.19774 0.03542 0.24687 0.03866 C 0.296 0.0419 0.34913 -0.03449 0.39687 -0.03658 C 0.44462 -0.03866 0.48871 0.02407 0.53385 0.02592 C 0.57899 0.02778 0.62326 -0.025 0.66788 -0.0257 C 0.7125 -0.02639 0.75607 0.02292 0.80173 0.02153 C 0.84739 0.02014 0.89531 -0.03982 0.94201 -0.03449 C 0.98871 -0.02917 1.02482 0.05092 1.08229 0.0537 C 1.13975 0.05648 1.25468 -0.00579 1.28715 -0.01713 C 1.31962 -0.02847 1.28142 -0.01829 1.27743 -0.01505 C 1.27343 -0.01181 1.26823 -0.00486 1.26302 0.00208 " pathEditMode="relative" ptsTypes="aaaaaaaaaaaA">
                                      <p:cBhvr>
                                        <p:cTn id="9" dur="1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MPAUD6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6" grpId="0" animBg="1"/>
      <p:bldP spid="4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3095625" y="857250"/>
            <a:ext cx="5462588" cy="5094288"/>
            <a:chOff x="60" y="1207"/>
            <a:chExt cx="3039" cy="2994"/>
          </a:xfrm>
        </p:grpSpPr>
        <p:sp>
          <p:nvSpPr>
            <p:cNvPr id="40" name="Oval 26"/>
            <p:cNvSpPr>
              <a:spLocks noChangeArrowheads="1"/>
            </p:cNvSpPr>
            <p:nvPr/>
          </p:nvSpPr>
          <p:spPr bwMode="auto">
            <a:xfrm>
              <a:off x="60" y="1207"/>
              <a:ext cx="3039" cy="2994"/>
            </a:xfrm>
            <a:prstGeom prst="ellipse">
              <a:avLst/>
            </a:prstGeom>
            <a:solidFill>
              <a:srgbClr val="FFFF00"/>
            </a:solidFill>
            <a:ln w="57150">
              <a:solidFill>
                <a:sysClr val="windowText" lastClr="0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ru-RU" kern="0">
                <a:solidFill>
                  <a:sysClr val="windowText" lastClr="000000"/>
                </a:solidFill>
              </a:endParaRPr>
            </a:p>
          </p:txBody>
        </p:sp>
        <p:grpSp>
          <p:nvGrpSpPr>
            <p:cNvPr id="3" name="Group 27"/>
            <p:cNvGrpSpPr>
              <a:grpSpLocks/>
            </p:cNvGrpSpPr>
            <p:nvPr/>
          </p:nvGrpSpPr>
          <p:grpSpPr bwMode="auto">
            <a:xfrm>
              <a:off x="113" y="1260"/>
              <a:ext cx="2949" cy="2906"/>
              <a:chOff x="68" y="1214"/>
              <a:chExt cx="2948" cy="2906"/>
            </a:xfrm>
          </p:grpSpPr>
          <p:pic>
            <p:nvPicPr>
              <p:cNvPr id="15366" name="Picture 28" descr="оля-ля"/>
              <p:cNvPicPr>
                <a:picLocks noChangeAspect="1" noChangeArrowheads="1"/>
              </p:cNvPicPr>
              <p:nvPr/>
            </p:nvPicPr>
            <p:blipFill>
              <a:blip r:embed="rId2">
                <a:clrChange>
                  <a:clrFrom>
                    <a:srgbClr val="FFFEBB"/>
                  </a:clrFrom>
                  <a:clrTo>
                    <a:srgbClr val="FFFEBB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68" y="1214"/>
                <a:ext cx="2948" cy="29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43" name="Rectangle 29"/>
              <p:cNvSpPr>
                <a:spLocks noChangeArrowheads="1"/>
              </p:cNvSpPr>
              <p:nvPr/>
            </p:nvSpPr>
            <p:spPr bwMode="auto">
              <a:xfrm rot="1714402">
                <a:off x="1746" y="1344"/>
                <a:ext cx="272" cy="22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3200" b="1" kern="0" dirty="0">
                    <a:solidFill>
                      <a:sysClr val="window" lastClr="FFFFFF"/>
                    </a:solidFill>
                  </a:rPr>
                  <a:t>+</a:t>
                </a:r>
              </a:p>
            </p:txBody>
          </p:sp>
          <p:sp>
            <p:nvSpPr>
              <p:cNvPr id="44" name="Rectangle 30"/>
              <p:cNvSpPr>
                <a:spLocks noChangeArrowheads="1"/>
              </p:cNvSpPr>
              <p:nvPr/>
            </p:nvSpPr>
            <p:spPr bwMode="auto">
              <a:xfrm rot="2505618">
                <a:off x="2274" y="1628"/>
                <a:ext cx="318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5</a:t>
                </a:r>
              </a:p>
            </p:txBody>
          </p:sp>
          <p:sp>
            <p:nvSpPr>
              <p:cNvPr id="45" name="Rectangle 31"/>
              <p:cNvSpPr>
                <a:spLocks noChangeArrowheads="1"/>
              </p:cNvSpPr>
              <p:nvPr/>
            </p:nvSpPr>
            <p:spPr bwMode="auto">
              <a:xfrm rot="4401671">
                <a:off x="2631" y="2273"/>
                <a:ext cx="31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х2</a:t>
                </a:r>
              </a:p>
            </p:txBody>
          </p:sp>
          <p:sp>
            <p:nvSpPr>
              <p:cNvPr id="46" name="Rectangle 32"/>
              <p:cNvSpPr>
                <a:spLocks noChangeArrowheads="1"/>
              </p:cNvSpPr>
              <p:nvPr/>
            </p:nvSpPr>
            <p:spPr bwMode="auto">
              <a:xfrm rot="7241176">
                <a:off x="2615" y="2923"/>
                <a:ext cx="317" cy="149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10</a:t>
                </a:r>
              </a:p>
            </p:txBody>
          </p:sp>
          <p:sp>
            <p:nvSpPr>
              <p:cNvPr id="47" name="Rectangle 33"/>
              <p:cNvSpPr>
                <a:spLocks noChangeArrowheads="1"/>
              </p:cNvSpPr>
              <p:nvPr/>
            </p:nvSpPr>
            <p:spPr bwMode="auto">
              <a:xfrm rot="8729488">
                <a:off x="2179" y="3466"/>
                <a:ext cx="408" cy="182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kern="0">
                    <a:solidFill>
                      <a:sysClr val="window" lastClr="FFFFFF"/>
                    </a:solidFill>
                  </a:rPr>
                  <a:t>Шанс</a:t>
                </a:r>
                <a:r>
                  <a:rPr lang="ru-RU" kern="0">
                    <a:solidFill>
                      <a:sysClr val="windowText" lastClr="000000"/>
                    </a:solidFill>
                  </a:rPr>
                  <a:t> </a:t>
                </a:r>
              </a:p>
            </p:txBody>
          </p:sp>
          <p:sp>
            <p:nvSpPr>
              <p:cNvPr id="48" name="Rectangle 34"/>
              <p:cNvSpPr>
                <a:spLocks noChangeArrowheads="1"/>
              </p:cNvSpPr>
              <p:nvPr/>
            </p:nvSpPr>
            <p:spPr bwMode="auto">
              <a:xfrm rot="10091941">
                <a:off x="1705" y="3792"/>
                <a:ext cx="363" cy="132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15</a:t>
                </a:r>
              </a:p>
            </p:txBody>
          </p:sp>
          <p:sp>
            <p:nvSpPr>
              <p:cNvPr id="49" name="Rectangle 35"/>
              <p:cNvSpPr>
                <a:spLocks noChangeArrowheads="1"/>
              </p:cNvSpPr>
              <p:nvPr/>
            </p:nvSpPr>
            <p:spPr bwMode="auto">
              <a:xfrm rot="12212082">
                <a:off x="1020" y="3745"/>
                <a:ext cx="363" cy="181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20</a:t>
                </a:r>
              </a:p>
            </p:txBody>
          </p:sp>
          <p:sp>
            <p:nvSpPr>
              <p:cNvPr id="50" name="Rectangle 36"/>
              <p:cNvSpPr>
                <a:spLocks noChangeArrowheads="1"/>
              </p:cNvSpPr>
              <p:nvPr/>
            </p:nvSpPr>
            <p:spPr bwMode="auto">
              <a:xfrm rot="13100965">
                <a:off x="476" y="3382"/>
                <a:ext cx="409" cy="230"/>
              </a:xfrm>
              <a:prstGeom prst="rect">
                <a:avLst/>
              </a:prstGeom>
              <a:solidFill>
                <a:srgbClr val="00B050"/>
              </a:solidFill>
              <a:ln w="9525">
                <a:solidFill>
                  <a:srgbClr val="EAEAEA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b="1" kern="0" dirty="0">
                    <a:solidFill>
                      <a:srgbClr val="00B050"/>
                    </a:solidFill>
                    <a:hlinkClick r:id="rId3" action="ppaction://hlinksldjump"/>
                  </a:rPr>
                  <a:t>Приз</a:t>
                </a:r>
                <a:r>
                  <a:rPr lang="ru-RU" kern="0" dirty="0">
                    <a:solidFill>
                      <a:srgbClr val="FF0000"/>
                    </a:solidFill>
                    <a:hlinkClick r:id="rId3" action="ppaction://hlinksldjump"/>
                  </a:rPr>
                  <a:t> </a:t>
                </a:r>
                <a:endParaRPr lang="ru-RU" kern="0" dirty="0">
                  <a:solidFill>
                    <a:srgbClr val="FF0000"/>
                  </a:solidFill>
                </a:endParaRPr>
              </a:p>
            </p:txBody>
          </p:sp>
          <p:sp>
            <p:nvSpPr>
              <p:cNvPr id="51" name="Rectangle 37"/>
              <p:cNvSpPr>
                <a:spLocks noChangeArrowheads="1"/>
              </p:cNvSpPr>
              <p:nvPr/>
            </p:nvSpPr>
            <p:spPr bwMode="auto">
              <a:xfrm rot="15627942">
                <a:off x="181" y="2868"/>
                <a:ext cx="363" cy="136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" lastClr="FFFFFF"/>
                    </a:solidFill>
                  </a:rPr>
                  <a:t>25</a:t>
                </a:r>
              </a:p>
            </p:txBody>
          </p:sp>
          <p:sp>
            <p:nvSpPr>
              <p:cNvPr id="52" name="Rectangle 38"/>
              <p:cNvSpPr>
                <a:spLocks noChangeArrowheads="1"/>
              </p:cNvSpPr>
              <p:nvPr/>
            </p:nvSpPr>
            <p:spPr bwMode="auto">
              <a:xfrm rot="-3768322">
                <a:off x="204" y="2206"/>
                <a:ext cx="363" cy="181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30</a:t>
                </a:r>
              </a:p>
            </p:txBody>
          </p:sp>
          <p:sp>
            <p:nvSpPr>
              <p:cNvPr id="53" name="Rectangle 39"/>
              <p:cNvSpPr>
                <a:spLocks noChangeArrowheads="1"/>
              </p:cNvSpPr>
              <p:nvPr/>
            </p:nvSpPr>
            <p:spPr bwMode="auto">
              <a:xfrm rot="-3038433">
                <a:off x="655" y="1752"/>
                <a:ext cx="318" cy="227"/>
              </a:xfrm>
              <a:prstGeom prst="rect">
                <a:avLst/>
              </a:prstGeom>
              <a:solidFill>
                <a:sysClr val="windowText" lastClr="000000"/>
              </a:solidFill>
              <a:ln w="9525">
                <a:solidFill>
                  <a:sysClr val="windowText" lastClr="000000"/>
                </a:solidFill>
                <a:miter lim="800000"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4" name="Rectangle 40"/>
              <p:cNvSpPr>
                <a:spLocks noChangeArrowheads="1"/>
              </p:cNvSpPr>
              <p:nvPr/>
            </p:nvSpPr>
            <p:spPr bwMode="auto">
              <a:xfrm rot="-939500">
                <a:off x="1111" y="1391"/>
                <a:ext cx="320" cy="133"/>
              </a:xfrm>
              <a:prstGeom prst="rect">
                <a:avLst/>
              </a:prstGeom>
              <a:solidFill>
                <a:srgbClr val="F0F0F0"/>
              </a:solidFill>
              <a:ln w="9525">
                <a:solidFill>
                  <a:srgbClr val="F0F0F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r>
                  <a:rPr lang="ru-RU" sz="2000" b="1" kern="0" dirty="0">
                    <a:solidFill>
                      <a:sysClr val="windowText" lastClr="000000"/>
                    </a:solidFill>
                  </a:rPr>
                  <a:t>35</a:t>
                </a:r>
              </a:p>
            </p:txBody>
          </p:sp>
          <p:sp>
            <p:nvSpPr>
              <p:cNvPr id="55" name="Line 41"/>
              <p:cNvSpPr>
                <a:spLocks noChangeShapeType="1"/>
              </p:cNvSpPr>
              <p:nvPr/>
            </p:nvSpPr>
            <p:spPr bwMode="auto">
              <a:xfrm rot="18893657">
                <a:off x="542" y="1777"/>
                <a:ext cx="318" cy="1"/>
              </a:xfrm>
              <a:prstGeom prst="line">
                <a:avLst/>
              </a:prstGeom>
              <a:noFill/>
              <a:ln w="57150">
                <a:solidFill>
                  <a:sysClr val="window" lastClr="FFFFFF"/>
                </a:solidFill>
                <a:round/>
                <a:headEnd/>
                <a:tailEnd type="triangl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ru-RU" kern="0">
                  <a:solidFill>
                    <a:sysClr val="windowText" lastClr="000000"/>
                  </a:solidFill>
                </a:endParaRPr>
              </a:p>
            </p:txBody>
          </p:sp>
        </p:grpSp>
      </p:grpSp>
      <p:pic>
        <p:nvPicPr>
          <p:cNvPr id="15363" name="Рисунок 37" descr="Рисунок2.png"/>
          <p:cNvPicPr>
            <a:picLocks noChangeAspect="1"/>
          </p:cNvPicPr>
          <p:nvPr/>
        </p:nvPicPr>
        <p:blipFill>
          <a:blip r:embed="rId4">
            <a:clrChange>
              <a:clrFrom>
                <a:srgbClr val="818181"/>
              </a:clrFrom>
              <a:clrTo>
                <a:srgbClr val="818181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5877306">
            <a:off x="5159376" y="2397126"/>
            <a:ext cx="1922463" cy="79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83867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700000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800000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4800000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10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220000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8100000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7800000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5" name="AutoShape 35"/>
          <p:cNvSpPr>
            <a:spLocks noChangeArrowheads="1"/>
          </p:cNvSpPr>
          <p:nvPr/>
        </p:nvSpPr>
        <p:spPr bwMode="auto">
          <a:xfrm>
            <a:off x="-762000" y="838200"/>
            <a:ext cx="2286000" cy="762000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2800" b="1" i="1"/>
              <a:t>3 тур</a:t>
            </a:r>
          </a:p>
        </p:txBody>
      </p:sp>
      <p:sp>
        <p:nvSpPr>
          <p:cNvPr id="20516" name="AutoShape 36"/>
          <p:cNvSpPr>
            <a:spLocks noChangeArrowheads="1"/>
          </p:cNvSpPr>
          <p:nvPr/>
        </p:nvSpPr>
        <p:spPr bwMode="auto">
          <a:xfrm>
            <a:off x="1271464" y="247799"/>
            <a:ext cx="9396536" cy="19812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57150" cmpd="thinThick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ru-RU" sz="3600" dirty="0"/>
              <a:t>Один </a:t>
            </a:r>
            <a:r>
              <a:rPr lang="ru-RU" sz="3600" dirty="0"/>
              <a:t>з </a:t>
            </a:r>
            <a:r>
              <a:rPr lang="ru-RU" sz="3600" dirty="0" err="1"/>
              <a:t>найголовніших</a:t>
            </a:r>
            <a:r>
              <a:rPr lang="ru-RU" sz="3600" dirty="0"/>
              <a:t> </a:t>
            </a:r>
            <a:r>
              <a:rPr lang="ru-RU" sz="3600" dirty="0" err="1"/>
              <a:t>об'єктів</a:t>
            </a:r>
            <a:r>
              <a:rPr lang="ru-RU" sz="3600" dirty="0"/>
              <a:t> математики, </a:t>
            </a:r>
            <a:endParaRPr lang="ru-RU" sz="3600" dirty="0"/>
          </a:p>
          <a:p>
            <a:pPr algn="ctr"/>
            <a:r>
              <a:rPr lang="ru-RU" sz="3600" dirty="0" err="1"/>
              <a:t>який</a:t>
            </a:r>
            <a:r>
              <a:rPr lang="ru-RU" sz="3600" dirty="0"/>
              <a:t> </a:t>
            </a:r>
            <a:r>
              <a:rPr lang="ru-RU" sz="3600" dirty="0" err="1"/>
              <a:t>використовується</a:t>
            </a:r>
            <a:r>
              <a:rPr lang="ru-RU" sz="3600" dirty="0"/>
              <a:t> </a:t>
            </a:r>
            <a:endParaRPr lang="ru-RU" sz="3600" dirty="0"/>
          </a:p>
          <a:p>
            <a:pPr algn="ctr"/>
            <a:r>
              <a:rPr lang="ru-RU" sz="3600" dirty="0"/>
              <a:t>для </a:t>
            </a:r>
            <a:r>
              <a:rPr lang="ru-RU" sz="3600" dirty="0" err="1"/>
              <a:t>підрахунку</a:t>
            </a:r>
            <a:r>
              <a:rPr lang="ru-RU" sz="3600" dirty="0"/>
              <a:t>, </a:t>
            </a:r>
            <a:r>
              <a:rPr lang="ru-RU" sz="3600" dirty="0" err="1"/>
              <a:t>вимірювання</a:t>
            </a:r>
            <a:r>
              <a:rPr lang="ru-RU" sz="3600" dirty="0"/>
              <a:t> </a:t>
            </a:r>
            <a:endParaRPr lang="ru-RU" sz="3600" b="1" dirty="0"/>
          </a:p>
        </p:txBody>
      </p:sp>
      <p:sp>
        <p:nvSpPr>
          <p:cNvPr id="67" name="Скругленный прямоугольник 66"/>
          <p:cNvSpPr/>
          <p:nvPr/>
        </p:nvSpPr>
        <p:spPr>
          <a:xfrm>
            <a:off x="3142779" y="4118806"/>
            <a:ext cx="1011439" cy="1567466"/>
          </a:xfrm>
          <a:prstGeom prst="roundRect">
            <a:avLst/>
          </a:prstGeom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8050" y="4133884"/>
            <a:ext cx="1125564" cy="1552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259" y="4114546"/>
            <a:ext cx="1080119" cy="1567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9387" y="4126345"/>
            <a:ext cx="937862" cy="1567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3" name="Группа 2"/>
          <p:cNvGrpSpPr/>
          <p:nvPr/>
        </p:nvGrpSpPr>
        <p:grpSpPr>
          <a:xfrm>
            <a:off x="3124522" y="2362672"/>
            <a:ext cx="5943348" cy="1636390"/>
            <a:chOff x="1600522" y="2362672"/>
            <a:chExt cx="5943348" cy="1636390"/>
          </a:xfrm>
        </p:grpSpPr>
        <p:sp>
          <p:nvSpPr>
            <p:cNvPr id="65" name="TextBox 64"/>
            <p:cNvSpPr txBox="1"/>
            <p:nvPr/>
          </p:nvSpPr>
          <p:spPr>
            <a:xfrm>
              <a:off x="1600522" y="2390614"/>
              <a:ext cx="1011439" cy="1569660"/>
            </a:xfrm>
            <a:prstGeom prst="rect">
              <a:avLst/>
            </a:prstGeom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r>
                <a:rPr lang="uk-UA" sz="9600" b="1" dirty="0">
                  <a:latin typeface="a_BosaNova" pitchFamily="82" charset="-52"/>
                </a:rPr>
                <a:t>ч</a:t>
              </a:r>
              <a:endParaRPr lang="ru-RU" sz="9600" b="1" dirty="0">
                <a:latin typeface="a_BosaNova" pitchFamily="82" charset="-52"/>
              </a:endParaRPr>
            </a:p>
          </p:txBody>
        </p:sp>
        <p:sp>
          <p:nvSpPr>
            <p:cNvPr id="68" name="Прямоугольник 67"/>
            <p:cNvSpPr/>
            <p:nvPr/>
          </p:nvSpPr>
          <p:spPr>
            <a:xfrm>
              <a:off x="2794049" y="2362672"/>
              <a:ext cx="1125565" cy="1569660"/>
            </a:xfrm>
            <a:prstGeom prst="rect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9600" b="1" dirty="0">
                  <a:solidFill>
                    <a:schemeClr val="tx1"/>
                  </a:solidFill>
                  <a:latin typeface="a_BosaNova" pitchFamily="82" charset="-52"/>
                </a:rPr>
                <a:t>и</a:t>
              </a:r>
              <a:endParaRPr lang="ru-RU" sz="9600" b="1" dirty="0">
                <a:solidFill>
                  <a:schemeClr val="tx1"/>
                </a:solidFill>
                <a:latin typeface="a_BosaNova" pitchFamily="82" charset="-52"/>
              </a:endParaRPr>
            </a:p>
          </p:txBody>
        </p:sp>
        <p:sp>
          <p:nvSpPr>
            <p:cNvPr id="72" name="Прямоугольник 71"/>
            <p:cNvSpPr/>
            <p:nvPr/>
          </p:nvSpPr>
          <p:spPr>
            <a:xfrm>
              <a:off x="4065387" y="2382365"/>
              <a:ext cx="936104" cy="1569660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9600" b="1" dirty="0">
                  <a:solidFill>
                    <a:schemeClr val="tx1"/>
                  </a:solidFill>
                  <a:latin typeface="a_BosaNova" pitchFamily="82" charset="-52"/>
                </a:rPr>
                <a:t>с</a:t>
              </a:r>
              <a:endParaRPr lang="ru-RU" sz="9600" b="1" dirty="0">
                <a:solidFill>
                  <a:schemeClr val="tx1"/>
                </a:solidFill>
                <a:latin typeface="a_BosaNova" pitchFamily="82" charset="-52"/>
              </a:endParaRPr>
            </a:p>
          </p:txBody>
        </p:sp>
        <p:sp>
          <p:nvSpPr>
            <p:cNvPr id="73" name="Прямоугольник 72"/>
            <p:cNvSpPr/>
            <p:nvPr/>
          </p:nvSpPr>
          <p:spPr>
            <a:xfrm>
              <a:off x="5171470" y="2382365"/>
              <a:ext cx="1008112" cy="1597602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uk-UA" sz="9600" b="1" dirty="0">
                  <a:solidFill>
                    <a:schemeClr val="tx1"/>
                  </a:solidFill>
                  <a:latin typeface="a_BosaNova" pitchFamily="82" charset="-52"/>
                </a:rPr>
                <a:t>л</a:t>
              </a:r>
              <a:endParaRPr lang="ru-RU" sz="9600" b="1" dirty="0">
                <a:solidFill>
                  <a:schemeClr val="tx1"/>
                </a:solidFill>
                <a:latin typeface="a_BosaNova" pitchFamily="82" charset="-52"/>
              </a:endParaRPr>
            </a:p>
          </p:txBody>
        </p:sp>
        <p:sp>
          <p:nvSpPr>
            <p:cNvPr id="74" name="Прямоугольник 73"/>
            <p:cNvSpPr/>
            <p:nvPr/>
          </p:nvSpPr>
          <p:spPr>
            <a:xfrm>
              <a:off x="6452471" y="2391915"/>
              <a:ext cx="1091399" cy="1607147"/>
            </a:xfrm>
            <a:prstGeom prst="rect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uk-UA" sz="9600" b="1" dirty="0">
                  <a:latin typeface="a_BosaNova" pitchFamily="82" charset="-52"/>
                </a:rPr>
                <a:t>о</a:t>
              </a:r>
              <a:endParaRPr lang="ru-RU" sz="9600" b="1" dirty="0">
                <a:latin typeface="a_BosaNova" pitchFamily="82" charset="-52"/>
              </a:endParaRPr>
            </a:p>
          </p:txBody>
        </p:sp>
      </p:grpSp>
      <p:pic>
        <p:nvPicPr>
          <p:cNvPr id="75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7660" y="4118806"/>
            <a:ext cx="1080119" cy="1567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724965" y="111383"/>
            <a:ext cx="8835531" cy="1061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sz="900" dirty="0">
              <a:solidFill>
                <a:srgbClr val="333333"/>
              </a:solidFill>
              <a:latin typeface="Helvetica Neue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309787" y="58578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4738678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2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3381356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1</a:t>
            </a:r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7096132" y="592933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4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5953124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3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8239140" y="5857892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/>
              <a:t>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201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"/>
                                        <p:tgtEl>
                                          <p:spTgt spid="2051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19"/>
          <p:cNvSpPr>
            <a:spLocks noChangeArrowheads="1" noChangeShapeType="1" noTextEdit="1"/>
          </p:cNvSpPr>
          <p:nvPr/>
        </p:nvSpPr>
        <p:spPr bwMode="auto">
          <a:xfrm rot="21292087">
            <a:off x="1953617" y="1335412"/>
            <a:ext cx="7903365" cy="2029945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869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 dirty="0" err="1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E89918"/>
                    </a:gs>
                    <a:gs pos="100000">
                      <a:srgbClr val="FE3E02"/>
                    </a:gs>
                  </a:gsLst>
                  <a:lin ang="6600000" scaled="1"/>
                </a:gradFill>
                <a:latin typeface="Impact"/>
              </a:rPr>
              <a:t>Молодці</a:t>
            </a:r>
            <a:r>
              <a:rPr lang="ru-RU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E89918"/>
                    </a:gs>
                    <a:gs pos="100000">
                      <a:srgbClr val="FE3E02"/>
                    </a:gs>
                  </a:gsLst>
                  <a:lin ang="6600000" scaled="1"/>
                </a:gradFill>
                <a:latin typeface="Impact"/>
              </a:rPr>
              <a:t>!</a:t>
            </a:r>
            <a:endParaRPr lang="ru-RU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E89918"/>
                  </a:gs>
                  <a:gs pos="100000">
                    <a:srgbClr val="FE3E02"/>
                  </a:gs>
                </a:gsLst>
                <a:lin ang="6600000" scaled="1"/>
              </a:gradFill>
              <a:latin typeface="Impact"/>
            </a:endParaRPr>
          </a:p>
        </p:txBody>
      </p:sp>
      <p:pic>
        <p:nvPicPr>
          <p:cNvPr id="9" name="Picture 2" descr="G:\клуб ОФОРМИТЕЛЬ\bodypart111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456" y="4675448"/>
            <a:ext cx="2016224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бъект 1"/>
          <p:cNvSpPr>
            <a:spLocks noGrp="1"/>
          </p:cNvSpPr>
          <p:nvPr>
            <p:ph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0368046"/>
      </p:ext>
    </p:extLst>
  </p:cSld>
  <p:clrMapOvr>
    <a:masterClrMapping/>
  </p:clrMapOvr>
  <p:transition>
    <p:sndAc>
      <p:stSnd>
        <p:snd r:embed="rId2" name="applause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254</Words>
  <Application>Microsoft Office PowerPoint</Application>
  <PresentationFormat>Широкоэкранный</PresentationFormat>
  <Paragraphs>211</Paragraphs>
  <Slides>15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3" baseType="lpstr">
      <vt:lpstr>a_BosaNova</vt:lpstr>
      <vt:lpstr>Arial</vt:lpstr>
      <vt:lpstr>Calibri</vt:lpstr>
      <vt:lpstr>Calibri Light</vt:lpstr>
      <vt:lpstr>Helvetica Neue</vt:lpstr>
      <vt:lpstr>Impact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</cp:revision>
  <dcterms:created xsi:type="dcterms:W3CDTF">2023-03-05T13:53:57Z</dcterms:created>
  <dcterms:modified xsi:type="dcterms:W3CDTF">2023-03-05T13:54:36Z</dcterms:modified>
</cp:coreProperties>
</file>