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B6A91D-E5A1-4318-A5D8-7207C9C8481B}" v="135" dt="2024-06-08T20:25:51.0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2" autoAdjust="0"/>
    <p:restoredTop sz="94660"/>
  </p:normalViewPr>
  <p:slideViewPr>
    <p:cSldViewPr snapToGrid="0">
      <p:cViewPr varScale="1">
        <p:scale>
          <a:sx n="145" d="100"/>
          <a:sy n="145" d="100"/>
        </p:scale>
        <p:origin x="102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075292-94B4-4D4E-B40C-C467E4A3E34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1AFBA21-214E-4958-97DB-4F6649C6EA1F}">
      <dgm:prSet/>
      <dgm:spPr/>
      <dgm:t>
        <a:bodyPr/>
        <a:lstStyle/>
        <a:p>
          <a:r>
            <a:rPr lang="ru-RU" b="1" dirty="0" err="1"/>
            <a:t>Навчальна</a:t>
          </a:r>
          <a:r>
            <a:rPr lang="ru-RU" b="1" dirty="0"/>
            <a:t>:</a:t>
          </a:r>
          <a:r>
            <a:rPr lang="ru-RU" dirty="0"/>
            <a:t> </a:t>
          </a:r>
          <a:r>
            <a:rPr lang="ru-RU" dirty="0" err="1"/>
            <a:t>Ознайомити</a:t>
          </a:r>
          <a:r>
            <a:rPr lang="ru-RU" dirty="0"/>
            <a:t> </a:t>
          </a:r>
          <a:r>
            <a:rPr lang="ru-RU" dirty="0" err="1"/>
            <a:t>учнів</a:t>
          </a:r>
          <a:r>
            <a:rPr lang="ru-RU" dirty="0"/>
            <a:t> з </a:t>
          </a:r>
          <a:r>
            <a:rPr lang="ru-RU" dirty="0" err="1"/>
            <a:t>поняттям</a:t>
          </a:r>
          <a:r>
            <a:rPr lang="ru-RU" dirty="0"/>
            <a:t> квадратного </a:t>
          </a:r>
          <a:r>
            <a:rPr lang="ru-RU" dirty="0" err="1"/>
            <a:t>рівняння</a:t>
          </a:r>
          <a:r>
            <a:rPr lang="ru-RU" dirty="0"/>
            <a:t>, </a:t>
          </a:r>
          <a:r>
            <a:rPr lang="ru-RU" dirty="0" err="1"/>
            <a:t>його</a:t>
          </a:r>
          <a:r>
            <a:rPr lang="ru-RU" dirty="0"/>
            <a:t> </a:t>
          </a:r>
          <a:r>
            <a:rPr lang="ru-RU" dirty="0" err="1"/>
            <a:t>дискримінантом</a:t>
          </a:r>
          <a:r>
            <a:rPr lang="ru-RU" dirty="0"/>
            <a:t> та </a:t>
          </a:r>
          <a:r>
            <a:rPr lang="ru-RU" dirty="0" err="1"/>
            <a:t>коренями</a:t>
          </a:r>
          <a:r>
            <a:rPr lang="ru-RU" dirty="0"/>
            <a:t>, </a:t>
          </a:r>
          <a:r>
            <a:rPr lang="ru-RU" dirty="0" err="1"/>
            <a:t>навчити</a:t>
          </a:r>
          <a:r>
            <a:rPr lang="ru-RU" dirty="0"/>
            <a:t> </a:t>
          </a:r>
          <a:r>
            <a:rPr lang="ru-RU" dirty="0" err="1"/>
            <a:t>розв'язувати</a:t>
          </a:r>
          <a:r>
            <a:rPr lang="ru-RU" dirty="0"/>
            <a:t> </a:t>
          </a:r>
          <a:r>
            <a:rPr lang="ru-RU" dirty="0" err="1"/>
            <a:t>квадратні</a:t>
          </a:r>
          <a:r>
            <a:rPr lang="ru-RU" dirty="0"/>
            <a:t> </a:t>
          </a:r>
          <a:r>
            <a:rPr lang="ru-RU" dirty="0" err="1"/>
            <a:t>рівняння</a:t>
          </a:r>
          <a:r>
            <a:rPr lang="ru-RU" dirty="0"/>
            <a:t> за </a:t>
          </a:r>
          <a:r>
            <a:rPr lang="ru-RU" dirty="0" err="1"/>
            <a:t>допомогою</a:t>
          </a:r>
          <a:r>
            <a:rPr lang="ru-RU" dirty="0"/>
            <a:t> </a:t>
          </a:r>
          <a:r>
            <a:rPr lang="ru-RU" dirty="0" err="1"/>
            <a:t>формули</a:t>
          </a:r>
          <a:r>
            <a:rPr lang="ru-RU" dirty="0"/>
            <a:t> </a:t>
          </a:r>
          <a:r>
            <a:rPr lang="ru-RU" dirty="0" err="1"/>
            <a:t>дискримінанта</a:t>
          </a:r>
          <a:r>
            <a:rPr lang="ru-RU" dirty="0"/>
            <a:t>.</a:t>
          </a:r>
          <a:endParaRPr lang="en-US" dirty="0"/>
        </a:p>
      </dgm:t>
    </dgm:pt>
    <dgm:pt modelId="{0B961325-C00E-4700-B203-D1E0FD90DDCE}" type="parTrans" cxnId="{40C92D88-B2AF-49F2-BADE-AECC24361812}">
      <dgm:prSet/>
      <dgm:spPr/>
      <dgm:t>
        <a:bodyPr/>
        <a:lstStyle/>
        <a:p>
          <a:endParaRPr lang="en-US"/>
        </a:p>
      </dgm:t>
    </dgm:pt>
    <dgm:pt modelId="{9B603528-973C-4CBB-B793-02761CDB4646}" type="sibTrans" cxnId="{40C92D88-B2AF-49F2-BADE-AECC24361812}">
      <dgm:prSet/>
      <dgm:spPr/>
      <dgm:t>
        <a:bodyPr/>
        <a:lstStyle/>
        <a:p>
          <a:endParaRPr lang="en-US"/>
        </a:p>
      </dgm:t>
    </dgm:pt>
    <dgm:pt modelId="{B9F64C1C-FBEB-458B-9742-F4D4F888A0A0}">
      <dgm:prSet/>
      <dgm:spPr/>
      <dgm:t>
        <a:bodyPr/>
        <a:lstStyle/>
        <a:p>
          <a:r>
            <a:rPr lang="ru-RU" b="1"/>
            <a:t>Розвиваюча:</a:t>
          </a:r>
          <a:r>
            <a:rPr lang="ru-RU"/>
            <a:t> Розвивати логічне мислення, пам'ять, увагу, вміння аналізувати та узагальнювати.</a:t>
          </a:r>
          <a:endParaRPr lang="en-US"/>
        </a:p>
      </dgm:t>
    </dgm:pt>
    <dgm:pt modelId="{77BCFD09-65DE-4FEB-9D47-574CDCAAA74A}" type="parTrans" cxnId="{11AE43C2-5C5D-438A-8A5F-C3840A03CB25}">
      <dgm:prSet/>
      <dgm:spPr/>
      <dgm:t>
        <a:bodyPr/>
        <a:lstStyle/>
        <a:p>
          <a:endParaRPr lang="en-US"/>
        </a:p>
      </dgm:t>
    </dgm:pt>
    <dgm:pt modelId="{6EAAB21F-7983-440E-B2F7-8F8A04C593B9}" type="sibTrans" cxnId="{11AE43C2-5C5D-438A-8A5F-C3840A03CB25}">
      <dgm:prSet/>
      <dgm:spPr/>
      <dgm:t>
        <a:bodyPr/>
        <a:lstStyle/>
        <a:p>
          <a:endParaRPr lang="en-US"/>
        </a:p>
      </dgm:t>
    </dgm:pt>
    <dgm:pt modelId="{EEA3B0B8-47E6-47EA-BF22-AF0741F7DF6E}">
      <dgm:prSet/>
      <dgm:spPr/>
      <dgm:t>
        <a:bodyPr/>
        <a:lstStyle/>
        <a:p>
          <a:r>
            <a:rPr lang="ru-RU" b="1"/>
            <a:t>Виховна:</a:t>
          </a:r>
          <a:r>
            <a:rPr lang="ru-RU"/>
            <a:t> Виховувати інтерес до математики, прагнення до знань, самостійність.</a:t>
          </a:r>
          <a:endParaRPr lang="en-US"/>
        </a:p>
      </dgm:t>
    </dgm:pt>
    <dgm:pt modelId="{B458D314-7E98-4284-B725-2134C40B9595}" type="parTrans" cxnId="{E00882AD-1B63-444E-8ECA-597D1ACAC153}">
      <dgm:prSet/>
      <dgm:spPr/>
      <dgm:t>
        <a:bodyPr/>
        <a:lstStyle/>
        <a:p>
          <a:endParaRPr lang="en-US"/>
        </a:p>
      </dgm:t>
    </dgm:pt>
    <dgm:pt modelId="{8335FE7E-A967-465C-AB44-B2C3722DD0A6}" type="sibTrans" cxnId="{E00882AD-1B63-444E-8ECA-597D1ACAC153}">
      <dgm:prSet/>
      <dgm:spPr/>
      <dgm:t>
        <a:bodyPr/>
        <a:lstStyle/>
        <a:p>
          <a:endParaRPr lang="en-US"/>
        </a:p>
      </dgm:t>
    </dgm:pt>
    <dgm:pt modelId="{00264730-EDCE-4771-BBC2-BE055497FD91}" type="pres">
      <dgm:prSet presAssocID="{21075292-94B4-4D4E-B40C-C467E4A3E343}" presName="linear" presStyleCnt="0">
        <dgm:presLayoutVars>
          <dgm:animLvl val="lvl"/>
          <dgm:resizeHandles val="exact"/>
        </dgm:presLayoutVars>
      </dgm:prSet>
      <dgm:spPr/>
    </dgm:pt>
    <dgm:pt modelId="{CD43E795-9F46-41CD-A85F-B42E30728B97}" type="pres">
      <dgm:prSet presAssocID="{91AFBA21-214E-4958-97DB-4F6649C6EA1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92F1034-918D-4902-AADD-20C51047AD89}" type="pres">
      <dgm:prSet presAssocID="{9B603528-973C-4CBB-B793-02761CDB4646}" presName="spacer" presStyleCnt="0"/>
      <dgm:spPr/>
    </dgm:pt>
    <dgm:pt modelId="{E350A097-2E64-4689-BC84-1DF410D691A7}" type="pres">
      <dgm:prSet presAssocID="{B9F64C1C-FBEB-458B-9742-F4D4F888A0A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026902B-3440-48F8-A521-27083F1A65EB}" type="pres">
      <dgm:prSet presAssocID="{6EAAB21F-7983-440E-B2F7-8F8A04C593B9}" presName="spacer" presStyleCnt="0"/>
      <dgm:spPr/>
    </dgm:pt>
    <dgm:pt modelId="{A971BA26-6185-480F-A498-9C9D0ADB81DC}" type="pres">
      <dgm:prSet presAssocID="{EEA3B0B8-47E6-47EA-BF22-AF0741F7DF6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0C92D88-B2AF-49F2-BADE-AECC24361812}" srcId="{21075292-94B4-4D4E-B40C-C467E4A3E343}" destId="{91AFBA21-214E-4958-97DB-4F6649C6EA1F}" srcOrd="0" destOrd="0" parTransId="{0B961325-C00E-4700-B203-D1E0FD90DDCE}" sibTransId="{9B603528-973C-4CBB-B793-02761CDB4646}"/>
    <dgm:cxn modelId="{346FBE9D-4948-4E1E-8DFF-5C682CAEA609}" type="presOf" srcId="{B9F64C1C-FBEB-458B-9742-F4D4F888A0A0}" destId="{E350A097-2E64-4689-BC84-1DF410D691A7}" srcOrd="0" destOrd="0" presId="urn:microsoft.com/office/officeart/2005/8/layout/vList2"/>
    <dgm:cxn modelId="{98EE58A5-9CB7-4852-8F59-8ADD3B97D9D4}" type="presOf" srcId="{21075292-94B4-4D4E-B40C-C467E4A3E343}" destId="{00264730-EDCE-4771-BBC2-BE055497FD91}" srcOrd="0" destOrd="0" presId="urn:microsoft.com/office/officeart/2005/8/layout/vList2"/>
    <dgm:cxn modelId="{E00882AD-1B63-444E-8ECA-597D1ACAC153}" srcId="{21075292-94B4-4D4E-B40C-C467E4A3E343}" destId="{EEA3B0B8-47E6-47EA-BF22-AF0741F7DF6E}" srcOrd="2" destOrd="0" parTransId="{B458D314-7E98-4284-B725-2134C40B9595}" sibTransId="{8335FE7E-A967-465C-AB44-B2C3722DD0A6}"/>
    <dgm:cxn modelId="{11AE43C2-5C5D-438A-8A5F-C3840A03CB25}" srcId="{21075292-94B4-4D4E-B40C-C467E4A3E343}" destId="{B9F64C1C-FBEB-458B-9742-F4D4F888A0A0}" srcOrd="1" destOrd="0" parTransId="{77BCFD09-65DE-4FEB-9D47-574CDCAAA74A}" sibTransId="{6EAAB21F-7983-440E-B2F7-8F8A04C593B9}"/>
    <dgm:cxn modelId="{C38047C7-57BD-492A-B21A-AA181C5C21D7}" type="presOf" srcId="{EEA3B0B8-47E6-47EA-BF22-AF0741F7DF6E}" destId="{A971BA26-6185-480F-A498-9C9D0ADB81DC}" srcOrd="0" destOrd="0" presId="urn:microsoft.com/office/officeart/2005/8/layout/vList2"/>
    <dgm:cxn modelId="{75CC77F1-8F8F-4F07-8BD1-3936B9CC3A24}" type="presOf" srcId="{91AFBA21-214E-4958-97DB-4F6649C6EA1F}" destId="{CD43E795-9F46-41CD-A85F-B42E30728B97}" srcOrd="0" destOrd="0" presId="urn:microsoft.com/office/officeart/2005/8/layout/vList2"/>
    <dgm:cxn modelId="{97DD4F15-0501-4029-B4D3-A614EF9699CF}" type="presParOf" srcId="{00264730-EDCE-4771-BBC2-BE055497FD91}" destId="{CD43E795-9F46-41CD-A85F-B42E30728B97}" srcOrd="0" destOrd="0" presId="urn:microsoft.com/office/officeart/2005/8/layout/vList2"/>
    <dgm:cxn modelId="{42F28E9F-47FD-4A48-B40D-5978705E9275}" type="presParOf" srcId="{00264730-EDCE-4771-BBC2-BE055497FD91}" destId="{592F1034-918D-4902-AADD-20C51047AD89}" srcOrd="1" destOrd="0" presId="urn:microsoft.com/office/officeart/2005/8/layout/vList2"/>
    <dgm:cxn modelId="{A63ADC23-DF5A-4448-96DF-2821B853B2B3}" type="presParOf" srcId="{00264730-EDCE-4771-BBC2-BE055497FD91}" destId="{E350A097-2E64-4689-BC84-1DF410D691A7}" srcOrd="2" destOrd="0" presId="urn:microsoft.com/office/officeart/2005/8/layout/vList2"/>
    <dgm:cxn modelId="{5FFC46CE-D3E5-46F2-8298-EC582B85149C}" type="presParOf" srcId="{00264730-EDCE-4771-BBC2-BE055497FD91}" destId="{3026902B-3440-48F8-A521-27083F1A65EB}" srcOrd="3" destOrd="0" presId="urn:microsoft.com/office/officeart/2005/8/layout/vList2"/>
    <dgm:cxn modelId="{BFE190B2-9268-40FB-A922-47110A0B15A0}" type="presParOf" srcId="{00264730-EDCE-4771-BBC2-BE055497FD91}" destId="{A971BA26-6185-480F-A498-9C9D0ADB81D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FB2DF5-9DE2-4366-9632-F79C4A11F53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56D3A2A-36C9-4E4A-B476-D38386FB716E}">
      <dgm:prSet/>
      <dgm:spPr/>
      <dgm:t>
        <a:bodyPr/>
        <a:lstStyle/>
        <a:p>
          <a:r>
            <a:rPr lang="ru-RU" b="1"/>
            <a:t>Тип уроку:</a:t>
          </a:r>
          <a:r>
            <a:rPr lang="ru-RU"/>
            <a:t> Урок вивчення нового матеріалу.</a:t>
          </a:r>
          <a:endParaRPr lang="en-US"/>
        </a:p>
      </dgm:t>
    </dgm:pt>
    <dgm:pt modelId="{B8E3B41F-1E7F-4C3C-8A19-556F4840CBDC}" type="parTrans" cxnId="{E34E7F88-84DF-41E9-BCBD-CA241BAABB8F}">
      <dgm:prSet/>
      <dgm:spPr/>
      <dgm:t>
        <a:bodyPr/>
        <a:lstStyle/>
        <a:p>
          <a:endParaRPr lang="en-US"/>
        </a:p>
      </dgm:t>
    </dgm:pt>
    <dgm:pt modelId="{18A44395-A3F2-4210-8FE5-A50D89A8E78A}" type="sibTrans" cxnId="{E34E7F88-84DF-41E9-BCBD-CA241BAABB8F}">
      <dgm:prSet/>
      <dgm:spPr/>
      <dgm:t>
        <a:bodyPr/>
        <a:lstStyle/>
        <a:p>
          <a:endParaRPr lang="en-US"/>
        </a:p>
      </dgm:t>
    </dgm:pt>
    <dgm:pt modelId="{296AA9FA-40EC-41CB-8849-38436AB9C263}">
      <dgm:prSet/>
      <dgm:spPr/>
      <dgm:t>
        <a:bodyPr/>
        <a:lstStyle/>
        <a:p>
          <a:r>
            <a:rPr lang="ru-RU" b="1"/>
            <a:t>Обладнання:</a:t>
          </a:r>
          <a:r>
            <a:rPr lang="ru-RU"/>
            <a:t> Дошка, крейда/маркер, роздатковий матеріал (картки з квадратними рівняннями для розв'язування), презентація (за бажанням).</a:t>
          </a:r>
          <a:endParaRPr lang="en-US"/>
        </a:p>
      </dgm:t>
    </dgm:pt>
    <dgm:pt modelId="{C06C91AF-27A9-4606-BDC3-8AFE9EC5E341}" type="parTrans" cxnId="{899417B1-4A40-45BD-9429-D74C491FEE01}">
      <dgm:prSet/>
      <dgm:spPr/>
      <dgm:t>
        <a:bodyPr/>
        <a:lstStyle/>
        <a:p>
          <a:endParaRPr lang="en-US"/>
        </a:p>
      </dgm:t>
    </dgm:pt>
    <dgm:pt modelId="{990ED8AF-BA23-475F-A87B-280D42CB2398}" type="sibTrans" cxnId="{899417B1-4A40-45BD-9429-D74C491FEE01}">
      <dgm:prSet/>
      <dgm:spPr/>
      <dgm:t>
        <a:bodyPr/>
        <a:lstStyle/>
        <a:p>
          <a:endParaRPr lang="en-US"/>
        </a:p>
      </dgm:t>
    </dgm:pt>
    <dgm:pt modelId="{FD43BF97-7759-4477-A4A7-B14591D22DDB}" type="pres">
      <dgm:prSet presAssocID="{7BFB2DF5-9DE2-4366-9632-F79C4A11F53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119E757-8326-4C96-88A3-2CD02101331E}" type="pres">
      <dgm:prSet presAssocID="{B56D3A2A-36C9-4E4A-B476-D38386FB716E}" presName="hierRoot1" presStyleCnt="0"/>
      <dgm:spPr/>
    </dgm:pt>
    <dgm:pt modelId="{E7F0F383-440E-4C90-9C5F-275D9935E70C}" type="pres">
      <dgm:prSet presAssocID="{B56D3A2A-36C9-4E4A-B476-D38386FB716E}" presName="composite" presStyleCnt="0"/>
      <dgm:spPr/>
    </dgm:pt>
    <dgm:pt modelId="{CBA8B30C-2ED9-4B89-8B48-A8CB2D2D4290}" type="pres">
      <dgm:prSet presAssocID="{B56D3A2A-36C9-4E4A-B476-D38386FB716E}" presName="background" presStyleLbl="node0" presStyleIdx="0" presStyleCnt="2"/>
      <dgm:spPr/>
    </dgm:pt>
    <dgm:pt modelId="{24A796AE-0BE3-47E6-A8B8-0894998819FB}" type="pres">
      <dgm:prSet presAssocID="{B56D3A2A-36C9-4E4A-B476-D38386FB716E}" presName="text" presStyleLbl="fgAcc0" presStyleIdx="0" presStyleCnt="2">
        <dgm:presLayoutVars>
          <dgm:chPref val="3"/>
        </dgm:presLayoutVars>
      </dgm:prSet>
      <dgm:spPr/>
    </dgm:pt>
    <dgm:pt modelId="{33C69C94-DC10-4D57-8C71-7A127E81BC0E}" type="pres">
      <dgm:prSet presAssocID="{B56D3A2A-36C9-4E4A-B476-D38386FB716E}" presName="hierChild2" presStyleCnt="0"/>
      <dgm:spPr/>
    </dgm:pt>
    <dgm:pt modelId="{5FE78B17-7193-4CFE-A7D0-985FDED7C00F}" type="pres">
      <dgm:prSet presAssocID="{296AA9FA-40EC-41CB-8849-38436AB9C263}" presName="hierRoot1" presStyleCnt="0"/>
      <dgm:spPr/>
    </dgm:pt>
    <dgm:pt modelId="{F57427D9-4D9C-4960-B623-E05695D7D68B}" type="pres">
      <dgm:prSet presAssocID="{296AA9FA-40EC-41CB-8849-38436AB9C263}" presName="composite" presStyleCnt="0"/>
      <dgm:spPr/>
    </dgm:pt>
    <dgm:pt modelId="{73D81802-C56D-44D8-92BC-7027BE8EA173}" type="pres">
      <dgm:prSet presAssocID="{296AA9FA-40EC-41CB-8849-38436AB9C263}" presName="background" presStyleLbl="node0" presStyleIdx="1" presStyleCnt="2"/>
      <dgm:spPr/>
    </dgm:pt>
    <dgm:pt modelId="{695EB3B9-5D3A-4C37-9F59-FFCA5762E1EC}" type="pres">
      <dgm:prSet presAssocID="{296AA9FA-40EC-41CB-8849-38436AB9C263}" presName="text" presStyleLbl="fgAcc0" presStyleIdx="1" presStyleCnt="2">
        <dgm:presLayoutVars>
          <dgm:chPref val="3"/>
        </dgm:presLayoutVars>
      </dgm:prSet>
      <dgm:spPr/>
    </dgm:pt>
    <dgm:pt modelId="{77347EC9-5E8F-4973-A4E3-DD866F36A8E4}" type="pres">
      <dgm:prSet presAssocID="{296AA9FA-40EC-41CB-8849-38436AB9C263}" presName="hierChild2" presStyleCnt="0"/>
      <dgm:spPr/>
    </dgm:pt>
  </dgm:ptLst>
  <dgm:cxnLst>
    <dgm:cxn modelId="{05531219-08DC-46AA-B165-FED3623264C8}" type="presOf" srcId="{7BFB2DF5-9DE2-4366-9632-F79C4A11F535}" destId="{FD43BF97-7759-4477-A4A7-B14591D22DDB}" srcOrd="0" destOrd="0" presId="urn:microsoft.com/office/officeart/2005/8/layout/hierarchy1"/>
    <dgm:cxn modelId="{5CDD562A-8DCC-44A9-A59C-40BE8459E3FE}" type="presOf" srcId="{B56D3A2A-36C9-4E4A-B476-D38386FB716E}" destId="{24A796AE-0BE3-47E6-A8B8-0894998819FB}" srcOrd="0" destOrd="0" presId="urn:microsoft.com/office/officeart/2005/8/layout/hierarchy1"/>
    <dgm:cxn modelId="{2E9F7D5B-842D-4A9F-B2EB-3FFE6C8FE527}" type="presOf" srcId="{296AA9FA-40EC-41CB-8849-38436AB9C263}" destId="{695EB3B9-5D3A-4C37-9F59-FFCA5762E1EC}" srcOrd="0" destOrd="0" presId="urn:microsoft.com/office/officeart/2005/8/layout/hierarchy1"/>
    <dgm:cxn modelId="{E34E7F88-84DF-41E9-BCBD-CA241BAABB8F}" srcId="{7BFB2DF5-9DE2-4366-9632-F79C4A11F535}" destId="{B56D3A2A-36C9-4E4A-B476-D38386FB716E}" srcOrd="0" destOrd="0" parTransId="{B8E3B41F-1E7F-4C3C-8A19-556F4840CBDC}" sibTransId="{18A44395-A3F2-4210-8FE5-A50D89A8E78A}"/>
    <dgm:cxn modelId="{899417B1-4A40-45BD-9429-D74C491FEE01}" srcId="{7BFB2DF5-9DE2-4366-9632-F79C4A11F535}" destId="{296AA9FA-40EC-41CB-8849-38436AB9C263}" srcOrd="1" destOrd="0" parTransId="{C06C91AF-27A9-4606-BDC3-8AFE9EC5E341}" sibTransId="{990ED8AF-BA23-475F-A87B-280D42CB2398}"/>
    <dgm:cxn modelId="{6B295FA5-B666-447B-B2BE-1D1188BFCAA1}" type="presParOf" srcId="{FD43BF97-7759-4477-A4A7-B14591D22DDB}" destId="{4119E757-8326-4C96-88A3-2CD02101331E}" srcOrd="0" destOrd="0" presId="urn:microsoft.com/office/officeart/2005/8/layout/hierarchy1"/>
    <dgm:cxn modelId="{452F5119-C518-46AA-BB2F-B7371A00D507}" type="presParOf" srcId="{4119E757-8326-4C96-88A3-2CD02101331E}" destId="{E7F0F383-440E-4C90-9C5F-275D9935E70C}" srcOrd="0" destOrd="0" presId="urn:microsoft.com/office/officeart/2005/8/layout/hierarchy1"/>
    <dgm:cxn modelId="{79E64243-94F7-4AB5-8BD1-9AFD87608664}" type="presParOf" srcId="{E7F0F383-440E-4C90-9C5F-275D9935E70C}" destId="{CBA8B30C-2ED9-4B89-8B48-A8CB2D2D4290}" srcOrd="0" destOrd="0" presId="urn:microsoft.com/office/officeart/2005/8/layout/hierarchy1"/>
    <dgm:cxn modelId="{9447B1DB-9C48-42DE-AB5E-3114D94DC5A7}" type="presParOf" srcId="{E7F0F383-440E-4C90-9C5F-275D9935E70C}" destId="{24A796AE-0BE3-47E6-A8B8-0894998819FB}" srcOrd="1" destOrd="0" presId="urn:microsoft.com/office/officeart/2005/8/layout/hierarchy1"/>
    <dgm:cxn modelId="{2801D02C-75B8-41F2-8399-B60654B29FF3}" type="presParOf" srcId="{4119E757-8326-4C96-88A3-2CD02101331E}" destId="{33C69C94-DC10-4D57-8C71-7A127E81BC0E}" srcOrd="1" destOrd="0" presId="urn:microsoft.com/office/officeart/2005/8/layout/hierarchy1"/>
    <dgm:cxn modelId="{F84D8EEA-5A39-4C95-A530-5AB3DDFFB4AE}" type="presParOf" srcId="{FD43BF97-7759-4477-A4A7-B14591D22DDB}" destId="{5FE78B17-7193-4CFE-A7D0-985FDED7C00F}" srcOrd="1" destOrd="0" presId="urn:microsoft.com/office/officeart/2005/8/layout/hierarchy1"/>
    <dgm:cxn modelId="{1EAA1561-54CC-4B66-AB28-7B6B7551526A}" type="presParOf" srcId="{5FE78B17-7193-4CFE-A7D0-985FDED7C00F}" destId="{F57427D9-4D9C-4960-B623-E05695D7D68B}" srcOrd="0" destOrd="0" presId="urn:microsoft.com/office/officeart/2005/8/layout/hierarchy1"/>
    <dgm:cxn modelId="{58C259E8-71C0-45B0-8ED9-14D117506673}" type="presParOf" srcId="{F57427D9-4D9C-4960-B623-E05695D7D68B}" destId="{73D81802-C56D-44D8-92BC-7027BE8EA173}" srcOrd="0" destOrd="0" presId="urn:microsoft.com/office/officeart/2005/8/layout/hierarchy1"/>
    <dgm:cxn modelId="{F8D07FE4-2E77-4E80-9335-D42F005F9FCC}" type="presParOf" srcId="{F57427D9-4D9C-4960-B623-E05695D7D68B}" destId="{695EB3B9-5D3A-4C37-9F59-FFCA5762E1EC}" srcOrd="1" destOrd="0" presId="urn:microsoft.com/office/officeart/2005/8/layout/hierarchy1"/>
    <dgm:cxn modelId="{F5106696-F40F-44AA-85E2-E1DAE5DBCC43}" type="presParOf" srcId="{5FE78B17-7193-4CFE-A7D0-985FDED7C00F}" destId="{77347EC9-5E8F-4973-A4E3-DD866F36A8E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3E12F0B-CC2F-4447-A2BF-7C86F08CC979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810E77D-EF68-4D81-BBB9-FB05C75166CD}">
      <dgm:prSet/>
      <dgm:spPr/>
      <dgm:t>
        <a:bodyPr/>
        <a:lstStyle/>
        <a:p>
          <a:r>
            <a:rPr lang="ru-RU" dirty="0"/>
            <a:t>Головна </a:t>
          </a:r>
          <a:r>
            <a:rPr lang="ru-RU" dirty="0" err="1"/>
            <a:t>відмінність</a:t>
          </a:r>
          <a:r>
            <a:rPr lang="ru-RU" dirty="0"/>
            <a:t> </a:t>
          </a:r>
          <a:r>
            <a:rPr lang="ru-RU" dirty="0" err="1"/>
            <a:t>квадратних</a:t>
          </a:r>
          <a:r>
            <a:rPr lang="ru-RU" dirty="0"/>
            <a:t> </a:t>
          </a:r>
          <a:r>
            <a:rPr lang="ru-RU" dirty="0" err="1"/>
            <a:t>рівнянь</a:t>
          </a:r>
          <a:r>
            <a:rPr lang="ru-RU" dirty="0"/>
            <a:t> </a:t>
          </a:r>
          <a:r>
            <a:rPr lang="ru-RU" dirty="0" err="1"/>
            <a:t>від</a:t>
          </a:r>
          <a:r>
            <a:rPr lang="ru-RU" dirty="0"/>
            <a:t> </a:t>
          </a:r>
          <a:r>
            <a:rPr lang="ru-RU" dirty="0" err="1"/>
            <a:t>інших</a:t>
          </a:r>
          <a:r>
            <a:rPr lang="ru-RU" dirty="0"/>
            <a:t> </a:t>
          </a:r>
          <a:r>
            <a:rPr lang="ru-RU" dirty="0" err="1"/>
            <a:t>рівнянь</a:t>
          </a:r>
          <a:r>
            <a:rPr lang="ru-RU" dirty="0"/>
            <a:t> </a:t>
          </a:r>
          <a:r>
            <a:rPr lang="ru-RU" dirty="0" err="1"/>
            <a:t>полягає</a:t>
          </a:r>
          <a:r>
            <a:rPr lang="ru-RU" dirty="0"/>
            <a:t> в тому, </a:t>
          </a:r>
          <a:r>
            <a:rPr lang="ru-RU" dirty="0" err="1"/>
            <a:t>що</a:t>
          </a:r>
          <a:r>
            <a:rPr lang="ru-RU" dirty="0"/>
            <a:t> в них </a:t>
          </a:r>
          <a:r>
            <a:rPr lang="ru-RU" b="1" dirty="0" err="1"/>
            <a:t>найвища</a:t>
          </a:r>
          <a:r>
            <a:rPr lang="ru-RU" b="1" dirty="0"/>
            <a:t> </a:t>
          </a:r>
          <a:r>
            <a:rPr lang="ru-RU" b="1" dirty="0" err="1"/>
            <a:t>степінь</a:t>
          </a:r>
          <a:r>
            <a:rPr lang="ru-RU" b="1" dirty="0"/>
            <a:t> </a:t>
          </a:r>
          <a:r>
            <a:rPr lang="ru-RU" b="1" dirty="0" err="1"/>
            <a:t>змінної</a:t>
          </a:r>
          <a:r>
            <a:rPr lang="ru-RU" b="1" dirty="0"/>
            <a:t> </a:t>
          </a:r>
          <a:r>
            <a:rPr lang="ru-RU" b="1" dirty="0" err="1"/>
            <a:t>дорівнює</a:t>
          </a:r>
          <a:r>
            <a:rPr lang="ru-RU" b="1" dirty="0"/>
            <a:t> </a:t>
          </a:r>
          <a:r>
            <a:rPr lang="ru-RU" b="1" dirty="0" err="1"/>
            <a:t>двом</a:t>
          </a:r>
          <a:r>
            <a:rPr lang="ru-RU" dirty="0"/>
            <a:t>.</a:t>
          </a:r>
          <a:endParaRPr lang="en-US" dirty="0"/>
        </a:p>
      </dgm:t>
    </dgm:pt>
    <dgm:pt modelId="{827FA7B2-40B4-4C35-BEC4-BA036CEA448D}" type="parTrans" cxnId="{DDF28623-10A6-49EF-9DF7-D0292C298FC7}">
      <dgm:prSet/>
      <dgm:spPr/>
      <dgm:t>
        <a:bodyPr/>
        <a:lstStyle/>
        <a:p>
          <a:endParaRPr lang="en-US"/>
        </a:p>
      </dgm:t>
    </dgm:pt>
    <dgm:pt modelId="{D3EDD547-2BFB-44EC-900A-4ADBB33FA7EF}" type="sibTrans" cxnId="{DDF28623-10A6-49EF-9DF7-D0292C298FC7}">
      <dgm:prSet/>
      <dgm:spPr/>
      <dgm:t>
        <a:bodyPr/>
        <a:lstStyle/>
        <a:p>
          <a:endParaRPr lang="en-US"/>
        </a:p>
      </dgm:t>
    </dgm:pt>
    <dgm:pt modelId="{7EA7013F-29BB-4E16-8EF0-22A1F5E362A5}">
      <dgm:prSet/>
      <dgm:spPr/>
      <dgm:t>
        <a:bodyPr/>
        <a:lstStyle/>
        <a:p>
          <a:r>
            <a:rPr lang="ru-RU"/>
            <a:t>Наприклад, рівняння 3x - 5 = 0 не є квадратним, адже найвища степінь змінної в ньому дорівнює 1.</a:t>
          </a:r>
          <a:endParaRPr lang="en-US"/>
        </a:p>
      </dgm:t>
    </dgm:pt>
    <dgm:pt modelId="{0CEC969B-8BE5-478F-ABFA-8A39A324456B}" type="parTrans" cxnId="{8F5BE3AC-DDA7-4FFA-8CDB-F40D83553B58}">
      <dgm:prSet/>
      <dgm:spPr/>
      <dgm:t>
        <a:bodyPr/>
        <a:lstStyle/>
        <a:p>
          <a:endParaRPr lang="en-US"/>
        </a:p>
      </dgm:t>
    </dgm:pt>
    <dgm:pt modelId="{EE893EAD-FC89-4787-9816-782DA56BB68C}" type="sibTrans" cxnId="{8F5BE3AC-DDA7-4FFA-8CDB-F40D83553B58}">
      <dgm:prSet/>
      <dgm:spPr/>
      <dgm:t>
        <a:bodyPr/>
        <a:lstStyle/>
        <a:p>
          <a:endParaRPr lang="en-US"/>
        </a:p>
      </dgm:t>
    </dgm:pt>
    <dgm:pt modelId="{0F7760A0-BA3B-4668-9052-4EE1222E2D12}" type="pres">
      <dgm:prSet presAssocID="{73E12F0B-CC2F-4447-A2BF-7C86F08CC97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947A977-AFFC-41CF-98C4-E259BF238663}" type="pres">
      <dgm:prSet presAssocID="{3810E77D-EF68-4D81-BBB9-FB05C75166CD}" presName="hierRoot1" presStyleCnt="0"/>
      <dgm:spPr/>
    </dgm:pt>
    <dgm:pt modelId="{E62F94B5-D2BC-4F9B-A4E1-1A1A6957F6D0}" type="pres">
      <dgm:prSet presAssocID="{3810E77D-EF68-4D81-BBB9-FB05C75166CD}" presName="composite" presStyleCnt="0"/>
      <dgm:spPr/>
    </dgm:pt>
    <dgm:pt modelId="{6647D973-6F84-4F42-BEA8-A5C19B9B0AB4}" type="pres">
      <dgm:prSet presAssocID="{3810E77D-EF68-4D81-BBB9-FB05C75166CD}" presName="background" presStyleLbl="node0" presStyleIdx="0" presStyleCnt="2"/>
      <dgm:spPr/>
    </dgm:pt>
    <dgm:pt modelId="{63D97C95-7145-4454-894E-E39304131A5D}" type="pres">
      <dgm:prSet presAssocID="{3810E77D-EF68-4D81-BBB9-FB05C75166CD}" presName="text" presStyleLbl="fgAcc0" presStyleIdx="0" presStyleCnt="2">
        <dgm:presLayoutVars>
          <dgm:chPref val="3"/>
        </dgm:presLayoutVars>
      </dgm:prSet>
      <dgm:spPr/>
    </dgm:pt>
    <dgm:pt modelId="{A497361A-2D85-41B1-A2F2-4C653B120BCD}" type="pres">
      <dgm:prSet presAssocID="{3810E77D-EF68-4D81-BBB9-FB05C75166CD}" presName="hierChild2" presStyleCnt="0"/>
      <dgm:spPr/>
    </dgm:pt>
    <dgm:pt modelId="{093AC690-0087-47A6-ACCC-F32C1B097FB3}" type="pres">
      <dgm:prSet presAssocID="{7EA7013F-29BB-4E16-8EF0-22A1F5E362A5}" presName="hierRoot1" presStyleCnt="0"/>
      <dgm:spPr/>
    </dgm:pt>
    <dgm:pt modelId="{DEB053BF-1D2D-4A4B-A07B-0F189E9AA6C6}" type="pres">
      <dgm:prSet presAssocID="{7EA7013F-29BB-4E16-8EF0-22A1F5E362A5}" presName="composite" presStyleCnt="0"/>
      <dgm:spPr/>
    </dgm:pt>
    <dgm:pt modelId="{DC0F1101-D872-46A8-B36E-0DBF87F4ADAA}" type="pres">
      <dgm:prSet presAssocID="{7EA7013F-29BB-4E16-8EF0-22A1F5E362A5}" presName="background" presStyleLbl="node0" presStyleIdx="1" presStyleCnt="2"/>
      <dgm:spPr/>
    </dgm:pt>
    <dgm:pt modelId="{0014C91E-E242-4943-A914-72251E0A7CAD}" type="pres">
      <dgm:prSet presAssocID="{7EA7013F-29BB-4E16-8EF0-22A1F5E362A5}" presName="text" presStyleLbl="fgAcc0" presStyleIdx="1" presStyleCnt="2">
        <dgm:presLayoutVars>
          <dgm:chPref val="3"/>
        </dgm:presLayoutVars>
      </dgm:prSet>
      <dgm:spPr/>
    </dgm:pt>
    <dgm:pt modelId="{9F00F823-6570-4B93-9B3E-9A00D8E82018}" type="pres">
      <dgm:prSet presAssocID="{7EA7013F-29BB-4E16-8EF0-22A1F5E362A5}" presName="hierChild2" presStyleCnt="0"/>
      <dgm:spPr/>
    </dgm:pt>
  </dgm:ptLst>
  <dgm:cxnLst>
    <dgm:cxn modelId="{DDF28623-10A6-49EF-9DF7-D0292C298FC7}" srcId="{73E12F0B-CC2F-4447-A2BF-7C86F08CC979}" destId="{3810E77D-EF68-4D81-BBB9-FB05C75166CD}" srcOrd="0" destOrd="0" parTransId="{827FA7B2-40B4-4C35-BEC4-BA036CEA448D}" sibTransId="{D3EDD547-2BFB-44EC-900A-4ADBB33FA7EF}"/>
    <dgm:cxn modelId="{0BBE9681-1635-4386-8357-7A7D8A86F5DD}" type="presOf" srcId="{73E12F0B-CC2F-4447-A2BF-7C86F08CC979}" destId="{0F7760A0-BA3B-4668-9052-4EE1222E2D12}" srcOrd="0" destOrd="0" presId="urn:microsoft.com/office/officeart/2005/8/layout/hierarchy1"/>
    <dgm:cxn modelId="{9BF9109E-F3CE-4259-9FAA-C3508F55C828}" type="presOf" srcId="{3810E77D-EF68-4D81-BBB9-FB05C75166CD}" destId="{63D97C95-7145-4454-894E-E39304131A5D}" srcOrd="0" destOrd="0" presId="urn:microsoft.com/office/officeart/2005/8/layout/hierarchy1"/>
    <dgm:cxn modelId="{2D68FBA4-4369-4D5C-B6E6-35C64272C1BF}" type="presOf" srcId="{7EA7013F-29BB-4E16-8EF0-22A1F5E362A5}" destId="{0014C91E-E242-4943-A914-72251E0A7CAD}" srcOrd="0" destOrd="0" presId="urn:microsoft.com/office/officeart/2005/8/layout/hierarchy1"/>
    <dgm:cxn modelId="{8F5BE3AC-DDA7-4FFA-8CDB-F40D83553B58}" srcId="{73E12F0B-CC2F-4447-A2BF-7C86F08CC979}" destId="{7EA7013F-29BB-4E16-8EF0-22A1F5E362A5}" srcOrd="1" destOrd="0" parTransId="{0CEC969B-8BE5-478F-ABFA-8A39A324456B}" sibTransId="{EE893EAD-FC89-4787-9816-782DA56BB68C}"/>
    <dgm:cxn modelId="{99DF9AD7-84DD-4AEC-B256-D584FBF2999C}" type="presParOf" srcId="{0F7760A0-BA3B-4668-9052-4EE1222E2D12}" destId="{D947A977-AFFC-41CF-98C4-E259BF238663}" srcOrd="0" destOrd="0" presId="urn:microsoft.com/office/officeart/2005/8/layout/hierarchy1"/>
    <dgm:cxn modelId="{F5FB9E5B-741D-4351-B97E-8E8CC837F3F3}" type="presParOf" srcId="{D947A977-AFFC-41CF-98C4-E259BF238663}" destId="{E62F94B5-D2BC-4F9B-A4E1-1A1A6957F6D0}" srcOrd="0" destOrd="0" presId="urn:microsoft.com/office/officeart/2005/8/layout/hierarchy1"/>
    <dgm:cxn modelId="{4864B7C2-B4AF-4D32-9695-C6CE019F6123}" type="presParOf" srcId="{E62F94B5-D2BC-4F9B-A4E1-1A1A6957F6D0}" destId="{6647D973-6F84-4F42-BEA8-A5C19B9B0AB4}" srcOrd="0" destOrd="0" presId="urn:microsoft.com/office/officeart/2005/8/layout/hierarchy1"/>
    <dgm:cxn modelId="{ABC71AD9-A1E3-4453-B029-5963F2EDF427}" type="presParOf" srcId="{E62F94B5-D2BC-4F9B-A4E1-1A1A6957F6D0}" destId="{63D97C95-7145-4454-894E-E39304131A5D}" srcOrd="1" destOrd="0" presId="urn:microsoft.com/office/officeart/2005/8/layout/hierarchy1"/>
    <dgm:cxn modelId="{9E348A7B-7A95-4E69-AB8B-414E2E69C514}" type="presParOf" srcId="{D947A977-AFFC-41CF-98C4-E259BF238663}" destId="{A497361A-2D85-41B1-A2F2-4C653B120BCD}" srcOrd="1" destOrd="0" presId="urn:microsoft.com/office/officeart/2005/8/layout/hierarchy1"/>
    <dgm:cxn modelId="{A8743897-5A66-4859-873E-2D48D1A776F3}" type="presParOf" srcId="{0F7760A0-BA3B-4668-9052-4EE1222E2D12}" destId="{093AC690-0087-47A6-ACCC-F32C1B097FB3}" srcOrd="1" destOrd="0" presId="urn:microsoft.com/office/officeart/2005/8/layout/hierarchy1"/>
    <dgm:cxn modelId="{90302A94-0C56-4872-B546-55DC0121032E}" type="presParOf" srcId="{093AC690-0087-47A6-ACCC-F32C1B097FB3}" destId="{DEB053BF-1D2D-4A4B-A07B-0F189E9AA6C6}" srcOrd="0" destOrd="0" presId="urn:microsoft.com/office/officeart/2005/8/layout/hierarchy1"/>
    <dgm:cxn modelId="{B7673D66-C032-429E-AB04-EAEECE90C717}" type="presParOf" srcId="{DEB053BF-1D2D-4A4B-A07B-0F189E9AA6C6}" destId="{DC0F1101-D872-46A8-B36E-0DBF87F4ADAA}" srcOrd="0" destOrd="0" presId="urn:microsoft.com/office/officeart/2005/8/layout/hierarchy1"/>
    <dgm:cxn modelId="{9C6FBAA9-A7FF-4DAA-A778-2588D4C230E8}" type="presParOf" srcId="{DEB053BF-1D2D-4A4B-A07B-0F189E9AA6C6}" destId="{0014C91E-E242-4943-A914-72251E0A7CAD}" srcOrd="1" destOrd="0" presId="urn:microsoft.com/office/officeart/2005/8/layout/hierarchy1"/>
    <dgm:cxn modelId="{A18DEB13-EB88-4F3A-A291-3DB3CE97FBBA}" type="presParOf" srcId="{093AC690-0087-47A6-ACCC-F32C1B097FB3}" destId="{9F00F823-6570-4B93-9B3E-9A00D8E8201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A89806-261F-4278-A344-D95213C3ED23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9DFBABB-9AC8-449B-A74E-125FE7E98EF1}">
      <dgm:prSet/>
      <dgm:spPr/>
      <dgm:t>
        <a:bodyPr/>
        <a:lstStyle/>
        <a:p>
          <a:r>
            <a:rPr lang="ru-RU"/>
            <a:t>Існує декілька способів розв'язування квадратних рівнянь.</a:t>
          </a:r>
          <a:endParaRPr lang="en-US"/>
        </a:p>
      </dgm:t>
    </dgm:pt>
    <dgm:pt modelId="{3EED25DD-6D9D-41B0-942C-A5FE5284CCFF}" type="parTrans" cxnId="{4A0F80B1-F683-4C60-8A0E-0CBCD62E0975}">
      <dgm:prSet/>
      <dgm:spPr/>
      <dgm:t>
        <a:bodyPr/>
        <a:lstStyle/>
        <a:p>
          <a:endParaRPr lang="en-US"/>
        </a:p>
      </dgm:t>
    </dgm:pt>
    <dgm:pt modelId="{41F27615-48C2-4028-BFE8-B540277C2C8F}" type="sibTrans" cxnId="{4A0F80B1-F683-4C60-8A0E-0CBCD62E0975}">
      <dgm:prSet/>
      <dgm:spPr/>
      <dgm:t>
        <a:bodyPr/>
        <a:lstStyle/>
        <a:p>
          <a:endParaRPr lang="en-US"/>
        </a:p>
      </dgm:t>
    </dgm:pt>
    <dgm:pt modelId="{16792B4D-B14C-4DBA-9CCC-99B8E7FCDFA1}">
      <dgm:prSet/>
      <dgm:spPr/>
      <dgm:t>
        <a:bodyPr/>
        <a:lstStyle/>
        <a:p>
          <a:r>
            <a:rPr lang="ru-RU"/>
            <a:t>Найпоширеніші з них:</a:t>
          </a:r>
          <a:endParaRPr lang="en-US"/>
        </a:p>
      </dgm:t>
    </dgm:pt>
    <dgm:pt modelId="{FD3DAB8B-A472-47CD-BB5E-E894F168F16F}" type="parTrans" cxnId="{A04C8060-574D-4341-9BE0-473445B6576F}">
      <dgm:prSet/>
      <dgm:spPr/>
      <dgm:t>
        <a:bodyPr/>
        <a:lstStyle/>
        <a:p>
          <a:endParaRPr lang="en-US"/>
        </a:p>
      </dgm:t>
    </dgm:pt>
    <dgm:pt modelId="{04D2A450-210A-4E6A-BFA1-4941B13203A1}" type="sibTrans" cxnId="{A04C8060-574D-4341-9BE0-473445B6576F}">
      <dgm:prSet/>
      <dgm:spPr/>
      <dgm:t>
        <a:bodyPr/>
        <a:lstStyle/>
        <a:p>
          <a:endParaRPr lang="en-US"/>
        </a:p>
      </dgm:t>
    </dgm:pt>
    <dgm:pt modelId="{95A99F9A-6E26-4147-A57D-419325A2368F}">
      <dgm:prSet/>
      <dgm:spPr/>
      <dgm:t>
        <a:bodyPr/>
        <a:lstStyle/>
        <a:p>
          <a:r>
            <a:rPr lang="ru-RU" b="1"/>
            <a:t>Розв'язування квадратних рівнянь за допомогою формул дискримінанта та коренів квадратного рівняння.</a:t>
          </a:r>
          <a:endParaRPr lang="en-US"/>
        </a:p>
      </dgm:t>
    </dgm:pt>
    <dgm:pt modelId="{673733E7-B772-4F71-8D2C-34D8C11D480B}" type="parTrans" cxnId="{17B6C6BB-11E3-4EE4-813C-5FB05E968D32}">
      <dgm:prSet/>
      <dgm:spPr/>
      <dgm:t>
        <a:bodyPr/>
        <a:lstStyle/>
        <a:p>
          <a:endParaRPr lang="en-US"/>
        </a:p>
      </dgm:t>
    </dgm:pt>
    <dgm:pt modelId="{4988F1BB-A5C6-49F5-8C25-209C719B6240}" type="sibTrans" cxnId="{17B6C6BB-11E3-4EE4-813C-5FB05E968D32}">
      <dgm:prSet/>
      <dgm:spPr/>
      <dgm:t>
        <a:bodyPr/>
        <a:lstStyle/>
        <a:p>
          <a:endParaRPr lang="en-US"/>
        </a:p>
      </dgm:t>
    </dgm:pt>
    <dgm:pt modelId="{93426842-145C-47BC-8599-CDDD18B554A8}">
      <dgm:prSet/>
      <dgm:spPr/>
      <dgm:t>
        <a:bodyPr/>
        <a:lstStyle/>
        <a:p>
          <a:r>
            <a:rPr lang="ru-RU" b="1"/>
            <a:t>Розв'язування квадратних рівнянь за допомогою теореми Вієта</a:t>
          </a:r>
          <a:endParaRPr lang="en-US"/>
        </a:p>
      </dgm:t>
    </dgm:pt>
    <dgm:pt modelId="{6B1B89AA-D713-4CBA-A052-F472B6B26E56}" type="parTrans" cxnId="{3C2A832A-031A-459D-A360-883FA664C059}">
      <dgm:prSet/>
      <dgm:spPr/>
      <dgm:t>
        <a:bodyPr/>
        <a:lstStyle/>
        <a:p>
          <a:endParaRPr lang="en-US"/>
        </a:p>
      </dgm:t>
    </dgm:pt>
    <dgm:pt modelId="{736533DA-C37A-438F-89FB-14F5670FA9B9}" type="sibTrans" cxnId="{3C2A832A-031A-459D-A360-883FA664C059}">
      <dgm:prSet/>
      <dgm:spPr/>
      <dgm:t>
        <a:bodyPr/>
        <a:lstStyle/>
        <a:p>
          <a:endParaRPr lang="en-US"/>
        </a:p>
      </dgm:t>
    </dgm:pt>
    <dgm:pt modelId="{5CCEB8C5-5C7A-4D4D-B7FB-0EE7487F724E}" type="pres">
      <dgm:prSet presAssocID="{31A89806-261F-4278-A344-D95213C3ED23}" presName="linear" presStyleCnt="0">
        <dgm:presLayoutVars>
          <dgm:dir/>
          <dgm:animLvl val="lvl"/>
          <dgm:resizeHandles val="exact"/>
        </dgm:presLayoutVars>
      </dgm:prSet>
      <dgm:spPr/>
    </dgm:pt>
    <dgm:pt modelId="{B2E3AA6C-FFDB-46F7-B860-844EFD42EC70}" type="pres">
      <dgm:prSet presAssocID="{B9DFBABB-9AC8-449B-A74E-125FE7E98EF1}" presName="parentLin" presStyleCnt="0"/>
      <dgm:spPr/>
    </dgm:pt>
    <dgm:pt modelId="{57A7FC2B-4009-46AA-A920-9D0AC492C0B8}" type="pres">
      <dgm:prSet presAssocID="{B9DFBABB-9AC8-449B-A74E-125FE7E98EF1}" presName="parentLeftMargin" presStyleLbl="node1" presStyleIdx="0" presStyleCnt="2"/>
      <dgm:spPr/>
    </dgm:pt>
    <dgm:pt modelId="{C4F751E1-B074-4990-9702-FBD02D81A5AC}" type="pres">
      <dgm:prSet presAssocID="{B9DFBABB-9AC8-449B-A74E-125FE7E98EF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CA3516B-8964-435D-BB76-9D9BFB6723F8}" type="pres">
      <dgm:prSet presAssocID="{B9DFBABB-9AC8-449B-A74E-125FE7E98EF1}" presName="negativeSpace" presStyleCnt="0"/>
      <dgm:spPr/>
    </dgm:pt>
    <dgm:pt modelId="{8F6840AC-D9C2-46C4-BE48-AB5EA5145C95}" type="pres">
      <dgm:prSet presAssocID="{B9DFBABB-9AC8-449B-A74E-125FE7E98EF1}" presName="childText" presStyleLbl="conFgAcc1" presStyleIdx="0" presStyleCnt="2">
        <dgm:presLayoutVars>
          <dgm:bulletEnabled val="1"/>
        </dgm:presLayoutVars>
      </dgm:prSet>
      <dgm:spPr/>
    </dgm:pt>
    <dgm:pt modelId="{B43610E8-4B13-4CFB-B576-50650654A1A2}" type="pres">
      <dgm:prSet presAssocID="{41F27615-48C2-4028-BFE8-B540277C2C8F}" presName="spaceBetweenRectangles" presStyleCnt="0"/>
      <dgm:spPr/>
    </dgm:pt>
    <dgm:pt modelId="{8FF0AFB3-2B27-44AA-9836-3D2BC2107CBE}" type="pres">
      <dgm:prSet presAssocID="{16792B4D-B14C-4DBA-9CCC-99B8E7FCDFA1}" presName="parentLin" presStyleCnt="0"/>
      <dgm:spPr/>
    </dgm:pt>
    <dgm:pt modelId="{0ADB9DA7-AF2D-4D91-96E1-7D3D3D1BFBB5}" type="pres">
      <dgm:prSet presAssocID="{16792B4D-B14C-4DBA-9CCC-99B8E7FCDFA1}" presName="parentLeftMargin" presStyleLbl="node1" presStyleIdx="0" presStyleCnt="2"/>
      <dgm:spPr/>
    </dgm:pt>
    <dgm:pt modelId="{F09A8F40-25D0-45B8-8610-EF1858B55278}" type="pres">
      <dgm:prSet presAssocID="{16792B4D-B14C-4DBA-9CCC-99B8E7FCDFA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BD2AE89E-8236-4C33-BA5E-07F8A2CFA2E0}" type="pres">
      <dgm:prSet presAssocID="{16792B4D-B14C-4DBA-9CCC-99B8E7FCDFA1}" presName="negativeSpace" presStyleCnt="0"/>
      <dgm:spPr/>
    </dgm:pt>
    <dgm:pt modelId="{8E72C143-ABDF-4E6F-9011-7E2C5909BC92}" type="pres">
      <dgm:prSet presAssocID="{16792B4D-B14C-4DBA-9CCC-99B8E7FCDFA1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A198FC29-13C5-4DCD-AEE5-4A772D3A65DC}" type="presOf" srcId="{B9DFBABB-9AC8-449B-A74E-125FE7E98EF1}" destId="{57A7FC2B-4009-46AA-A920-9D0AC492C0B8}" srcOrd="0" destOrd="0" presId="urn:microsoft.com/office/officeart/2005/8/layout/list1"/>
    <dgm:cxn modelId="{3C2A832A-031A-459D-A360-883FA664C059}" srcId="{16792B4D-B14C-4DBA-9CCC-99B8E7FCDFA1}" destId="{93426842-145C-47BC-8599-CDDD18B554A8}" srcOrd="1" destOrd="0" parTransId="{6B1B89AA-D713-4CBA-A052-F472B6B26E56}" sibTransId="{736533DA-C37A-438F-89FB-14F5670FA9B9}"/>
    <dgm:cxn modelId="{A04C8060-574D-4341-9BE0-473445B6576F}" srcId="{31A89806-261F-4278-A344-D95213C3ED23}" destId="{16792B4D-B14C-4DBA-9CCC-99B8E7FCDFA1}" srcOrd="1" destOrd="0" parTransId="{FD3DAB8B-A472-47CD-BB5E-E894F168F16F}" sibTransId="{04D2A450-210A-4E6A-BFA1-4941B13203A1}"/>
    <dgm:cxn modelId="{A2F5AB44-65FF-4D6D-8E6A-C32B63BEA88A}" type="presOf" srcId="{95A99F9A-6E26-4147-A57D-419325A2368F}" destId="{8E72C143-ABDF-4E6F-9011-7E2C5909BC92}" srcOrd="0" destOrd="0" presId="urn:microsoft.com/office/officeart/2005/8/layout/list1"/>
    <dgm:cxn modelId="{9397304A-4E91-4B16-86EA-81EFEE2CF586}" type="presOf" srcId="{93426842-145C-47BC-8599-CDDD18B554A8}" destId="{8E72C143-ABDF-4E6F-9011-7E2C5909BC92}" srcOrd="0" destOrd="1" presId="urn:microsoft.com/office/officeart/2005/8/layout/list1"/>
    <dgm:cxn modelId="{60BB3156-4CBD-46AA-9D08-1499A49CE6BD}" type="presOf" srcId="{31A89806-261F-4278-A344-D95213C3ED23}" destId="{5CCEB8C5-5C7A-4D4D-B7FB-0EE7487F724E}" srcOrd="0" destOrd="0" presId="urn:microsoft.com/office/officeart/2005/8/layout/list1"/>
    <dgm:cxn modelId="{1582E09C-DEE8-4EF7-BD20-D191B09350A2}" type="presOf" srcId="{16792B4D-B14C-4DBA-9CCC-99B8E7FCDFA1}" destId="{F09A8F40-25D0-45B8-8610-EF1858B55278}" srcOrd="1" destOrd="0" presId="urn:microsoft.com/office/officeart/2005/8/layout/list1"/>
    <dgm:cxn modelId="{4A0F80B1-F683-4C60-8A0E-0CBCD62E0975}" srcId="{31A89806-261F-4278-A344-D95213C3ED23}" destId="{B9DFBABB-9AC8-449B-A74E-125FE7E98EF1}" srcOrd="0" destOrd="0" parTransId="{3EED25DD-6D9D-41B0-942C-A5FE5284CCFF}" sibTransId="{41F27615-48C2-4028-BFE8-B540277C2C8F}"/>
    <dgm:cxn modelId="{17B6C6BB-11E3-4EE4-813C-5FB05E968D32}" srcId="{16792B4D-B14C-4DBA-9CCC-99B8E7FCDFA1}" destId="{95A99F9A-6E26-4147-A57D-419325A2368F}" srcOrd="0" destOrd="0" parTransId="{673733E7-B772-4F71-8D2C-34D8C11D480B}" sibTransId="{4988F1BB-A5C6-49F5-8C25-209C719B6240}"/>
    <dgm:cxn modelId="{430101D3-FBE0-47AE-B4E0-EF144A52C877}" type="presOf" srcId="{B9DFBABB-9AC8-449B-A74E-125FE7E98EF1}" destId="{C4F751E1-B074-4990-9702-FBD02D81A5AC}" srcOrd="1" destOrd="0" presId="urn:microsoft.com/office/officeart/2005/8/layout/list1"/>
    <dgm:cxn modelId="{DA01BBED-A4A0-423A-A4CF-F872829D365E}" type="presOf" srcId="{16792B4D-B14C-4DBA-9CCC-99B8E7FCDFA1}" destId="{0ADB9DA7-AF2D-4D91-96E1-7D3D3D1BFBB5}" srcOrd="0" destOrd="0" presId="urn:microsoft.com/office/officeart/2005/8/layout/list1"/>
    <dgm:cxn modelId="{C81ECA93-A104-41B5-8D4B-EFBA1D2C9A90}" type="presParOf" srcId="{5CCEB8C5-5C7A-4D4D-B7FB-0EE7487F724E}" destId="{B2E3AA6C-FFDB-46F7-B860-844EFD42EC70}" srcOrd="0" destOrd="0" presId="urn:microsoft.com/office/officeart/2005/8/layout/list1"/>
    <dgm:cxn modelId="{B2C1979D-833C-4C5D-A44C-7C15466531D5}" type="presParOf" srcId="{B2E3AA6C-FFDB-46F7-B860-844EFD42EC70}" destId="{57A7FC2B-4009-46AA-A920-9D0AC492C0B8}" srcOrd="0" destOrd="0" presId="urn:microsoft.com/office/officeart/2005/8/layout/list1"/>
    <dgm:cxn modelId="{AC980A83-9DFE-47A5-B303-3CFCE4A4DB8C}" type="presParOf" srcId="{B2E3AA6C-FFDB-46F7-B860-844EFD42EC70}" destId="{C4F751E1-B074-4990-9702-FBD02D81A5AC}" srcOrd="1" destOrd="0" presId="urn:microsoft.com/office/officeart/2005/8/layout/list1"/>
    <dgm:cxn modelId="{E48E687E-E2E7-4A98-93CF-9399C0B7D74F}" type="presParOf" srcId="{5CCEB8C5-5C7A-4D4D-B7FB-0EE7487F724E}" destId="{FCA3516B-8964-435D-BB76-9D9BFB6723F8}" srcOrd="1" destOrd="0" presId="urn:microsoft.com/office/officeart/2005/8/layout/list1"/>
    <dgm:cxn modelId="{A8C96567-D772-4CC3-A673-8AAC749A56BD}" type="presParOf" srcId="{5CCEB8C5-5C7A-4D4D-B7FB-0EE7487F724E}" destId="{8F6840AC-D9C2-46C4-BE48-AB5EA5145C95}" srcOrd="2" destOrd="0" presId="urn:microsoft.com/office/officeart/2005/8/layout/list1"/>
    <dgm:cxn modelId="{9F01AC2D-B214-406D-8F72-F5DD7F64EB83}" type="presParOf" srcId="{5CCEB8C5-5C7A-4D4D-B7FB-0EE7487F724E}" destId="{B43610E8-4B13-4CFB-B576-50650654A1A2}" srcOrd="3" destOrd="0" presId="urn:microsoft.com/office/officeart/2005/8/layout/list1"/>
    <dgm:cxn modelId="{958711B3-CA20-4488-B980-48703E913863}" type="presParOf" srcId="{5CCEB8C5-5C7A-4D4D-B7FB-0EE7487F724E}" destId="{8FF0AFB3-2B27-44AA-9836-3D2BC2107CBE}" srcOrd="4" destOrd="0" presId="urn:microsoft.com/office/officeart/2005/8/layout/list1"/>
    <dgm:cxn modelId="{07B5F768-2605-4CF8-BD7B-DD23AE55A391}" type="presParOf" srcId="{8FF0AFB3-2B27-44AA-9836-3D2BC2107CBE}" destId="{0ADB9DA7-AF2D-4D91-96E1-7D3D3D1BFBB5}" srcOrd="0" destOrd="0" presId="urn:microsoft.com/office/officeart/2005/8/layout/list1"/>
    <dgm:cxn modelId="{601C54A5-24EF-462A-B88D-67A0BC4CC1DC}" type="presParOf" srcId="{8FF0AFB3-2B27-44AA-9836-3D2BC2107CBE}" destId="{F09A8F40-25D0-45B8-8610-EF1858B55278}" srcOrd="1" destOrd="0" presId="urn:microsoft.com/office/officeart/2005/8/layout/list1"/>
    <dgm:cxn modelId="{C35A56CD-984C-4087-B108-615A961A0719}" type="presParOf" srcId="{5CCEB8C5-5C7A-4D4D-B7FB-0EE7487F724E}" destId="{BD2AE89E-8236-4C33-BA5E-07F8A2CFA2E0}" srcOrd="5" destOrd="0" presId="urn:microsoft.com/office/officeart/2005/8/layout/list1"/>
    <dgm:cxn modelId="{F9B07273-5E66-4D2D-8BF3-256F8B55FE93}" type="presParOf" srcId="{5CCEB8C5-5C7A-4D4D-B7FB-0EE7487F724E}" destId="{8E72C143-ABDF-4E6F-9011-7E2C5909BC9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43E795-9F46-41CD-A85F-B42E30728B97}">
      <dsp:nvSpPr>
        <dsp:cNvPr id="0" name=""/>
        <dsp:cNvSpPr/>
      </dsp:nvSpPr>
      <dsp:spPr>
        <a:xfrm>
          <a:off x="0" y="434565"/>
          <a:ext cx="6096000" cy="14987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 dirty="0" err="1"/>
            <a:t>Навчальна</a:t>
          </a:r>
          <a:r>
            <a:rPr lang="ru-RU" sz="2100" b="1" kern="1200" dirty="0"/>
            <a:t>:</a:t>
          </a:r>
          <a:r>
            <a:rPr lang="ru-RU" sz="2100" kern="1200" dirty="0"/>
            <a:t> </a:t>
          </a:r>
          <a:r>
            <a:rPr lang="ru-RU" sz="2100" kern="1200" dirty="0" err="1"/>
            <a:t>Ознайомити</a:t>
          </a:r>
          <a:r>
            <a:rPr lang="ru-RU" sz="2100" kern="1200" dirty="0"/>
            <a:t> </a:t>
          </a:r>
          <a:r>
            <a:rPr lang="ru-RU" sz="2100" kern="1200" dirty="0" err="1"/>
            <a:t>учнів</a:t>
          </a:r>
          <a:r>
            <a:rPr lang="ru-RU" sz="2100" kern="1200" dirty="0"/>
            <a:t> з </a:t>
          </a:r>
          <a:r>
            <a:rPr lang="ru-RU" sz="2100" kern="1200" dirty="0" err="1"/>
            <a:t>поняттям</a:t>
          </a:r>
          <a:r>
            <a:rPr lang="ru-RU" sz="2100" kern="1200" dirty="0"/>
            <a:t> квадратного </a:t>
          </a:r>
          <a:r>
            <a:rPr lang="ru-RU" sz="2100" kern="1200" dirty="0" err="1"/>
            <a:t>рівняння</a:t>
          </a:r>
          <a:r>
            <a:rPr lang="ru-RU" sz="2100" kern="1200" dirty="0"/>
            <a:t>, </a:t>
          </a:r>
          <a:r>
            <a:rPr lang="ru-RU" sz="2100" kern="1200" dirty="0" err="1"/>
            <a:t>його</a:t>
          </a:r>
          <a:r>
            <a:rPr lang="ru-RU" sz="2100" kern="1200" dirty="0"/>
            <a:t> </a:t>
          </a:r>
          <a:r>
            <a:rPr lang="ru-RU" sz="2100" kern="1200" dirty="0" err="1"/>
            <a:t>дискримінантом</a:t>
          </a:r>
          <a:r>
            <a:rPr lang="ru-RU" sz="2100" kern="1200" dirty="0"/>
            <a:t> та </a:t>
          </a:r>
          <a:r>
            <a:rPr lang="ru-RU" sz="2100" kern="1200" dirty="0" err="1"/>
            <a:t>коренями</a:t>
          </a:r>
          <a:r>
            <a:rPr lang="ru-RU" sz="2100" kern="1200" dirty="0"/>
            <a:t>, </a:t>
          </a:r>
          <a:r>
            <a:rPr lang="ru-RU" sz="2100" kern="1200" dirty="0" err="1"/>
            <a:t>навчити</a:t>
          </a:r>
          <a:r>
            <a:rPr lang="ru-RU" sz="2100" kern="1200" dirty="0"/>
            <a:t> </a:t>
          </a:r>
          <a:r>
            <a:rPr lang="ru-RU" sz="2100" kern="1200" dirty="0" err="1"/>
            <a:t>розв'язувати</a:t>
          </a:r>
          <a:r>
            <a:rPr lang="ru-RU" sz="2100" kern="1200" dirty="0"/>
            <a:t> </a:t>
          </a:r>
          <a:r>
            <a:rPr lang="ru-RU" sz="2100" kern="1200" dirty="0" err="1"/>
            <a:t>квадратні</a:t>
          </a:r>
          <a:r>
            <a:rPr lang="ru-RU" sz="2100" kern="1200" dirty="0"/>
            <a:t> </a:t>
          </a:r>
          <a:r>
            <a:rPr lang="ru-RU" sz="2100" kern="1200" dirty="0" err="1"/>
            <a:t>рівняння</a:t>
          </a:r>
          <a:r>
            <a:rPr lang="ru-RU" sz="2100" kern="1200" dirty="0"/>
            <a:t> за </a:t>
          </a:r>
          <a:r>
            <a:rPr lang="ru-RU" sz="2100" kern="1200" dirty="0" err="1"/>
            <a:t>допомогою</a:t>
          </a:r>
          <a:r>
            <a:rPr lang="ru-RU" sz="2100" kern="1200" dirty="0"/>
            <a:t> </a:t>
          </a:r>
          <a:r>
            <a:rPr lang="ru-RU" sz="2100" kern="1200" dirty="0" err="1"/>
            <a:t>формули</a:t>
          </a:r>
          <a:r>
            <a:rPr lang="ru-RU" sz="2100" kern="1200" dirty="0"/>
            <a:t> </a:t>
          </a:r>
          <a:r>
            <a:rPr lang="ru-RU" sz="2100" kern="1200" dirty="0" err="1"/>
            <a:t>дискримінанта</a:t>
          </a:r>
          <a:r>
            <a:rPr lang="ru-RU" sz="2100" kern="1200" dirty="0"/>
            <a:t>.</a:t>
          </a:r>
          <a:endParaRPr lang="en-US" sz="2100" kern="1200" dirty="0"/>
        </a:p>
      </dsp:txBody>
      <dsp:txXfrm>
        <a:off x="73164" y="507729"/>
        <a:ext cx="5949672" cy="1352442"/>
      </dsp:txXfrm>
    </dsp:sp>
    <dsp:sp modelId="{E350A097-2E64-4689-BC84-1DF410D691A7}">
      <dsp:nvSpPr>
        <dsp:cNvPr id="0" name=""/>
        <dsp:cNvSpPr/>
      </dsp:nvSpPr>
      <dsp:spPr>
        <a:xfrm>
          <a:off x="0" y="1993815"/>
          <a:ext cx="6096000" cy="1498770"/>
        </a:xfrm>
        <a:prstGeom prst="roundRect">
          <a:avLst/>
        </a:prstGeom>
        <a:solidFill>
          <a:schemeClr val="accent2">
            <a:hueOff val="4600057"/>
            <a:satOff val="4455"/>
            <a:lumOff val="-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/>
            <a:t>Розвиваюча:</a:t>
          </a:r>
          <a:r>
            <a:rPr lang="ru-RU" sz="2100" kern="1200"/>
            <a:t> Розвивати логічне мислення, пам'ять, увагу, вміння аналізувати та узагальнювати.</a:t>
          </a:r>
          <a:endParaRPr lang="en-US" sz="2100" kern="1200"/>
        </a:p>
      </dsp:txBody>
      <dsp:txXfrm>
        <a:off x="73164" y="2066979"/>
        <a:ext cx="5949672" cy="1352442"/>
      </dsp:txXfrm>
    </dsp:sp>
    <dsp:sp modelId="{A971BA26-6185-480F-A498-9C9D0ADB81DC}">
      <dsp:nvSpPr>
        <dsp:cNvPr id="0" name=""/>
        <dsp:cNvSpPr/>
      </dsp:nvSpPr>
      <dsp:spPr>
        <a:xfrm>
          <a:off x="0" y="3553065"/>
          <a:ext cx="6096000" cy="1498770"/>
        </a:xfrm>
        <a:prstGeom prst="roundRect">
          <a:avLst/>
        </a:prstGeom>
        <a:solidFill>
          <a:schemeClr val="accent2">
            <a:hueOff val="9200113"/>
            <a:satOff val="8910"/>
            <a:lumOff val="-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/>
            <a:t>Виховна:</a:t>
          </a:r>
          <a:r>
            <a:rPr lang="ru-RU" sz="2100" kern="1200"/>
            <a:t> Виховувати інтерес до математики, прагнення до знань, самостійність.</a:t>
          </a:r>
          <a:endParaRPr lang="en-US" sz="2100" kern="1200"/>
        </a:p>
      </dsp:txBody>
      <dsp:txXfrm>
        <a:off x="73164" y="3626229"/>
        <a:ext cx="5949672" cy="13524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A8B30C-2ED9-4B89-8B48-A8CB2D2D4290}">
      <dsp:nvSpPr>
        <dsp:cNvPr id="0" name=""/>
        <dsp:cNvSpPr/>
      </dsp:nvSpPr>
      <dsp:spPr>
        <a:xfrm>
          <a:off x="1320" y="21270"/>
          <a:ext cx="4636182" cy="29439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A796AE-0BE3-47E6-A8B8-0894998819FB}">
      <dsp:nvSpPr>
        <dsp:cNvPr id="0" name=""/>
        <dsp:cNvSpPr/>
      </dsp:nvSpPr>
      <dsp:spPr>
        <a:xfrm>
          <a:off x="516452" y="510645"/>
          <a:ext cx="4636182" cy="2943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b="1" kern="1200"/>
            <a:t>Тип уроку:</a:t>
          </a:r>
          <a:r>
            <a:rPr lang="ru-RU" sz="2700" kern="1200"/>
            <a:t> Урок вивчення нового матеріалу.</a:t>
          </a:r>
          <a:endParaRPr lang="en-US" sz="2700" kern="1200"/>
        </a:p>
      </dsp:txBody>
      <dsp:txXfrm>
        <a:off x="602678" y="596871"/>
        <a:ext cx="4463730" cy="2771523"/>
      </dsp:txXfrm>
    </dsp:sp>
    <dsp:sp modelId="{73D81802-C56D-44D8-92BC-7027BE8EA173}">
      <dsp:nvSpPr>
        <dsp:cNvPr id="0" name=""/>
        <dsp:cNvSpPr/>
      </dsp:nvSpPr>
      <dsp:spPr>
        <a:xfrm>
          <a:off x="5667765" y="21270"/>
          <a:ext cx="4636182" cy="29439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5EB3B9-5D3A-4C37-9F59-FFCA5762E1EC}">
      <dsp:nvSpPr>
        <dsp:cNvPr id="0" name=""/>
        <dsp:cNvSpPr/>
      </dsp:nvSpPr>
      <dsp:spPr>
        <a:xfrm>
          <a:off x="6182897" y="510645"/>
          <a:ext cx="4636182" cy="2943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b="1" kern="1200"/>
            <a:t>Обладнання:</a:t>
          </a:r>
          <a:r>
            <a:rPr lang="ru-RU" sz="2700" kern="1200"/>
            <a:t> Дошка, крейда/маркер, роздатковий матеріал (картки з квадратними рівняннями для розв'язування), презентація (за бажанням).</a:t>
          </a:r>
          <a:endParaRPr lang="en-US" sz="2700" kern="1200"/>
        </a:p>
      </dsp:txBody>
      <dsp:txXfrm>
        <a:off x="6269123" y="596871"/>
        <a:ext cx="4463730" cy="27715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47D973-6F84-4F42-BEA8-A5C19B9B0AB4}">
      <dsp:nvSpPr>
        <dsp:cNvPr id="0" name=""/>
        <dsp:cNvSpPr/>
      </dsp:nvSpPr>
      <dsp:spPr>
        <a:xfrm>
          <a:off x="1320" y="21270"/>
          <a:ext cx="4636182" cy="29439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97C95-7145-4454-894E-E39304131A5D}">
      <dsp:nvSpPr>
        <dsp:cNvPr id="0" name=""/>
        <dsp:cNvSpPr/>
      </dsp:nvSpPr>
      <dsp:spPr>
        <a:xfrm>
          <a:off x="516452" y="510645"/>
          <a:ext cx="4636182" cy="2943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Головна </a:t>
          </a:r>
          <a:r>
            <a:rPr lang="ru-RU" sz="3000" kern="1200" dirty="0" err="1"/>
            <a:t>відмінність</a:t>
          </a:r>
          <a:r>
            <a:rPr lang="ru-RU" sz="3000" kern="1200" dirty="0"/>
            <a:t> </a:t>
          </a:r>
          <a:r>
            <a:rPr lang="ru-RU" sz="3000" kern="1200" dirty="0" err="1"/>
            <a:t>квадратних</a:t>
          </a:r>
          <a:r>
            <a:rPr lang="ru-RU" sz="3000" kern="1200" dirty="0"/>
            <a:t> </a:t>
          </a:r>
          <a:r>
            <a:rPr lang="ru-RU" sz="3000" kern="1200" dirty="0" err="1"/>
            <a:t>рівнянь</a:t>
          </a:r>
          <a:r>
            <a:rPr lang="ru-RU" sz="3000" kern="1200" dirty="0"/>
            <a:t> </a:t>
          </a:r>
          <a:r>
            <a:rPr lang="ru-RU" sz="3000" kern="1200" dirty="0" err="1"/>
            <a:t>від</a:t>
          </a:r>
          <a:r>
            <a:rPr lang="ru-RU" sz="3000" kern="1200" dirty="0"/>
            <a:t> </a:t>
          </a:r>
          <a:r>
            <a:rPr lang="ru-RU" sz="3000" kern="1200" dirty="0" err="1"/>
            <a:t>інших</a:t>
          </a:r>
          <a:r>
            <a:rPr lang="ru-RU" sz="3000" kern="1200" dirty="0"/>
            <a:t> </a:t>
          </a:r>
          <a:r>
            <a:rPr lang="ru-RU" sz="3000" kern="1200" dirty="0" err="1"/>
            <a:t>рівнянь</a:t>
          </a:r>
          <a:r>
            <a:rPr lang="ru-RU" sz="3000" kern="1200" dirty="0"/>
            <a:t> </a:t>
          </a:r>
          <a:r>
            <a:rPr lang="ru-RU" sz="3000" kern="1200" dirty="0" err="1"/>
            <a:t>полягає</a:t>
          </a:r>
          <a:r>
            <a:rPr lang="ru-RU" sz="3000" kern="1200" dirty="0"/>
            <a:t> в тому, </a:t>
          </a:r>
          <a:r>
            <a:rPr lang="ru-RU" sz="3000" kern="1200" dirty="0" err="1"/>
            <a:t>що</a:t>
          </a:r>
          <a:r>
            <a:rPr lang="ru-RU" sz="3000" kern="1200" dirty="0"/>
            <a:t> в них </a:t>
          </a:r>
          <a:r>
            <a:rPr lang="ru-RU" sz="3000" b="1" kern="1200" dirty="0" err="1"/>
            <a:t>найвища</a:t>
          </a:r>
          <a:r>
            <a:rPr lang="ru-RU" sz="3000" b="1" kern="1200" dirty="0"/>
            <a:t> </a:t>
          </a:r>
          <a:r>
            <a:rPr lang="ru-RU" sz="3000" b="1" kern="1200" dirty="0" err="1"/>
            <a:t>степінь</a:t>
          </a:r>
          <a:r>
            <a:rPr lang="ru-RU" sz="3000" b="1" kern="1200" dirty="0"/>
            <a:t> </a:t>
          </a:r>
          <a:r>
            <a:rPr lang="ru-RU" sz="3000" b="1" kern="1200" dirty="0" err="1"/>
            <a:t>змінної</a:t>
          </a:r>
          <a:r>
            <a:rPr lang="ru-RU" sz="3000" b="1" kern="1200" dirty="0"/>
            <a:t> </a:t>
          </a:r>
          <a:r>
            <a:rPr lang="ru-RU" sz="3000" b="1" kern="1200" dirty="0" err="1"/>
            <a:t>дорівнює</a:t>
          </a:r>
          <a:r>
            <a:rPr lang="ru-RU" sz="3000" b="1" kern="1200" dirty="0"/>
            <a:t> </a:t>
          </a:r>
          <a:r>
            <a:rPr lang="ru-RU" sz="3000" b="1" kern="1200" dirty="0" err="1"/>
            <a:t>двом</a:t>
          </a:r>
          <a:r>
            <a:rPr lang="ru-RU" sz="3000" kern="1200" dirty="0"/>
            <a:t>.</a:t>
          </a:r>
          <a:endParaRPr lang="en-US" sz="3000" kern="1200" dirty="0"/>
        </a:p>
      </dsp:txBody>
      <dsp:txXfrm>
        <a:off x="602678" y="596871"/>
        <a:ext cx="4463730" cy="2771523"/>
      </dsp:txXfrm>
    </dsp:sp>
    <dsp:sp modelId="{DC0F1101-D872-46A8-B36E-0DBF87F4ADAA}">
      <dsp:nvSpPr>
        <dsp:cNvPr id="0" name=""/>
        <dsp:cNvSpPr/>
      </dsp:nvSpPr>
      <dsp:spPr>
        <a:xfrm>
          <a:off x="5667765" y="21270"/>
          <a:ext cx="4636182" cy="29439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14C91E-E242-4943-A914-72251E0A7CAD}">
      <dsp:nvSpPr>
        <dsp:cNvPr id="0" name=""/>
        <dsp:cNvSpPr/>
      </dsp:nvSpPr>
      <dsp:spPr>
        <a:xfrm>
          <a:off x="6182897" y="510645"/>
          <a:ext cx="4636182" cy="2943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/>
            <a:t>Наприклад, рівняння 3x - 5 = 0 не є квадратним, адже найвища степінь змінної в ньому дорівнює 1.</a:t>
          </a:r>
          <a:endParaRPr lang="en-US" sz="3000" kern="1200"/>
        </a:p>
      </dsp:txBody>
      <dsp:txXfrm>
        <a:off x="6269123" y="596871"/>
        <a:ext cx="4463730" cy="27715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6840AC-D9C2-46C4-BE48-AB5EA5145C95}">
      <dsp:nvSpPr>
        <dsp:cNvPr id="0" name=""/>
        <dsp:cNvSpPr/>
      </dsp:nvSpPr>
      <dsp:spPr>
        <a:xfrm>
          <a:off x="0" y="2116962"/>
          <a:ext cx="609600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F751E1-B074-4990-9702-FBD02D81A5AC}">
      <dsp:nvSpPr>
        <dsp:cNvPr id="0" name=""/>
        <dsp:cNvSpPr/>
      </dsp:nvSpPr>
      <dsp:spPr>
        <a:xfrm>
          <a:off x="304800" y="1939842"/>
          <a:ext cx="4267200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Існує декілька способів розв'язування квадратних рівнянь.</a:t>
          </a:r>
          <a:endParaRPr lang="en-US" sz="1200" kern="1200"/>
        </a:p>
      </dsp:txBody>
      <dsp:txXfrm>
        <a:off x="322093" y="1957135"/>
        <a:ext cx="4232614" cy="319654"/>
      </dsp:txXfrm>
    </dsp:sp>
    <dsp:sp modelId="{8E72C143-ABDF-4E6F-9011-7E2C5909BC92}">
      <dsp:nvSpPr>
        <dsp:cNvPr id="0" name=""/>
        <dsp:cNvSpPr/>
      </dsp:nvSpPr>
      <dsp:spPr>
        <a:xfrm>
          <a:off x="0" y="2661282"/>
          <a:ext cx="6096000" cy="869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249936" rIns="473117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b="1" kern="1200"/>
            <a:t>Розв'язування квадратних рівнянь за допомогою формул дискримінанта та коренів квадратного рівняння.</a:t>
          </a:r>
          <a:endParaRPr lang="en-US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b="1" kern="1200"/>
            <a:t>Розв'язування квадратних рівнянь за допомогою теореми Вієта</a:t>
          </a:r>
          <a:endParaRPr lang="en-US" sz="1200" kern="1200"/>
        </a:p>
      </dsp:txBody>
      <dsp:txXfrm>
        <a:off x="0" y="2661282"/>
        <a:ext cx="6096000" cy="869400"/>
      </dsp:txXfrm>
    </dsp:sp>
    <dsp:sp modelId="{F09A8F40-25D0-45B8-8610-EF1858B55278}">
      <dsp:nvSpPr>
        <dsp:cNvPr id="0" name=""/>
        <dsp:cNvSpPr/>
      </dsp:nvSpPr>
      <dsp:spPr>
        <a:xfrm>
          <a:off x="304800" y="2484162"/>
          <a:ext cx="4267200" cy="3542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Найпоширеніші з них:</a:t>
          </a:r>
          <a:endParaRPr lang="en-US" sz="1200" kern="1200"/>
        </a:p>
      </dsp:txBody>
      <dsp:txXfrm>
        <a:off x="322093" y="2501455"/>
        <a:ext cx="4232614" cy="319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57C3F-0FB2-4B2E-BA6A-FEEEFF1AF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57400" y="685801"/>
            <a:ext cx="8115300" cy="3046228"/>
          </a:xfrm>
        </p:spPr>
        <p:txBody>
          <a:bodyPr anchor="b">
            <a:normAutofit/>
          </a:bodyPr>
          <a:lstStyle>
            <a:lvl1pPr algn="ctr">
              <a:defRPr sz="36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583AE9-1CC1-4572-A6E5-E97F80E47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114800"/>
            <a:ext cx="8115300" cy="2057400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4DE7C-68AB-403D-B9D8-7398C292C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EA57E-7C1A-457B-A4CD-5DCEB057B502}" type="datetime1">
              <a:rPr lang="en-US" smtClean="0"/>
              <a:t>6/8/2024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03E50-6613-4D86-AA22-43B14E727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69AB5-A56D-471F-9236-EFA981E2E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205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9B412-EBAB-4569-B3D9-6B346BF83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</p:spPr>
        <p:txBody>
          <a:bodyPr>
            <a:normAutofit/>
          </a:bodyPr>
          <a:lstStyle>
            <a:lvl1pPr algn="l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7C8AE-B0F4-404F-BCAD-A14C18E50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A9CAD-DAFB-4DE3-9C41-7FD03EA8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F2CE-4F37-411C-A3EE-BBBE223265BF}" type="datetime1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E3137-8136-46C5-AC2F-49E5F55E4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AB6EF-A0B1-4706-AE44-253A6B182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09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02F68-BF19-468D-B422-54B6D189F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77407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BF7D7-84D4-4A39-B44E-9B029EEB1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41624"/>
            <a:ext cx="10515600" cy="1448026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29709-D243-41E8-89FA-62FA7AEB5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83D4-708C-4BB5-B4FD-30CE9FA12FD5}" type="datetime1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B99C0-DC2A-4133-A10D-D43A1E05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22EFD-A17E-47F5-8AC9-EFD6D813D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933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C668D-BFBE-4765-A294-8303931B5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071" y="566278"/>
            <a:ext cx="9512429" cy="965458"/>
          </a:xfrm>
        </p:spPr>
        <p:txBody>
          <a:bodyPr/>
          <a:lstStyle>
            <a:lvl1pPr algn="ctr">
              <a:defRPr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3C212-F55F-4D0D-BFA7-F00A33CAA1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09758" y="2057400"/>
            <a:ext cx="5031521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4BDD7-2575-4E82-887D-DCAF9EB15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408" y="2057401"/>
            <a:ext cx="5016834" cy="4119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AECC8-3C3A-4A5D-AB7A-1F99E5023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239B2-65BC-4C2A-A62B-3EABFE9590E4}" type="datetime1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7609B-ACA4-4323-9340-C7DB166D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09EA3-C5C7-4AC6-956A-DB9A3B4F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48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0CDE0-7431-4F05-AA47-F10EB46C9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276552" cy="1149350"/>
          </a:xfrm>
        </p:spPr>
        <p:txBody>
          <a:bodyPr>
            <a:normAutofit/>
          </a:bodyPr>
          <a:lstStyle>
            <a:lvl1pPr algn="ctr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D9FFA7-D3EA-4CB8-A471-94235AD62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360D2-88E8-43C8-92D1-67AB23BBE2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768F6-20A1-47A1-90FE-903135EEFD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555EC1-268F-4324-A003-3608AA0D8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55C8E4-FCB8-4E06-9C43-0ACD949A7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05F5A-E4A3-476F-A89E-C2B73F2431E4}" type="datetime1">
              <a:rPr lang="en-US" smtClean="0"/>
              <a:t>6/8/2024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01C005-C973-4D82-942A-334F1D431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B6186-6570-4DE8-8603-70B0A51D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374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5ADD3-88C8-4B01-8CC6-808C0E416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34E6A-1390-4101-B78E-759231340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61515-4A26-4F31-9F61-5A10B1FABBFC}" type="datetime1">
              <a:rPr lang="en-US" smtClean="0"/>
              <a:t>6/8/2024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BC7B90-4C99-4653-872A-3572A02DA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B03516-4D31-49D2-9488-33C734A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922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0D8488-CF25-431B-A87A-AAF141BD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DC65-7D1F-4BAB-9695-F7E734143E14}" type="datetime1">
              <a:rPr lang="en-US" smtClean="0"/>
              <a:t>6/8/2024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2F58E5-C92D-4C64-B867-0576B1EA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16797-ABEC-4FE0-AFDE-36107B967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212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8F2B0-990D-418E-9D10-2464E9866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81131-AFFD-4339-9F30-D408B5105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C47F4-7968-4698-8BD3-A583099FA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2BC6F-3996-4B2B-B8F2-DD3A82CCF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4077-BD55-4036-8E92-6558FDF3B653}" type="datetime1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32E66-581A-4CF2-A40A-4E24FAAC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B1C89-C625-4618-81A2-FB34E4DA0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652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1486F-443A-4F2D-AB1F-8B1F4C4DE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A21213-E7FB-406A-B8CD-735AAC7AD0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41A03-500E-49F7-8D99-A1EAFE4D3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1523D-69E9-4EAE-A610-B3A237B75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25F2-7107-4609-BCC2-77C63064A5E8}" type="datetime1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B852F-4134-4AB5-BA87-483B1E1AD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34C5CB-918E-4A09-8222-D36E37B6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517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2744C-12E6-455B-B646-2EA92DE0E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D71C4D-C062-4EEE-9A9A-31ADCC5C8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4DC97-C26E-407A-9E29-68C52D547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89749-A4CD-447F-8298-2B7988C91CEA}" type="datetime1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E9353-B771-47FF-975E-72337414E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5A858-B8B2-4364-A7D0-B2E8FAE0A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486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6BABE-D80C-4F54-A03C-E1F9EBCA83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85191-EF5B-48BE-AB5D-B7BA4C3D0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A387A-1231-4FE3-8574-D4331A343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44D3-C0BA-4587-A56C-581AB9F841BE}" type="datetime1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21559-4901-4AD3-ABE7-DF0235457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6C18E-B751-4E7B-9CD8-1BF44DAB8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738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A0686-7BAC-45C0-BA30-0D0CBCE5C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202DE-82CD-407D-8C68-174B0CBB5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599" y="2254103"/>
            <a:ext cx="9486901" cy="3918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4AC9D-6E1B-46D3-959F-A068A1EDBD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9800022" y="3223751"/>
            <a:ext cx="4114801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D3FE42E8-8B57-452D-A122-4DCE9AC771EF}" type="datetime1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C0015-9EFB-40F8-BC00-AC2483D60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08136" y="3223750"/>
            <a:ext cx="4114800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2C732-0E3E-49E0-A72E-D4C08CB445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6340" y="6356350"/>
            <a:ext cx="8718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spc="3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56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44" r:id="rId6"/>
    <p:sldLayoutId id="2147483740" r:id="rId7"/>
    <p:sldLayoutId id="2147483741" r:id="rId8"/>
    <p:sldLayoutId id="2147483742" r:id="rId9"/>
    <p:sldLayoutId id="2147483743" r:id="rId10"/>
    <p:sldLayoutId id="214748374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5BAD784-BAAF-4CC0-9F52-682A8E9667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5D401B9-9595-42B7-B197-AB5FB5C65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399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7400" y="1371600"/>
            <a:ext cx="8115300" cy="2356338"/>
          </a:xfrm>
        </p:spPr>
        <p:txBody>
          <a:bodyPr>
            <a:normAutofit/>
          </a:bodyPr>
          <a:lstStyle/>
          <a:p>
            <a:r>
              <a:rPr lang="ru-RU" sz="4000">
                <a:solidFill>
                  <a:schemeClr val="bg2"/>
                </a:solidFill>
              </a:rPr>
              <a:t>Квадратні рівняння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7400" y="3962399"/>
            <a:ext cx="8115300" cy="1524003"/>
          </a:xfrm>
        </p:spPr>
        <p:txBody>
          <a:bodyPr>
            <a:normAutofit/>
          </a:bodyPr>
          <a:lstStyle/>
          <a:p>
            <a:endParaRPr lang="ru-RU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CD538B8-489B-407A-A760-436DB4C56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4076700" cy="54864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A821BD-2846-A24E-B443-B5B2F1462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371600"/>
            <a:ext cx="2705100" cy="4114800"/>
          </a:xfrm>
        </p:spPr>
        <p:txBody>
          <a:bodyPr anchor="ctr">
            <a:normAutofit/>
          </a:bodyPr>
          <a:lstStyle/>
          <a:p>
            <a:pPr algn="ctr"/>
            <a:r>
              <a:rPr lang="ru-RU" b="1">
                <a:solidFill>
                  <a:schemeClr val="bg2"/>
                </a:solidFill>
              </a:rPr>
              <a:t>Мета уроку</a:t>
            </a:r>
            <a:endParaRPr lang="ru-RU">
              <a:solidFill>
                <a:schemeClr val="bg2"/>
              </a:solidFill>
            </a:endParaRP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B59FF4AC-B048-9CCA-5719-46A214A6E5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1749470"/>
              </p:ext>
            </p:extLst>
          </p:nvPr>
        </p:nvGraphicFramePr>
        <p:xfrm>
          <a:off x="5410200" y="685800"/>
          <a:ext cx="60960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28060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E646A7-D148-4320-A501-0291AA75A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799"/>
            <a:ext cx="10820400" cy="1371601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70271E-C060-9D3E-5E90-F9BF77E1B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045" y="947223"/>
            <a:ext cx="9394874" cy="928467"/>
          </a:xfrm>
        </p:spPr>
        <p:txBody>
          <a:bodyPr anchor="ctr">
            <a:normAutofit/>
          </a:bodyPr>
          <a:lstStyle/>
          <a:p>
            <a:pPr algn="ctr"/>
            <a:r>
              <a:rPr lang="ru-RU" dirty="0"/>
              <a:t>ТИП уроку та </a:t>
            </a:r>
            <a:r>
              <a:rPr lang="ru-RU" dirty="0" err="1"/>
              <a:t>обладнання</a:t>
            </a:r>
            <a:endParaRPr lang="ru-RU" dirty="0"/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80337940-F4DC-EF04-79EB-7E0A76FC5F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6564759"/>
              </p:ext>
            </p:extLst>
          </p:nvPr>
        </p:nvGraphicFramePr>
        <p:xfrm>
          <a:off x="685800" y="2696308"/>
          <a:ext cx="10820400" cy="3475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42865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49CE94-60D5-8E20-CA24-BDC0A6D53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020728"/>
            <a:ext cx="9486900" cy="996061"/>
          </a:xfrm>
        </p:spPr>
        <p:txBody>
          <a:bodyPr anchor="b">
            <a:normAutofit/>
          </a:bodyPr>
          <a:lstStyle/>
          <a:p>
            <a:pPr algn="ctr"/>
            <a:r>
              <a:rPr lang="ru-RU" dirty="0" err="1">
                <a:ea typeface="+mj-lt"/>
                <a:cs typeface="+mj-lt"/>
              </a:rPr>
              <a:t>Що</a:t>
            </a:r>
            <a:r>
              <a:rPr lang="ru-RU" dirty="0">
                <a:ea typeface="+mj-lt"/>
                <a:cs typeface="+mj-lt"/>
              </a:rPr>
              <a:t> </a:t>
            </a:r>
            <a:r>
              <a:rPr lang="ru-RU" dirty="0" err="1">
                <a:ea typeface="+mj-lt"/>
                <a:cs typeface="+mj-lt"/>
              </a:rPr>
              <a:t>таке</a:t>
            </a:r>
            <a:r>
              <a:rPr lang="ru-RU" dirty="0">
                <a:ea typeface="+mj-lt"/>
                <a:cs typeface="+mj-lt"/>
              </a:rPr>
              <a:t> </a:t>
            </a:r>
            <a:r>
              <a:rPr lang="ru-RU" dirty="0" err="1">
                <a:ea typeface="+mj-lt"/>
                <a:cs typeface="+mj-lt"/>
              </a:rPr>
              <a:t>квадратне</a:t>
            </a:r>
            <a:r>
              <a:rPr lang="ru-RU" dirty="0">
                <a:ea typeface="+mj-lt"/>
                <a:cs typeface="+mj-lt"/>
              </a:rPr>
              <a:t> </a:t>
            </a:r>
            <a:r>
              <a:rPr lang="ru-RU" dirty="0" err="1">
                <a:ea typeface="+mj-lt"/>
                <a:cs typeface="+mj-lt"/>
              </a:rPr>
              <a:t>рівняння</a:t>
            </a:r>
            <a:r>
              <a:rPr lang="ru-RU" dirty="0">
                <a:ea typeface="+mj-lt"/>
                <a:cs typeface="+mj-lt"/>
              </a:rPr>
              <a:t>?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9A1F54C-47DC-F768-65DA-3F6048ACEF7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371600" y="2200940"/>
                <a:ext cx="9486901" cy="3577854"/>
              </a:xfrm>
            </p:spPr>
            <p:txBody>
              <a:bodyPr vert="horz" lIns="91440" tIns="45720" rIns="91440" bIns="45720" rtlCol="0">
                <a:normAutofit/>
              </a:bodyPr>
              <a:lstStyle/>
              <a:p>
                <a:pPr marL="0" indent="0">
                  <a:lnSpc>
                    <a:spcPct val="90000"/>
                  </a:lnSpc>
                  <a:buNone/>
                </a:pPr>
                <a:r>
                  <a:rPr lang="ru-RU" sz="2000" dirty="0">
                    <a:ea typeface="+mj-lt"/>
                    <a:cs typeface="+mj-lt"/>
                  </a:rPr>
                  <a:t>Квадратне </a:t>
                </a:r>
                <a:r>
                  <a:rPr lang="ru-RU" sz="2000" dirty="0" err="1">
                    <a:ea typeface="+mj-lt"/>
                    <a:cs typeface="+mj-lt"/>
                  </a:rPr>
                  <a:t>рівняння</a:t>
                </a:r>
                <a:r>
                  <a:rPr lang="ru-RU" sz="2000" dirty="0">
                    <a:ea typeface="+mj-lt"/>
                    <a:cs typeface="+mj-lt"/>
                  </a:rPr>
                  <a:t> - </a:t>
                </a:r>
                <a:r>
                  <a:rPr lang="ru-RU" sz="2000" dirty="0" err="1">
                    <a:ea typeface="+mj-lt"/>
                    <a:cs typeface="+mj-lt"/>
                  </a:rPr>
                  <a:t>це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рівняння</a:t>
                </a:r>
                <a:r>
                  <a:rPr lang="ru-RU" sz="2000" dirty="0">
                    <a:ea typeface="+mj-lt"/>
                    <a:cs typeface="+mj-lt"/>
                  </a:rPr>
                  <a:t>, в </a:t>
                </a:r>
                <a:r>
                  <a:rPr lang="ru-RU" sz="2000" dirty="0" err="1">
                    <a:ea typeface="+mj-lt"/>
                    <a:cs typeface="+mj-lt"/>
                  </a:rPr>
                  <a:t>якому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b="1" dirty="0" err="1">
                    <a:ea typeface="+mj-lt"/>
                    <a:cs typeface="+mj-lt"/>
                  </a:rPr>
                  <a:t>найвища</a:t>
                </a:r>
                <a:r>
                  <a:rPr lang="ru-RU" sz="2000" b="1" dirty="0">
                    <a:ea typeface="+mj-lt"/>
                    <a:cs typeface="+mj-lt"/>
                  </a:rPr>
                  <a:t> </a:t>
                </a:r>
                <a:r>
                  <a:rPr lang="ru-RU" sz="2000" b="1" dirty="0" err="1">
                    <a:ea typeface="+mj-lt"/>
                    <a:cs typeface="+mj-lt"/>
                  </a:rPr>
                  <a:t>степінь</a:t>
                </a:r>
                <a:r>
                  <a:rPr lang="ru-RU" sz="2000" b="1" dirty="0">
                    <a:ea typeface="+mj-lt"/>
                    <a:cs typeface="+mj-lt"/>
                  </a:rPr>
                  <a:t> </a:t>
                </a:r>
                <a:r>
                  <a:rPr lang="ru-RU" sz="2000" b="1" dirty="0" err="1">
                    <a:ea typeface="+mj-lt"/>
                    <a:cs typeface="+mj-lt"/>
                  </a:rPr>
                  <a:t>змінної</a:t>
                </a:r>
                <a:r>
                  <a:rPr lang="ru-RU" sz="2000" b="1" dirty="0">
                    <a:ea typeface="+mj-lt"/>
                    <a:cs typeface="+mj-lt"/>
                  </a:rPr>
                  <a:t> </a:t>
                </a:r>
                <a:r>
                  <a:rPr lang="ru-RU" sz="2000" b="1" dirty="0" err="1">
                    <a:ea typeface="+mj-lt"/>
                    <a:cs typeface="+mj-lt"/>
                  </a:rPr>
                  <a:t>дорівнює</a:t>
                </a:r>
                <a:r>
                  <a:rPr lang="ru-RU" sz="2000" b="1" dirty="0">
                    <a:ea typeface="+mj-lt"/>
                    <a:cs typeface="+mj-lt"/>
                  </a:rPr>
                  <a:t> </a:t>
                </a:r>
                <a:r>
                  <a:rPr lang="ru-RU" sz="2000" b="1" dirty="0" err="1">
                    <a:ea typeface="+mj-lt"/>
                    <a:cs typeface="+mj-lt"/>
                  </a:rPr>
                  <a:t>двом</a:t>
                </a:r>
                <a:r>
                  <a:rPr lang="ru-RU" sz="2000" dirty="0">
                    <a:ea typeface="+mj-lt"/>
                    <a:cs typeface="+mj-lt"/>
                  </a:rPr>
                  <a:t>.</a:t>
                </a:r>
              </a:p>
              <a:p>
                <a:pPr marL="0" indent="0">
                  <a:lnSpc>
                    <a:spcPct val="90000"/>
                  </a:lnSpc>
                  <a:buNone/>
                </a:pPr>
                <a:r>
                  <a:rPr lang="ru-RU" sz="2000" dirty="0" err="1">
                    <a:ea typeface="+mj-lt"/>
                    <a:cs typeface="+mj-lt"/>
                  </a:rPr>
                  <a:t>Іншими</a:t>
                </a:r>
                <a:r>
                  <a:rPr lang="ru-RU" sz="2000" dirty="0">
                    <a:ea typeface="+mj-lt"/>
                    <a:cs typeface="+mj-lt"/>
                  </a:rPr>
                  <a:t> словами, </a:t>
                </a:r>
                <a:r>
                  <a:rPr lang="ru-RU" sz="2000" dirty="0" err="1">
                    <a:ea typeface="+mj-lt"/>
                    <a:cs typeface="+mj-lt"/>
                  </a:rPr>
                  <a:t>квадратне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рівняння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можна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записати</a:t>
                </a:r>
                <a:r>
                  <a:rPr lang="ru-RU" sz="2000" dirty="0">
                    <a:ea typeface="+mj-lt"/>
                    <a:cs typeface="+mj-lt"/>
                  </a:rPr>
                  <a:t> у </a:t>
                </a:r>
                <a:r>
                  <a:rPr lang="ru-RU" sz="2000" dirty="0" err="1">
                    <a:ea typeface="+mj-lt"/>
                    <a:cs typeface="+mj-lt"/>
                  </a:rPr>
                  <a:t>вигляді</a:t>
                </a:r>
                <a:r>
                  <a:rPr lang="ru-RU" sz="2000" dirty="0">
                    <a:ea typeface="+mj-lt"/>
                    <a:cs typeface="+mj-lt"/>
                  </a:rPr>
                  <a:t>:</a:t>
                </a:r>
              </a:p>
              <a:p>
                <a:pPr marL="0" indent="0">
                  <a:lnSpc>
                    <a:spcPct val="9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000" b="1" i="1" dirty="0" smtClean="0">
                            <a:latin typeface="Cambria Math" panose="02040503050406030204" pitchFamily="18" charset="0"/>
                            <a:ea typeface="+mj-lt"/>
                            <a:cs typeface="+mj-lt"/>
                          </a:rPr>
                        </m:ctrlPr>
                      </m:sSupPr>
                      <m:e>
                        <m:r>
                          <a:rPr lang="en-US" sz="2000" b="1" i="1" dirty="0" smtClean="0">
                            <a:latin typeface="Cambria Math" panose="02040503050406030204" pitchFamily="18" charset="0"/>
                            <a:ea typeface="+mj-lt"/>
                            <a:cs typeface="+mj-lt"/>
                          </a:rPr>
                          <m:t>𝒂𝒙</m:t>
                        </m:r>
                      </m:e>
                      <m:sup>
                        <m:r>
                          <a:rPr lang="en-US" sz="2000" b="1" i="1" dirty="0" smtClean="0">
                            <a:latin typeface="Cambria Math" panose="02040503050406030204" pitchFamily="18" charset="0"/>
                            <a:ea typeface="+mj-lt"/>
                            <a:cs typeface="+mj-lt"/>
                          </a:rPr>
                          <m:t>𝟐</m:t>
                        </m:r>
                      </m:sup>
                    </m:sSup>
                    <m:r>
                      <a:rPr lang="en-US" sz="2000" b="1" i="1" dirty="0" smtClean="0">
                        <a:latin typeface="Cambria Math" panose="02040503050406030204" pitchFamily="18" charset="0"/>
                        <a:ea typeface="+mj-lt"/>
                        <a:cs typeface="+mj-lt"/>
                      </a:rPr>
                      <m:t>+</m:t>
                    </m:r>
                    <m:r>
                      <a:rPr lang="en-US" sz="2000" b="1" i="1" dirty="0" smtClean="0">
                        <a:latin typeface="Cambria Math" panose="02040503050406030204" pitchFamily="18" charset="0"/>
                        <a:ea typeface="+mj-lt"/>
                        <a:cs typeface="+mj-lt"/>
                      </a:rPr>
                      <m:t>𝒃𝒙</m:t>
                    </m:r>
                    <m:r>
                      <a:rPr lang="en-US" sz="2000" b="1" i="1" dirty="0" smtClean="0">
                        <a:latin typeface="Cambria Math" panose="02040503050406030204" pitchFamily="18" charset="0"/>
                        <a:ea typeface="+mj-lt"/>
                        <a:cs typeface="+mj-lt"/>
                      </a:rPr>
                      <m:t>+</m:t>
                    </m:r>
                    <m:r>
                      <a:rPr lang="en-US" sz="2000" b="1" i="1" dirty="0" smtClean="0">
                        <a:latin typeface="Cambria Math" panose="02040503050406030204" pitchFamily="18" charset="0"/>
                        <a:ea typeface="+mj-lt"/>
                        <a:cs typeface="+mj-lt"/>
                      </a:rPr>
                      <m:t>𝒄</m:t>
                    </m:r>
                    <m:r>
                      <a:rPr lang="en-US" sz="2000" b="1" i="1" dirty="0" smtClean="0">
                        <a:latin typeface="Cambria Math" panose="02040503050406030204" pitchFamily="18" charset="0"/>
                        <a:ea typeface="+mj-lt"/>
                        <a:cs typeface="+mj-lt"/>
                      </a:rPr>
                      <m:t>=</m:t>
                    </m:r>
                    <m:r>
                      <a:rPr lang="en-US" sz="2000" b="1" i="1" dirty="0" smtClean="0">
                        <a:latin typeface="Cambria Math" panose="02040503050406030204" pitchFamily="18" charset="0"/>
                        <a:ea typeface="+mj-lt"/>
                        <a:cs typeface="+mj-lt"/>
                      </a:rPr>
                      <m:t>𝟎</m:t>
                    </m:r>
                  </m:oMath>
                </a14:m>
                <a:r>
                  <a:rPr lang="ru-RU" sz="2000" dirty="0">
                    <a:ea typeface="+mj-lt"/>
                    <a:cs typeface="+mj-lt"/>
                  </a:rPr>
                  <a:t>, де:</a:t>
                </a:r>
              </a:p>
              <a:p>
                <a:pPr marL="0" indent="0" algn="r">
                  <a:lnSpc>
                    <a:spcPct val="90000"/>
                  </a:lnSpc>
                  <a:buNone/>
                </a:pPr>
                <a:r>
                  <a:rPr lang="ru-RU" sz="2000" b="1" dirty="0">
                    <a:ea typeface="+mj-lt"/>
                    <a:cs typeface="+mj-lt"/>
                  </a:rPr>
                  <a:t>a, b, c</a:t>
                </a:r>
                <a:r>
                  <a:rPr lang="ru-RU" sz="2000" dirty="0">
                    <a:ea typeface="+mj-lt"/>
                    <a:cs typeface="+mj-lt"/>
                  </a:rPr>
                  <a:t> - </a:t>
                </a:r>
                <a:r>
                  <a:rPr lang="ru-RU" sz="2000" dirty="0" err="1">
                    <a:ea typeface="+mj-lt"/>
                    <a:cs typeface="+mj-lt"/>
                  </a:rPr>
                  <a:t>довільні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дійсні</a:t>
                </a:r>
                <a:r>
                  <a:rPr lang="ru-RU" sz="2000" dirty="0">
                    <a:ea typeface="+mj-lt"/>
                    <a:cs typeface="+mj-lt"/>
                  </a:rPr>
                  <a:t> числа, </a:t>
                </a:r>
                <a:r>
                  <a:rPr lang="ru-RU" sz="2000" dirty="0" err="1">
                    <a:ea typeface="+mj-lt"/>
                    <a:cs typeface="+mj-lt"/>
                  </a:rPr>
                  <a:t>причому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b="1" dirty="0">
                    <a:ea typeface="+mj-lt"/>
                    <a:cs typeface="+mj-lt"/>
                  </a:rPr>
                  <a:t>a ≠ 0</a:t>
                </a:r>
                <a:r>
                  <a:rPr lang="ru-RU" sz="2000" dirty="0">
                    <a:ea typeface="+mj-lt"/>
                    <a:cs typeface="+mj-lt"/>
                  </a:rPr>
                  <a:t>.</a:t>
                </a:r>
              </a:p>
              <a:p>
                <a:pPr marL="0" indent="0" algn="r">
                  <a:lnSpc>
                    <a:spcPct val="90000"/>
                  </a:lnSpc>
                  <a:buNone/>
                </a:pPr>
                <a:r>
                  <a:rPr lang="ru-RU" sz="2000" b="1" dirty="0">
                    <a:ea typeface="+mj-lt"/>
                    <a:cs typeface="+mj-lt"/>
                  </a:rPr>
                  <a:t>x</a:t>
                </a:r>
                <a:r>
                  <a:rPr lang="ru-RU" sz="2000" dirty="0">
                    <a:ea typeface="+mj-lt"/>
                    <a:cs typeface="+mj-lt"/>
                  </a:rPr>
                  <a:t> - </a:t>
                </a:r>
                <a:r>
                  <a:rPr lang="ru-RU" sz="2000" dirty="0" err="1">
                    <a:ea typeface="+mj-lt"/>
                    <a:cs typeface="+mj-lt"/>
                  </a:rPr>
                  <a:t>змінна</a:t>
                </a:r>
                <a:r>
                  <a:rPr lang="ru-RU" sz="2000" dirty="0">
                    <a:ea typeface="+mj-lt"/>
                    <a:cs typeface="+mj-lt"/>
                  </a:rPr>
                  <a:t>.</a:t>
                </a:r>
              </a:p>
              <a:p>
                <a:pPr marL="0" indent="0" algn="r">
                  <a:lnSpc>
                    <a:spcPct val="90000"/>
                  </a:lnSpc>
                  <a:buNone/>
                </a:pPr>
                <a:r>
                  <a:rPr lang="ru-RU" sz="2000" b="1" dirty="0">
                    <a:ea typeface="+mj-lt"/>
                    <a:cs typeface="+mj-lt"/>
                  </a:rPr>
                  <a:t>a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називається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b="1" dirty="0" err="1">
                    <a:ea typeface="+mj-lt"/>
                    <a:cs typeface="+mj-lt"/>
                  </a:rPr>
                  <a:t>коефіцієнтом</a:t>
                </a:r>
                <a:r>
                  <a:rPr lang="ru-RU" sz="2000" b="1" dirty="0">
                    <a:ea typeface="+mj-lt"/>
                    <a:cs typeface="+mj-lt"/>
                  </a:rPr>
                  <a:t> при</a:t>
                </a:r>
                <a:r>
                  <a:rPr lang="en-US" sz="2000" b="1" dirty="0">
                    <a:ea typeface="+mj-lt"/>
                    <a:cs typeface="+mj-lt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000" b="1" i="1" smtClean="0">
                            <a:latin typeface="Cambria Math" panose="02040503050406030204" pitchFamily="18" charset="0"/>
                            <a:ea typeface="+mj-lt"/>
                            <a:cs typeface="+mj-lt"/>
                          </a:rPr>
                        </m:ctrlPr>
                      </m:sSup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  <a:ea typeface="+mj-lt"/>
                            <a:cs typeface="+mj-lt"/>
                          </a:rPr>
                          <m:t>𝒙</m:t>
                        </m:r>
                      </m:e>
                      <m:sup>
                        <m:r>
                          <a:rPr lang="en-US" sz="2000" b="1" i="1" smtClean="0">
                            <a:latin typeface="Cambria Math" panose="02040503050406030204" pitchFamily="18" charset="0"/>
                            <a:ea typeface="+mj-lt"/>
                            <a:cs typeface="+mj-lt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000" dirty="0">
                    <a:ea typeface="+mj-lt"/>
                    <a:cs typeface="+mj-lt"/>
                  </a:rPr>
                  <a:t>.</a:t>
                </a:r>
              </a:p>
              <a:p>
                <a:pPr marL="0" indent="0" algn="r">
                  <a:lnSpc>
                    <a:spcPct val="90000"/>
                  </a:lnSpc>
                  <a:buNone/>
                </a:pPr>
                <a:r>
                  <a:rPr lang="ru-RU" sz="2000" b="1" dirty="0">
                    <a:ea typeface="+mj-lt"/>
                    <a:cs typeface="+mj-lt"/>
                  </a:rPr>
                  <a:t>b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називається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b="1" dirty="0" err="1">
                    <a:ea typeface="+mj-lt"/>
                    <a:cs typeface="+mj-lt"/>
                  </a:rPr>
                  <a:t>коефіцієнтом</a:t>
                </a:r>
                <a:r>
                  <a:rPr lang="ru-RU" sz="2000" b="1" dirty="0">
                    <a:ea typeface="+mj-lt"/>
                    <a:cs typeface="+mj-lt"/>
                  </a:rPr>
                  <a:t> при x</a:t>
                </a:r>
                <a:r>
                  <a:rPr lang="ru-RU" sz="2000" dirty="0">
                    <a:ea typeface="+mj-lt"/>
                    <a:cs typeface="+mj-lt"/>
                  </a:rPr>
                  <a:t>.</a:t>
                </a:r>
              </a:p>
              <a:p>
                <a:pPr marL="0" indent="0" algn="r">
                  <a:lnSpc>
                    <a:spcPct val="90000"/>
                  </a:lnSpc>
                  <a:buNone/>
                </a:pPr>
                <a:r>
                  <a:rPr lang="ru-RU" sz="2000" b="1" dirty="0">
                    <a:ea typeface="+mj-lt"/>
                    <a:cs typeface="+mj-lt"/>
                  </a:rPr>
                  <a:t>c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називається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b="1" dirty="0" err="1">
                    <a:ea typeface="+mj-lt"/>
                    <a:cs typeface="+mj-lt"/>
                  </a:rPr>
                  <a:t>вільним</a:t>
                </a:r>
                <a:r>
                  <a:rPr lang="ru-RU" sz="2000" b="1" dirty="0">
                    <a:ea typeface="+mj-lt"/>
                    <a:cs typeface="+mj-lt"/>
                  </a:rPr>
                  <a:t> членом</a:t>
                </a:r>
                <a:r>
                  <a:rPr lang="ru-RU" sz="2000" dirty="0">
                    <a:ea typeface="+mj-lt"/>
                    <a:cs typeface="+mj-lt"/>
                  </a:rPr>
                  <a:t>.</a:t>
                </a:r>
              </a:p>
              <a:p>
                <a:pPr>
                  <a:lnSpc>
                    <a:spcPct val="90000"/>
                  </a:lnSpc>
                </a:pPr>
                <a:endParaRPr lang="ru-RU" sz="2000" dirty="0"/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9A1F54C-47DC-F768-65DA-3F6048ACEF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71600" y="2200940"/>
                <a:ext cx="9486901" cy="3577854"/>
              </a:xfrm>
              <a:blipFill>
                <a:blip r:embed="rId2"/>
                <a:stretch>
                  <a:fillRect l="-643" t="-1874" r="-643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740628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CD538B8-489B-407A-A760-436DB4C56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4076700" cy="54864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19AF04-23FF-1A6C-EB73-CF69F6D46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371600"/>
            <a:ext cx="2705100" cy="4114800"/>
          </a:xfrm>
        </p:spPr>
        <p:txBody>
          <a:bodyPr anchor="ctr">
            <a:normAutofit/>
          </a:bodyPr>
          <a:lstStyle/>
          <a:p>
            <a:pPr algn="ctr"/>
            <a:r>
              <a:rPr lang="ru-RU" sz="2700">
                <a:solidFill>
                  <a:schemeClr val="bg2"/>
                </a:solidFill>
                <a:ea typeface="+mj-lt"/>
                <a:cs typeface="+mj-lt"/>
              </a:rPr>
              <a:t>Приклади квадратних рівнянь</a:t>
            </a:r>
          </a:p>
        </p:txBody>
      </p:sp>
      <p:pic>
        <p:nvPicPr>
          <p:cNvPr id="4" name="Объект 3" descr="Изображение выглядит как Шрифт, белый, типография, символ&#10;&#10;Автоматически созданное описание">
            <a:extLst>
              <a:ext uri="{FF2B5EF4-FFF2-40B4-BE49-F238E27FC236}">
                <a16:creationId xmlns:a16="http://schemas.microsoft.com/office/drawing/2014/main" id="{5EA7FBAB-465C-9F6C-7B70-FA999C516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642" y="4701992"/>
            <a:ext cx="5998853" cy="1238629"/>
          </a:xfrm>
          <a:prstGeom prst="rect">
            <a:avLst/>
          </a:prstGeom>
        </p:spPr>
      </p:pic>
      <p:pic>
        <p:nvPicPr>
          <p:cNvPr id="5" name="Рисунок 4" descr="Изображение выглядит как Шрифт, текст, белый, типография&#10;&#10;Автоматически созданное описание">
            <a:extLst>
              <a:ext uri="{FF2B5EF4-FFF2-40B4-BE49-F238E27FC236}">
                <a16:creationId xmlns:a16="http://schemas.microsoft.com/office/drawing/2014/main" id="{0728F836-E7B6-A70D-5615-D2BDE2B06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1257444"/>
            <a:ext cx="6096000" cy="344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614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E646A7-D148-4320-A501-0291AA75A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799"/>
            <a:ext cx="10820400" cy="1371601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72612B-A2FE-C415-1692-524040779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045" y="947223"/>
            <a:ext cx="9394874" cy="928467"/>
          </a:xfrm>
        </p:spPr>
        <p:txBody>
          <a:bodyPr anchor="ctr">
            <a:normAutofit/>
          </a:bodyPr>
          <a:lstStyle/>
          <a:p>
            <a:pPr algn="ctr"/>
            <a:r>
              <a:rPr lang="ru-RU" sz="3000">
                <a:ea typeface="+mj-lt"/>
                <a:cs typeface="+mj-lt"/>
              </a:rPr>
              <a:t>Чим </a:t>
            </a:r>
            <a:r>
              <a:rPr lang="ru-RU" sz="3000" err="1">
                <a:ea typeface="+mj-lt"/>
                <a:cs typeface="+mj-lt"/>
              </a:rPr>
              <a:t>квадратні</a:t>
            </a:r>
            <a:r>
              <a:rPr lang="ru-RU" sz="3000">
                <a:ea typeface="+mj-lt"/>
                <a:cs typeface="+mj-lt"/>
              </a:rPr>
              <a:t> </a:t>
            </a:r>
            <a:r>
              <a:rPr lang="ru-RU" sz="3000" err="1">
                <a:ea typeface="+mj-lt"/>
                <a:cs typeface="+mj-lt"/>
              </a:rPr>
              <a:t>рівняння</a:t>
            </a:r>
            <a:r>
              <a:rPr lang="ru-RU" sz="3000">
                <a:ea typeface="+mj-lt"/>
                <a:cs typeface="+mj-lt"/>
              </a:rPr>
              <a:t> </a:t>
            </a:r>
            <a:r>
              <a:rPr lang="ru-RU" sz="3000" err="1">
                <a:ea typeface="+mj-lt"/>
                <a:cs typeface="+mj-lt"/>
              </a:rPr>
              <a:t>відрізняються</a:t>
            </a:r>
            <a:r>
              <a:rPr lang="ru-RU" sz="3000">
                <a:ea typeface="+mj-lt"/>
                <a:cs typeface="+mj-lt"/>
              </a:rPr>
              <a:t> </a:t>
            </a:r>
            <a:r>
              <a:rPr lang="ru-RU" sz="3000" err="1">
                <a:ea typeface="+mj-lt"/>
                <a:cs typeface="+mj-lt"/>
              </a:rPr>
              <a:t>від</a:t>
            </a:r>
            <a:r>
              <a:rPr lang="ru-RU" sz="3000">
                <a:ea typeface="+mj-lt"/>
                <a:cs typeface="+mj-lt"/>
              </a:rPr>
              <a:t> </a:t>
            </a:r>
            <a:r>
              <a:rPr lang="ru-RU" sz="3000" err="1">
                <a:ea typeface="+mj-lt"/>
                <a:cs typeface="+mj-lt"/>
              </a:rPr>
              <a:t>інших</a:t>
            </a:r>
            <a:r>
              <a:rPr lang="ru-RU" sz="3000">
                <a:ea typeface="+mj-lt"/>
                <a:cs typeface="+mj-lt"/>
              </a:rPr>
              <a:t> </a:t>
            </a:r>
            <a:r>
              <a:rPr lang="ru-RU" sz="3000" err="1">
                <a:ea typeface="+mj-lt"/>
                <a:cs typeface="+mj-lt"/>
              </a:rPr>
              <a:t>рівнянь</a:t>
            </a:r>
            <a:r>
              <a:rPr lang="ru-RU" sz="3000">
                <a:ea typeface="+mj-lt"/>
                <a:cs typeface="+mj-lt"/>
              </a:rPr>
              <a:t>?</a:t>
            </a:r>
            <a:endParaRPr lang="ru-RU" sz="3000"/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82F103C7-0105-DE68-2E6C-7B8327E7F6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69543"/>
              </p:ext>
            </p:extLst>
          </p:nvPr>
        </p:nvGraphicFramePr>
        <p:xfrm>
          <a:off x="685800" y="2696308"/>
          <a:ext cx="10820400" cy="3475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083658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949742-730C-4F7B-88BE-E4E69F6D1C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5C0732-01DA-4A7C-ABF5-56B3C5B039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1801" y="685801"/>
            <a:ext cx="4724400" cy="54864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1C196F-7F9C-2A9F-A241-C1AEDE328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5978" y="959278"/>
            <a:ext cx="3714872" cy="992512"/>
          </a:xfrm>
        </p:spPr>
        <p:txBody>
          <a:bodyPr>
            <a:normAutofit/>
          </a:bodyPr>
          <a:lstStyle/>
          <a:p>
            <a:pPr algn="ctr"/>
            <a:r>
              <a:rPr lang="ru-RU" sz="2000">
                <a:ea typeface="+mj-lt"/>
                <a:cs typeface="+mj-lt"/>
              </a:rPr>
              <a:t>Яке </a:t>
            </a:r>
            <a:r>
              <a:rPr lang="ru-RU" sz="2000" err="1">
                <a:ea typeface="+mj-lt"/>
                <a:cs typeface="+mj-lt"/>
              </a:rPr>
              <a:t>значення</a:t>
            </a:r>
            <a:r>
              <a:rPr lang="ru-RU" sz="2000">
                <a:ea typeface="+mj-lt"/>
                <a:cs typeface="+mj-lt"/>
              </a:rPr>
              <a:t> </a:t>
            </a:r>
            <a:r>
              <a:rPr lang="ru-RU" sz="2000" err="1">
                <a:ea typeface="+mj-lt"/>
                <a:cs typeface="+mj-lt"/>
              </a:rPr>
              <a:t>мають</a:t>
            </a:r>
            <a:r>
              <a:rPr lang="ru-RU" sz="2000">
                <a:ea typeface="+mj-lt"/>
                <a:cs typeface="+mj-lt"/>
              </a:rPr>
              <a:t> </a:t>
            </a:r>
            <a:r>
              <a:rPr lang="ru-RU" sz="2000" err="1">
                <a:ea typeface="+mj-lt"/>
                <a:cs typeface="+mj-lt"/>
              </a:rPr>
              <a:t>квадратні</a:t>
            </a:r>
            <a:r>
              <a:rPr lang="ru-RU" sz="2000">
                <a:ea typeface="+mj-lt"/>
                <a:cs typeface="+mj-lt"/>
              </a:rPr>
              <a:t> </a:t>
            </a:r>
            <a:r>
              <a:rPr lang="ru-RU" sz="2000" err="1">
                <a:ea typeface="+mj-lt"/>
                <a:cs typeface="+mj-lt"/>
              </a:rPr>
              <a:t>рівняння</a:t>
            </a:r>
            <a:r>
              <a:rPr lang="ru-RU" sz="2000">
                <a:ea typeface="+mj-lt"/>
                <a:cs typeface="+mj-lt"/>
              </a:rPr>
              <a:t>?</a:t>
            </a:r>
            <a:endParaRPr lang="ru-RU" sz="2000"/>
          </a:p>
        </p:txBody>
      </p:sp>
      <p:pic>
        <p:nvPicPr>
          <p:cNvPr id="4" name="Рисунок 3" descr="Добра фізика: Вільне падіння">
            <a:extLst>
              <a:ext uri="{FF2B5EF4-FFF2-40B4-BE49-F238E27FC236}">
                <a16:creationId xmlns:a16="http://schemas.microsoft.com/office/drawing/2014/main" id="{DD40EECA-5820-9152-A940-5B3A909CF3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7" r="3561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D45734B7-EBCF-E6AA-8CAF-7AD7D71271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8995" y="2135939"/>
            <a:ext cx="3572540" cy="354680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200" dirty="0" err="1">
                <a:ea typeface="+mj-lt"/>
                <a:cs typeface="+mj-lt"/>
              </a:rPr>
              <a:t>Квадратні</a:t>
            </a:r>
            <a:r>
              <a:rPr lang="ru-RU" sz="2200" dirty="0">
                <a:ea typeface="+mj-lt"/>
                <a:cs typeface="+mj-lt"/>
              </a:rPr>
              <a:t> </a:t>
            </a:r>
            <a:r>
              <a:rPr lang="ru-RU" sz="2200" dirty="0" err="1">
                <a:ea typeface="+mj-lt"/>
                <a:cs typeface="+mj-lt"/>
              </a:rPr>
              <a:t>рівняння</a:t>
            </a:r>
            <a:r>
              <a:rPr lang="ru-RU" sz="2200" dirty="0">
                <a:ea typeface="+mj-lt"/>
                <a:cs typeface="+mj-lt"/>
              </a:rPr>
              <a:t> </a:t>
            </a:r>
            <a:r>
              <a:rPr lang="ru-RU" sz="2200" dirty="0" err="1">
                <a:ea typeface="+mj-lt"/>
                <a:cs typeface="+mj-lt"/>
              </a:rPr>
              <a:t>використовуються</a:t>
            </a:r>
            <a:r>
              <a:rPr lang="ru-RU" sz="2200" dirty="0">
                <a:ea typeface="+mj-lt"/>
                <a:cs typeface="+mj-lt"/>
              </a:rPr>
              <a:t> в </a:t>
            </a:r>
            <a:r>
              <a:rPr lang="ru-RU" sz="2200" dirty="0" err="1">
                <a:ea typeface="+mj-lt"/>
                <a:cs typeface="+mj-lt"/>
              </a:rPr>
              <a:t>різних</a:t>
            </a:r>
            <a:r>
              <a:rPr lang="ru-RU" sz="2200" dirty="0">
                <a:ea typeface="+mj-lt"/>
                <a:cs typeface="+mj-lt"/>
              </a:rPr>
              <a:t> </a:t>
            </a:r>
            <a:r>
              <a:rPr lang="ru-RU" sz="2200" dirty="0" err="1">
                <a:ea typeface="+mj-lt"/>
                <a:cs typeface="+mj-lt"/>
              </a:rPr>
              <a:t>галузях</a:t>
            </a:r>
            <a:r>
              <a:rPr lang="ru-RU" sz="2200" dirty="0">
                <a:ea typeface="+mj-lt"/>
                <a:cs typeface="+mj-lt"/>
              </a:rPr>
              <a:t> математики та </a:t>
            </a:r>
            <a:r>
              <a:rPr lang="ru-RU" sz="2200" dirty="0" err="1">
                <a:ea typeface="+mj-lt"/>
                <a:cs typeface="+mj-lt"/>
              </a:rPr>
              <a:t>фізики</a:t>
            </a:r>
            <a:r>
              <a:rPr lang="ru-RU" sz="2200" dirty="0">
                <a:ea typeface="+mj-lt"/>
                <a:cs typeface="+mj-lt"/>
              </a:rPr>
              <a:t>.</a:t>
            </a:r>
            <a:endParaRPr lang="ru-RU" sz="2200" dirty="0"/>
          </a:p>
          <a:p>
            <a:r>
              <a:rPr lang="ru-RU" sz="2200" dirty="0" err="1">
                <a:ea typeface="+mj-lt"/>
                <a:cs typeface="+mj-lt"/>
              </a:rPr>
              <a:t>Наприклад</a:t>
            </a:r>
            <a:r>
              <a:rPr lang="ru-RU" sz="2200" dirty="0">
                <a:ea typeface="+mj-lt"/>
                <a:cs typeface="+mj-lt"/>
              </a:rPr>
              <a:t>, вони </a:t>
            </a:r>
            <a:r>
              <a:rPr lang="ru-RU" sz="2200" dirty="0" err="1">
                <a:ea typeface="+mj-lt"/>
                <a:cs typeface="+mj-lt"/>
              </a:rPr>
              <a:t>застосовуються</a:t>
            </a:r>
            <a:r>
              <a:rPr lang="ru-RU" sz="2200" dirty="0">
                <a:ea typeface="+mj-lt"/>
                <a:cs typeface="+mj-lt"/>
              </a:rPr>
              <a:t> для </a:t>
            </a:r>
            <a:r>
              <a:rPr lang="ru-RU" sz="2200" dirty="0" err="1">
                <a:ea typeface="+mj-lt"/>
                <a:cs typeface="+mj-lt"/>
              </a:rPr>
              <a:t>розв'язування</a:t>
            </a:r>
            <a:r>
              <a:rPr lang="ru-RU" sz="2200" dirty="0">
                <a:ea typeface="+mj-lt"/>
                <a:cs typeface="+mj-lt"/>
              </a:rPr>
              <a:t> задач про рух, про </a:t>
            </a:r>
            <a:r>
              <a:rPr lang="ru-RU" sz="2200" dirty="0" err="1">
                <a:ea typeface="+mj-lt"/>
                <a:cs typeface="+mj-lt"/>
              </a:rPr>
              <a:t>падіння</a:t>
            </a:r>
            <a:r>
              <a:rPr lang="ru-RU" sz="2200" dirty="0">
                <a:ea typeface="+mj-lt"/>
                <a:cs typeface="+mj-lt"/>
              </a:rPr>
              <a:t> </a:t>
            </a:r>
            <a:r>
              <a:rPr lang="ru-RU" sz="2200" dirty="0" err="1">
                <a:ea typeface="+mj-lt"/>
                <a:cs typeface="+mj-lt"/>
              </a:rPr>
              <a:t>тіл</a:t>
            </a:r>
            <a:r>
              <a:rPr lang="ru-RU" sz="2200" dirty="0">
                <a:ea typeface="+mj-lt"/>
                <a:cs typeface="+mj-lt"/>
              </a:rPr>
              <a:t>, про </a:t>
            </a:r>
            <a:r>
              <a:rPr lang="ru-RU" sz="2200" dirty="0" err="1">
                <a:ea typeface="+mj-lt"/>
                <a:cs typeface="+mj-lt"/>
              </a:rPr>
              <a:t>площі</a:t>
            </a:r>
            <a:r>
              <a:rPr lang="ru-RU" sz="2200" dirty="0">
                <a:ea typeface="+mj-lt"/>
                <a:cs typeface="+mj-lt"/>
              </a:rPr>
              <a:t> </a:t>
            </a:r>
            <a:r>
              <a:rPr lang="ru-RU" sz="2200" dirty="0" err="1">
                <a:ea typeface="+mj-lt"/>
                <a:cs typeface="+mj-lt"/>
              </a:rPr>
              <a:t>фігур</a:t>
            </a:r>
            <a:r>
              <a:rPr lang="ru-RU" sz="2200" dirty="0">
                <a:ea typeface="+mj-lt"/>
                <a:cs typeface="+mj-lt"/>
              </a:rPr>
              <a:t> </a:t>
            </a:r>
            <a:r>
              <a:rPr lang="ru-RU" sz="2200" dirty="0" err="1">
                <a:ea typeface="+mj-lt"/>
                <a:cs typeface="+mj-lt"/>
              </a:rPr>
              <a:t>тощо</a:t>
            </a:r>
            <a:r>
              <a:rPr lang="ru-RU" sz="2200" dirty="0">
                <a:ea typeface="+mj-lt"/>
                <a:cs typeface="+mj-lt"/>
              </a:rPr>
              <a:t>.</a:t>
            </a:r>
            <a:endParaRPr lang="ru-RU" sz="2200" dirty="0"/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40356430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6E00E3E0-07DA-4A53-8D2F-59983E1449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62500" cy="6857999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BFDC9C-E570-608F-0108-1E62E9807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01040"/>
            <a:ext cx="3390900" cy="5486400"/>
          </a:xfrm>
        </p:spPr>
        <p:txBody>
          <a:bodyPr anchor="ctr">
            <a:normAutofit/>
          </a:bodyPr>
          <a:lstStyle/>
          <a:p>
            <a:pPr algn="ctr"/>
            <a:r>
              <a:rPr lang="ru-RU" dirty="0">
                <a:ea typeface="+mj-lt"/>
                <a:cs typeface="+mj-lt"/>
              </a:rPr>
              <a:t>Як </a:t>
            </a:r>
            <a:r>
              <a:rPr lang="ru-RU" dirty="0" err="1">
                <a:ea typeface="+mj-lt"/>
                <a:cs typeface="+mj-lt"/>
              </a:rPr>
              <a:t>розв'язувати</a:t>
            </a:r>
            <a:r>
              <a:rPr lang="ru-RU" dirty="0">
                <a:ea typeface="+mj-lt"/>
                <a:cs typeface="+mj-lt"/>
              </a:rPr>
              <a:t> </a:t>
            </a:r>
            <a:r>
              <a:rPr lang="ru-RU" dirty="0" err="1">
                <a:ea typeface="+mj-lt"/>
                <a:cs typeface="+mj-lt"/>
              </a:rPr>
              <a:t>квадратні</a:t>
            </a:r>
            <a:r>
              <a:rPr lang="ru-RU" dirty="0">
                <a:ea typeface="+mj-lt"/>
                <a:cs typeface="+mj-lt"/>
              </a:rPr>
              <a:t> </a:t>
            </a:r>
            <a:r>
              <a:rPr lang="ru-RU" dirty="0" err="1">
                <a:ea typeface="+mj-lt"/>
                <a:cs typeface="+mj-lt"/>
              </a:rPr>
              <a:t>рівняння</a:t>
            </a:r>
            <a:r>
              <a:rPr lang="ru-RU" dirty="0">
                <a:ea typeface="+mj-lt"/>
                <a:cs typeface="+mj-lt"/>
              </a:rPr>
              <a:t>?</a:t>
            </a:r>
            <a:endParaRPr lang="ru-RU"/>
          </a:p>
        </p:txBody>
      </p:sp>
      <p:graphicFrame>
        <p:nvGraphicFramePr>
          <p:cNvPr id="15" name="Объект 2">
            <a:extLst>
              <a:ext uri="{FF2B5EF4-FFF2-40B4-BE49-F238E27FC236}">
                <a16:creationId xmlns:a16="http://schemas.microsoft.com/office/drawing/2014/main" id="{2D183E44-8DAB-116D-982C-3DDD7962C0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8849275"/>
              </p:ext>
            </p:extLst>
          </p:nvPr>
        </p:nvGraphicFramePr>
        <p:xfrm>
          <a:off x="5410200" y="701675"/>
          <a:ext cx="6096000" cy="5470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05450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BC959F-CAB6-4E23-81DE-E0BBF2B7E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94DEED-5E0F-4E41-A445-58C14864C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76700" cy="68580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A59BA2-989A-07D6-F9BC-A7CBBBD21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371600"/>
            <a:ext cx="2742028" cy="4114800"/>
          </a:xfrm>
        </p:spPr>
        <p:txBody>
          <a:bodyPr anchor="ctr">
            <a:normAutofit/>
          </a:bodyPr>
          <a:lstStyle/>
          <a:p>
            <a:pPr algn="ctr"/>
            <a:r>
              <a:rPr lang="ru-RU" sz="2700" b="1">
                <a:solidFill>
                  <a:schemeClr val="bg2"/>
                </a:solidFill>
              </a:rPr>
              <a:t>Залежність між значеннями дискримінанта та кількістю коренів квадратного рівняння</a:t>
            </a:r>
            <a:endParaRPr lang="ru-RU" sz="2700">
              <a:solidFill>
                <a:schemeClr val="bg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62500" y="685800"/>
            <a:ext cx="6743700" cy="54864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7F872901-3482-9B10-6AE5-00F2EC8E1F4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10963" y="1270591"/>
                <a:ext cx="5631357" cy="4364666"/>
              </a:xfrm>
            </p:spPr>
            <p:txBody>
              <a:bodyPr vert="horz" lIns="91440" tIns="45720" rIns="91440" bIns="45720" rtlCol="0" anchor="ctr">
                <a:normAutofit/>
              </a:bodyPr>
              <a:lstStyle/>
              <a:p>
                <a:pPr marL="0" indent="0">
                  <a:buNone/>
                </a:pPr>
                <a:r>
                  <a:rPr lang="ru-RU" sz="2000" dirty="0">
                    <a:ea typeface="+mj-lt"/>
                    <a:cs typeface="+mj-lt"/>
                  </a:rPr>
                  <a:t>Значення </a:t>
                </a:r>
                <a:r>
                  <a:rPr lang="ru-RU" sz="2000" dirty="0" err="1">
                    <a:ea typeface="+mj-lt"/>
                    <a:cs typeface="+mj-lt"/>
                  </a:rPr>
                  <a:t>дискримінанта</a:t>
                </a:r>
                <a:r>
                  <a:rPr lang="ru-RU" sz="2000" dirty="0">
                    <a:ea typeface="+mj-lt"/>
                    <a:cs typeface="+mj-lt"/>
                  </a:rPr>
                  <a:t> квадратного </a:t>
                </a:r>
                <a:r>
                  <a:rPr lang="ru-RU" sz="2000" dirty="0" err="1">
                    <a:ea typeface="+mj-lt"/>
                    <a:cs typeface="+mj-lt"/>
                  </a:rPr>
                  <a:t>рівняння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latin typeface="Cambria Math" panose="02040503050406030204" pitchFamily="18" charset="0"/>
                        <a:ea typeface="+mj-lt"/>
                        <a:cs typeface="+mj-lt"/>
                      </a:rPr>
                      <m:t>a</m:t>
                    </m:r>
                    <m:sSup>
                      <m:sSupPr>
                        <m:ctrlPr>
                          <a:rPr lang="ru-RU" sz="2000" i="1" smtClean="0">
                            <a:latin typeface="Cambria Math" panose="02040503050406030204" pitchFamily="18" charset="0"/>
                            <a:ea typeface="+mj-lt"/>
                            <a:cs typeface="+mj-lt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+mj-lt"/>
                            <a:cs typeface="+mj-lt"/>
                          </a:rPr>
                          <m:t>𝑥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+mj-lt"/>
                            <a:cs typeface="+mj-lt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000" dirty="0">
                    <a:ea typeface="+mj-lt"/>
                    <a:cs typeface="+mj-lt"/>
                  </a:rPr>
                  <a:t>+</a:t>
                </a:r>
                <a:r>
                  <a:rPr lang="ru-RU" sz="2000" dirty="0" err="1">
                    <a:ea typeface="+mj-lt"/>
                    <a:cs typeface="+mj-lt"/>
                  </a:rPr>
                  <a:t>bx+c</a:t>
                </a:r>
                <a:r>
                  <a:rPr lang="ru-RU" sz="2000" dirty="0">
                    <a:ea typeface="+mj-lt"/>
                    <a:cs typeface="+mj-lt"/>
                  </a:rPr>
                  <a:t>=0 (де a</a:t>
                </a:r>
                <a14:m>
                  <m:oMath xmlns:m="http://schemas.openxmlformats.org/officeDocument/2006/math">
                    <m:r>
                      <a:rPr lang="ru-RU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+mj-lt"/>
                      </a:rPr>
                      <m:t>≠</m:t>
                    </m:r>
                  </m:oMath>
                </a14:m>
                <a:r>
                  <a:rPr lang="ru-RU" sz="2000" dirty="0">
                    <a:ea typeface="+mj-lt"/>
                    <a:cs typeface="+mj-lt"/>
                  </a:rPr>
                  <a:t>0) </a:t>
                </a:r>
                <a:r>
                  <a:rPr lang="ru-RU" sz="2000" dirty="0" err="1">
                    <a:ea typeface="+mj-lt"/>
                    <a:cs typeface="+mj-lt"/>
                  </a:rPr>
                  <a:t>визначає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кількість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його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дійсних</a:t>
                </a:r>
                <a:r>
                  <a:rPr lang="ru-RU" sz="2000" dirty="0">
                    <a:ea typeface="+mj-lt"/>
                    <a:cs typeface="+mj-lt"/>
                  </a:rPr>
                  <a:t> </a:t>
                </a:r>
                <a:r>
                  <a:rPr lang="ru-RU" sz="2000" dirty="0" err="1">
                    <a:ea typeface="+mj-lt"/>
                    <a:cs typeface="+mj-lt"/>
                  </a:rPr>
                  <a:t>коренів</a:t>
                </a:r>
                <a:r>
                  <a:rPr lang="ru-RU" sz="2000" dirty="0">
                    <a:ea typeface="+mj-lt"/>
                    <a:cs typeface="+mj-lt"/>
                  </a:rPr>
                  <a:t>:</a:t>
                </a:r>
                <a:endParaRPr lang="ru-RU" sz="2000" dirty="0"/>
              </a:p>
              <a:p>
                <a:pPr lvl="1">
                  <a:buFont typeface="Courier New" panose="020B0604020202020204" pitchFamily="34" charset="0"/>
                  <a:buChar char="o"/>
                </a:pPr>
                <a:r>
                  <a:rPr lang="ru-RU" b="1" dirty="0" err="1">
                    <a:ea typeface="+mj-lt"/>
                    <a:cs typeface="+mj-lt"/>
                  </a:rPr>
                  <a:t>Якщо</a:t>
                </a:r>
                <a:r>
                  <a:rPr lang="ru-RU" b="1" dirty="0">
                    <a:ea typeface="+mj-lt"/>
                    <a:cs typeface="+mj-lt"/>
                  </a:rPr>
                  <a:t> D&gt;0,</a:t>
                </a:r>
                <a:r>
                  <a:rPr lang="ru-RU" dirty="0">
                    <a:ea typeface="+mj-lt"/>
                    <a:cs typeface="+mj-lt"/>
                  </a:rPr>
                  <a:t> то </a:t>
                </a:r>
                <a:r>
                  <a:rPr lang="ru-RU" dirty="0" err="1">
                    <a:ea typeface="+mj-lt"/>
                    <a:cs typeface="+mj-lt"/>
                  </a:rPr>
                  <a:t>рівняння</a:t>
                </a:r>
                <a:r>
                  <a:rPr lang="ru-RU" dirty="0">
                    <a:ea typeface="+mj-lt"/>
                    <a:cs typeface="+mj-lt"/>
                  </a:rPr>
                  <a:t> </a:t>
                </a:r>
                <a:r>
                  <a:rPr lang="ru-RU" dirty="0" err="1">
                    <a:ea typeface="+mj-lt"/>
                    <a:cs typeface="+mj-lt"/>
                  </a:rPr>
                  <a:t>має</a:t>
                </a:r>
                <a:r>
                  <a:rPr lang="ru-RU" dirty="0">
                    <a:ea typeface="+mj-lt"/>
                    <a:cs typeface="+mj-lt"/>
                  </a:rPr>
                  <a:t> два </a:t>
                </a:r>
                <a:r>
                  <a:rPr lang="ru-RU" b="1" dirty="0" err="1">
                    <a:ea typeface="+mj-lt"/>
                    <a:cs typeface="+mj-lt"/>
                  </a:rPr>
                  <a:t>різних</a:t>
                </a:r>
                <a:r>
                  <a:rPr lang="ru-RU" b="1" dirty="0">
                    <a:ea typeface="+mj-lt"/>
                    <a:cs typeface="+mj-lt"/>
                  </a:rPr>
                  <a:t> </a:t>
                </a:r>
                <a:r>
                  <a:rPr lang="ru-RU" b="1" dirty="0" err="1">
                    <a:ea typeface="+mj-lt"/>
                    <a:cs typeface="+mj-lt"/>
                  </a:rPr>
                  <a:t>дійсних</a:t>
                </a:r>
                <a:r>
                  <a:rPr lang="ru-RU" b="1" dirty="0">
                    <a:ea typeface="+mj-lt"/>
                    <a:cs typeface="+mj-lt"/>
                  </a:rPr>
                  <a:t> </a:t>
                </a:r>
                <a:r>
                  <a:rPr lang="ru-RU" b="1" dirty="0" err="1">
                    <a:ea typeface="+mj-lt"/>
                    <a:cs typeface="+mj-lt"/>
                  </a:rPr>
                  <a:t>корені</a:t>
                </a:r>
                <a:r>
                  <a:rPr lang="ru-RU" dirty="0">
                    <a:ea typeface="+mj-lt"/>
                    <a:cs typeface="+mj-lt"/>
                  </a:rPr>
                  <a:t>.</a:t>
                </a:r>
                <a:endParaRPr lang="ru-RU" dirty="0"/>
              </a:p>
              <a:p>
                <a:pPr lvl="1">
                  <a:buFont typeface="Courier New" panose="020B0604020202020204" pitchFamily="34" charset="0"/>
                  <a:buChar char="o"/>
                </a:pPr>
                <a:r>
                  <a:rPr lang="ru-RU" b="1" dirty="0" err="1">
                    <a:ea typeface="+mj-lt"/>
                    <a:cs typeface="+mj-lt"/>
                  </a:rPr>
                  <a:t>Якщо</a:t>
                </a:r>
                <a:r>
                  <a:rPr lang="ru-RU" b="1" dirty="0">
                    <a:ea typeface="+mj-lt"/>
                    <a:cs typeface="+mj-lt"/>
                  </a:rPr>
                  <a:t> D=0,</a:t>
                </a:r>
                <a:r>
                  <a:rPr lang="ru-RU" dirty="0">
                    <a:ea typeface="+mj-lt"/>
                    <a:cs typeface="+mj-lt"/>
                  </a:rPr>
                  <a:t> то </a:t>
                </a:r>
                <a:r>
                  <a:rPr lang="ru-RU" dirty="0" err="1">
                    <a:ea typeface="+mj-lt"/>
                    <a:cs typeface="+mj-lt"/>
                  </a:rPr>
                  <a:t>рівняння</a:t>
                </a:r>
                <a:r>
                  <a:rPr lang="ru-RU" dirty="0">
                    <a:ea typeface="+mj-lt"/>
                    <a:cs typeface="+mj-lt"/>
                  </a:rPr>
                  <a:t> </a:t>
                </a:r>
                <a:r>
                  <a:rPr lang="ru-RU" dirty="0" err="1">
                    <a:ea typeface="+mj-lt"/>
                    <a:cs typeface="+mj-lt"/>
                  </a:rPr>
                  <a:t>має</a:t>
                </a:r>
                <a:r>
                  <a:rPr lang="ru-RU" dirty="0">
                    <a:ea typeface="+mj-lt"/>
                    <a:cs typeface="+mj-lt"/>
                  </a:rPr>
                  <a:t> один </a:t>
                </a:r>
                <a:r>
                  <a:rPr lang="ru-RU" b="1" dirty="0" err="1">
                    <a:ea typeface="+mj-lt"/>
                    <a:cs typeface="+mj-lt"/>
                  </a:rPr>
                  <a:t>кратний</a:t>
                </a:r>
                <a:r>
                  <a:rPr lang="ru-RU" b="1" dirty="0">
                    <a:ea typeface="+mj-lt"/>
                    <a:cs typeface="+mj-lt"/>
                  </a:rPr>
                  <a:t> </a:t>
                </a:r>
                <a:r>
                  <a:rPr lang="ru-RU" b="1" dirty="0" err="1">
                    <a:ea typeface="+mj-lt"/>
                    <a:cs typeface="+mj-lt"/>
                  </a:rPr>
                  <a:t>дійсний</a:t>
                </a:r>
                <a:r>
                  <a:rPr lang="ru-RU" b="1" dirty="0">
                    <a:ea typeface="+mj-lt"/>
                    <a:cs typeface="+mj-lt"/>
                  </a:rPr>
                  <a:t> </a:t>
                </a:r>
                <a:r>
                  <a:rPr lang="ru-RU" b="1" dirty="0" err="1">
                    <a:ea typeface="+mj-lt"/>
                    <a:cs typeface="+mj-lt"/>
                  </a:rPr>
                  <a:t>корінь</a:t>
                </a:r>
                <a:r>
                  <a:rPr lang="ru-RU" dirty="0">
                    <a:ea typeface="+mj-lt"/>
                    <a:cs typeface="+mj-lt"/>
                  </a:rPr>
                  <a:t>.</a:t>
                </a:r>
                <a:endParaRPr lang="ru-RU" dirty="0"/>
              </a:p>
              <a:p>
                <a:pPr lvl="1">
                  <a:buFont typeface="Courier New" panose="020B0604020202020204" pitchFamily="34" charset="0"/>
                  <a:buChar char="o"/>
                </a:pPr>
                <a:r>
                  <a:rPr lang="ru-RU" b="1" dirty="0" err="1">
                    <a:ea typeface="+mj-lt"/>
                    <a:cs typeface="+mj-lt"/>
                  </a:rPr>
                  <a:t>Якщо</a:t>
                </a:r>
                <a:r>
                  <a:rPr lang="ru-RU" b="1" dirty="0">
                    <a:ea typeface="+mj-lt"/>
                    <a:cs typeface="+mj-lt"/>
                  </a:rPr>
                  <a:t> D&lt;0,</a:t>
                </a:r>
                <a:r>
                  <a:rPr lang="ru-RU" dirty="0">
                    <a:ea typeface="+mj-lt"/>
                    <a:cs typeface="+mj-lt"/>
                  </a:rPr>
                  <a:t> то </a:t>
                </a:r>
                <a:r>
                  <a:rPr lang="ru-RU" dirty="0" err="1">
                    <a:ea typeface="+mj-lt"/>
                    <a:cs typeface="+mj-lt"/>
                  </a:rPr>
                  <a:t>рівняння</a:t>
                </a:r>
                <a:r>
                  <a:rPr lang="ru-RU" dirty="0">
                    <a:ea typeface="+mj-lt"/>
                    <a:cs typeface="+mj-lt"/>
                  </a:rPr>
                  <a:t> </a:t>
                </a:r>
                <a:r>
                  <a:rPr lang="ru-RU" b="1" dirty="0">
                    <a:ea typeface="+mj-lt"/>
                    <a:cs typeface="+mj-lt"/>
                  </a:rPr>
                  <a:t>не </a:t>
                </a:r>
                <a:r>
                  <a:rPr lang="ru-RU" b="1" dirty="0" err="1">
                    <a:ea typeface="+mj-lt"/>
                    <a:cs typeface="+mj-lt"/>
                  </a:rPr>
                  <a:t>має</a:t>
                </a:r>
                <a:r>
                  <a:rPr lang="ru-RU" b="1" dirty="0">
                    <a:ea typeface="+mj-lt"/>
                    <a:cs typeface="+mj-lt"/>
                  </a:rPr>
                  <a:t> </a:t>
                </a:r>
                <a:r>
                  <a:rPr lang="ru-RU" b="1" dirty="0" err="1">
                    <a:ea typeface="+mj-lt"/>
                    <a:cs typeface="+mj-lt"/>
                  </a:rPr>
                  <a:t>дійсних</a:t>
                </a:r>
                <a:r>
                  <a:rPr lang="ru-RU" b="1" dirty="0">
                    <a:ea typeface="+mj-lt"/>
                    <a:cs typeface="+mj-lt"/>
                  </a:rPr>
                  <a:t> </a:t>
                </a:r>
                <a:r>
                  <a:rPr lang="ru-RU" b="1" dirty="0" err="1">
                    <a:ea typeface="+mj-lt"/>
                    <a:cs typeface="+mj-lt"/>
                  </a:rPr>
                  <a:t>коренів</a:t>
                </a:r>
                <a:r>
                  <a:rPr lang="ru-RU" dirty="0">
                    <a:ea typeface="+mj-lt"/>
                    <a:cs typeface="+mj-lt"/>
                  </a:rPr>
                  <a:t>.</a:t>
                </a:r>
                <a:endParaRPr lang="ru-RU" dirty="0"/>
              </a:p>
              <a:p>
                <a:endParaRPr lang="ru-RU" sz="2000" dirty="0"/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7F872901-3482-9B10-6AE5-00F2EC8E1F4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0963" y="1270591"/>
                <a:ext cx="5631357" cy="4364666"/>
              </a:xfrm>
              <a:blipFill>
                <a:blip r:embed="rId2"/>
                <a:stretch>
                  <a:fillRect l="-108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816913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684445-4C6A-E1CD-32E4-C29300E14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2550" y="191214"/>
            <a:ext cx="9486900" cy="1371600"/>
          </a:xfrm>
        </p:spPr>
        <p:txBody>
          <a:bodyPr/>
          <a:lstStyle/>
          <a:p>
            <a:pPr algn="ctr"/>
            <a:r>
              <a:rPr lang="ru-RU" dirty="0" err="1">
                <a:ea typeface="+mj-lt"/>
                <a:cs typeface="+mj-lt"/>
              </a:rPr>
              <a:t>Формули</a:t>
            </a:r>
            <a:r>
              <a:rPr lang="ru-RU" dirty="0">
                <a:ea typeface="+mj-lt"/>
                <a:cs typeface="+mj-lt"/>
              </a:rPr>
              <a:t> для </a:t>
            </a:r>
            <a:r>
              <a:rPr lang="ru-RU" dirty="0" err="1">
                <a:ea typeface="+mj-lt"/>
                <a:cs typeface="+mj-lt"/>
              </a:rPr>
              <a:t>знаходження</a:t>
            </a:r>
            <a:r>
              <a:rPr lang="ru-RU" dirty="0">
                <a:ea typeface="+mj-lt"/>
                <a:cs typeface="+mj-lt"/>
              </a:rPr>
              <a:t> </a:t>
            </a:r>
            <a:r>
              <a:rPr lang="ru-RU" dirty="0" err="1">
                <a:ea typeface="+mj-lt"/>
                <a:cs typeface="+mj-lt"/>
              </a:rPr>
              <a:t>коренів</a:t>
            </a:r>
            <a:r>
              <a:rPr lang="ru-RU" dirty="0">
                <a:ea typeface="+mj-lt"/>
                <a:cs typeface="+mj-lt"/>
              </a:rPr>
              <a:t> квадратного </a:t>
            </a:r>
            <a:r>
              <a:rPr lang="ru-RU" dirty="0" err="1">
                <a:ea typeface="+mj-lt"/>
                <a:cs typeface="+mj-lt"/>
              </a:rPr>
              <a:t>рівняння</a:t>
            </a:r>
            <a:endParaRPr lang="ru-RU" dirty="0" err="1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кутник: округлені кути 3">
                <a:extLst>
                  <a:ext uri="{FF2B5EF4-FFF2-40B4-BE49-F238E27FC236}">
                    <a16:creationId xmlns:a16="http://schemas.microsoft.com/office/drawing/2014/main" id="{5985C9DD-70C9-4832-8A53-255D037068E0}"/>
                  </a:ext>
                </a:extLst>
              </p:cNvPr>
              <p:cNvSpPr/>
              <p:nvPr/>
            </p:nvSpPr>
            <p:spPr>
              <a:xfrm>
                <a:off x="1020405" y="2144555"/>
                <a:ext cx="3354002" cy="333736"/>
              </a:xfrm>
              <a:prstGeom prst="roundRect">
                <a:avLst/>
              </a:prstGeom>
              <a:solidFill>
                <a:srgbClr val="82DDB7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ru-RU" sz="1800" i="1" kern="1200" smtClean="0">
                            <a:solidFill>
                              <a:srgbClr val="293737"/>
                            </a:solidFill>
                            <a:effectLst/>
                            <a:latin typeface="Cambria Math" panose="02040503050406030204" pitchFamily="18" charset="0"/>
                            <a:ea typeface="Goudy Old Style" panose="02020502050305020303" pitchFamily="18" charset="0"/>
                            <a:cs typeface="Goudy Old Style" panose="02020502050305020303" pitchFamily="18" charset="0"/>
                          </a:rPr>
                        </m:ctrlPr>
                      </m:sSupPr>
                      <m:e>
                        <m:r>
                          <a:rPr lang="en-US" sz="1800" b="0" i="1" kern="1200">
                            <a:solidFill>
                              <a:srgbClr val="293737"/>
                            </a:solidFill>
                            <a:effectLst/>
                            <a:latin typeface="Cambria Math" panose="02040503050406030204" pitchFamily="18" charset="0"/>
                            <a:ea typeface="Goudy Old Style" panose="02020502050305020303" pitchFamily="18" charset="0"/>
                            <a:cs typeface="Goudy Old Style" panose="02020502050305020303" pitchFamily="18" charset="0"/>
                          </a:rPr>
                          <m:t>𝑎𝑥</m:t>
                        </m:r>
                      </m:e>
                      <m:sup>
                        <m:r>
                          <a:rPr lang="en-US" sz="1800" b="0" i="1" kern="1200">
                            <a:solidFill>
                              <a:srgbClr val="293737"/>
                            </a:solidFill>
                            <a:effectLst/>
                            <a:latin typeface="Cambria Math" panose="02040503050406030204" pitchFamily="18" charset="0"/>
                            <a:ea typeface="Goudy Old Style" panose="02020502050305020303" pitchFamily="18" charset="0"/>
                            <a:cs typeface="Goudy Old Style" panose="02020502050305020303" pitchFamily="18" charset="0"/>
                          </a:rPr>
                          <m:t>2</m:t>
                        </m:r>
                      </m:sup>
                    </m:sSup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+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𝑏𝑥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+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𝑐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=0,</m:t>
                    </m:r>
                  </m:oMath>
                </a14:m>
                <a:r>
                  <a:rPr lang="en-US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 </a:t>
                </a:r>
                <a:r>
                  <a:rPr lang="ru-RU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(де a</a:t>
                </a:r>
                <a14:m>
                  <m:oMath xmlns:m="http://schemas.openxmlformats.org/officeDocument/2006/math">
                    <m:r>
                      <a:rPr lang="ru-RU" sz="180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Goudy Old Style" panose="02020502050305020303" pitchFamily="18" charset="0"/>
                      </a:rPr>
                      <m:t>≠</m:t>
                    </m:r>
                  </m:oMath>
                </a14:m>
                <a:r>
                  <a:rPr lang="ru-RU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0):</a:t>
                </a:r>
                <a:endParaRPr lang="uk-UA" sz="24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Прямокутник: округлені кути 3">
                <a:extLst>
                  <a:ext uri="{FF2B5EF4-FFF2-40B4-BE49-F238E27FC236}">
                    <a16:creationId xmlns:a16="http://schemas.microsoft.com/office/drawing/2014/main" id="{5985C9DD-70C9-4832-8A53-255D037068E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0405" y="2144555"/>
                <a:ext cx="3354002" cy="333736"/>
              </a:xfrm>
              <a:prstGeom prst="roundRect">
                <a:avLst/>
              </a:prstGeom>
              <a:blipFill>
                <a:blip r:embed="rId2"/>
                <a:stretch>
                  <a:fillRect t="-16364" b="-3454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Прямокутник: округлені кути 3">
                <a:extLst>
                  <a:ext uri="{FF2B5EF4-FFF2-40B4-BE49-F238E27FC236}">
                    <a16:creationId xmlns:a16="http://schemas.microsoft.com/office/drawing/2014/main" id="{8045FE58-CB45-4558-BB27-A3B202C37354}"/>
                  </a:ext>
                </a:extLst>
              </p:cNvPr>
              <p:cNvSpPr/>
              <p:nvPr/>
            </p:nvSpPr>
            <p:spPr>
              <a:xfrm>
                <a:off x="4374407" y="2712838"/>
                <a:ext cx="7306317" cy="718457"/>
              </a:xfrm>
              <a:prstGeom prst="roundRect">
                <a:avLst/>
              </a:prstGeom>
              <a:solidFill>
                <a:srgbClr val="F9FFA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uk-UA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D&gt;0, </a:t>
                </a:r>
                <a:r>
                  <a:rPr lang="ru-RU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𝒃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±</m:t>
                        </m:r>
                        <m:rad>
                          <m:radPr>
                            <m:degHide m:val="on"/>
                            <m:ctrlP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𝑫</m:t>
                            </m:r>
                          </m:e>
                        </m:rad>
                      </m:num>
                      <m:den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</m:oMath>
                </a14:m>
                <a:endParaRPr lang="uk-UA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Прямокутник: округлені кути 3">
                <a:extLst>
                  <a:ext uri="{FF2B5EF4-FFF2-40B4-BE49-F238E27FC236}">
                    <a16:creationId xmlns:a16="http://schemas.microsoft.com/office/drawing/2014/main" id="{8045FE58-CB45-4558-BB27-A3B202C373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4407" y="2712838"/>
                <a:ext cx="7306317" cy="718457"/>
              </a:xfrm>
              <a:prstGeom prst="roundRect">
                <a:avLst/>
              </a:prstGeom>
              <a:blipFill>
                <a:blip r:embed="rId3"/>
                <a:stretch>
                  <a:fillRect b="-1440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Прямокутник: округлені кути 3">
                <a:extLst>
                  <a:ext uri="{FF2B5EF4-FFF2-40B4-BE49-F238E27FC236}">
                    <a16:creationId xmlns:a16="http://schemas.microsoft.com/office/drawing/2014/main" id="{AC9FFE17-5DB2-468E-B5A0-E71068DD240C}"/>
                  </a:ext>
                </a:extLst>
              </p:cNvPr>
              <p:cNvSpPr/>
              <p:nvPr/>
            </p:nvSpPr>
            <p:spPr>
              <a:xfrm>
                <a:off x="243242" y="3727504"/>
                <a:ext cx="4776753" cy="718457"/>
              </a:xfrm>
              <a:prstGeom prst="roundRect">
                <a:avLst/>
              </a:prstGeom>
              <a:solidFill>
                <a:srgbClr val="F9FFA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uk-UA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D=0, </a:t>
                </a:r>
                <a:r>
                  <a:rPr lang="ru-RU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𝒃</m:t>
                        </m:r>
                      </m:num>
                      <m:den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den>
                    </m:f>
                  </m:oMath>
                </a14:m>
                <a:endParaRPr lang="uk-UA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Прямокутник: округлені кути 3">
                <a:extLst>
                  <a:ext uri="{FF2B5EF4-FFF2-40B4-BE49-F238E27FC236}">
                    <a16:creationId xmlns:a16="http://schemas.microsoft.com/office/drawing/2014/main" id="{AC9FFE17-5DB2-468E-B5A0-E71068DD24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242" y="3727504"/>
                <a:ext cx="4776753" cy="718457"/>
              </a:xfrm>
              <a:prstGeom prst="roundRect">
                <a:avLst/>
              </a:prstGeom>
              <a:blipFill>
                <a:blip r:embed="rId4"/>
                <a:stretch>
                  <a:fillRect b="-10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Прямокутник: округлені кути 3">
                <a:extLst>
                  <a:ext uri="{FF2B5EF4-FFF2-40B4-BE49-F238E27FC236}">
                    <a16:creationId xmlns:a16="http://schemas.microsoft.com/office/drawing/2014/main" id="{1CBA65D4-436E-46C4-9B21-BB64D7CD2779}"/>
                  </a:ext>
                </a:extLst>
              </p:cNvPr>
              <p:cNvSpPr/>
              <p:nvPr/>
            </p:nvSpPr>
            <p:spPr>
              <a:xfrm>
                <a:off x="4374407" y="4742170"/>
                <a:ext cx="4776753" cy="718457"/>
              </a:xfrm>
              <a:prstGeom prst="roundRect">
                <a:avLst/>
              </a:prstGeom>
              <a:solidFill>
                <a:srgbClr val="F9FFA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uk-UA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D&lt;0, </a:t>
                </a:r>
                <a:r>
                  <a:rPr lang="ru-RU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𝒙</m:t>
                    </m:r>
                    <m:r>
                      <a:rPr lang="uk-UA" sz="2800" b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∈∅</m:t>
                    </m:r>
                  </m:oMath>
                </a14:m>
                <a:endParaRPr lang="uk-UA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0" name="Прямокутник: округлені кути 3">
                <a:extLst>
                  <a:ext uri="{FF2B5EF4-FFF2-40B4-BE49-F238E27FC236}">
                    <a16:creationId xmlns:a16="http://schemas.microsoft.com/office/drawing/2014/main" id="{1CBA65D4-436E-46C4-9B21-BB64D7CD277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4407" y="4742170"/>
                <a:ext cx="4776753" cy="718457"/>
              </a:xfrm>
              <a:prstGeom prst="roundRect">
                <a:avLst/>
              </a:prstGeom>
              <a:blipFill>
                <a:blip r:embed="rId5"/>
                <a:stretch>
                  <a:fillRect b="-932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92552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505A4F-F93D-4779-9856-0353A638E731}"/>
                  </a:ext>
                </a:extLst>
              </p:cNvPr>
              <p:cNvSpPr txBox="1"/>
              <p:nvPr/>
            </p:nvSpPr>
            <p:spPr>
              <a:xfrm>
                <a:off x="1097450" y="2350673"/>
                <a:ext cx="8501744" cy="10464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200" b="1" dirty="0">
                    <a:highlight>
                      <a:srgbClr val="F9FFA4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  <a:r>
                  <a:rPr lang="uk-UA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GB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1. </a:t>
                </a:r>
                <a:r>
                  <a:rPr lang="uk-UA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Щоб знайти корені квадратного рівняння, спочатку потрібно знайти чому дорівнює дискримінант.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−4∗2∗2=25−16=9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505A4F-F93D-4779-9856-0353A638E7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450" y="2350673"/>
                <a:ext cx="8501744" cy="1046440"/>
              </a:xfrm>
              <a:prstGeom prst="rect">
                <a:avLst/>
              </a:prstGeom>
              <a:blipFill>
                <a:blip r:embed="rId2"/>
                <a:stretch>
                  <a:fillRect l="-932" t="-4094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Прямокутник: округлені кути 3">
            <a:extLst>
              <a:ext uri="{FF2B5EF4-FFF2-40B4-BE49-F238E27FC236}">
                <a16:creationId xmlns:a16="http://schemas.microsoft.com/office/drawing/2014/main" id="{DE3D1371-B911-4459-9BDA-CF19FFC1F54B}"/>
              </a:ext>
            </a:extLst>
          </p:cNvPr>
          <p:cNvSpPr/>
          <p:nvPr/>
        </p:nvSpPr>
        <p:spPr>
          <a:xfrm>
            <a:off x="1162766" y="942766"/>
            <a:ext cx="1883230" cy="333736"/>
          </a:xfrm>
          <a:prstGeom prst="roundRect">
            <a:avLst/>
          </a:prstGeom>
          <a:solidFill>
            <a:srgbClr val="82DD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</a:t>
            </a:r>
            <a:r>
              <a:rPr lang="en-GB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uk-UA" sz="24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63B29E3-C673-424A-ADB2-E6A98CC78437}"/>
                  </a:ext>
                </a:extLst>
              </p:cNvPr>
              <p:cNvSpPr txBox="1"/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200" b="1" dirty="0"/>
                  <a:t>Дано: </a:t>
                </a:r>
                <a14:m>
                  <m:oMath xmlns:m="http://schemas.openxmlformats.org/officeDocument/2006/math">
                    <m:r>
                      <a:rPr lang="uk-UA" sz="2000" i="1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uk-UA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</a:rPr>
                      <m:t>+5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+2=0</m:t>
                    </m:r>
                  </m:oMath>
                </a14:m>
                <a:endParaRPr lang="ru-RU" sz="2000" dirty="0"/>
              </a:p>
              <a:p>
                <a:r>
                  <a:rPr lang="uk-UA" sz="2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US" sz="22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− ?</m:t>
                    </m:r>
                  </m:oMath>
                </a14:m>
                <a:endParaRPr lang="uk-UA" sz="2000" b="0" dirty="0"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63B29E3-C673-424A-ADB2-E6A98CC784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blipFill>
                <a:blip r:embed="rId3"/>
                <a:stretch>
                  <a:fillRect l="-932" t="-5426" b="-1317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75C66BA4-FEC3-42F0-A4F9-09871A16DBD7}"/>
              </a:ext>
            </a:extLst>
          </p:cNvPr>
          <p:cNvSpPr txBox="1"/>
          <p:nvPr/>
        </p:nvSpPr>
        <p:spPr>
          <a:xfrm>
            <a:off x="1538895" y="3539958"/>
            <a:ext cx="109401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як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D&gt;0,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івняння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мати два кореня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66E57E5-3613-4549-985F-D26AE20BF795}"/>
                  </a:ext>
                </a:extLst>
              </p:cNvPr>
              <p:cNvSpPr txBox="1"/>
              <p:nvPr/>
            </p:nvSpPr>
            <p:spPr>
              <a:xfrm>
                <a:off x="685800" y="4082913"/>
                <a:ext cx="10940143" cy="12572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0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−5+3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=−0,5</m:t>
                      </m:r>
                    </m:oMath>
                  </m:oMathPara>
                </a14:m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−5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−3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2</m:t>
                      </m:r>
                    </m:oMath>
                  </m:oMathPara>
                </a14:m>
                <a:endParaRPr lang="uk-UA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66E57E5-3613-4549-985F-D26AE20BF7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800" y="4082913"/>
                <a:ext cx="10940143" cy="125726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0B7C4F9C-FF9A-4D9C-8442-E23E73EEAB14}"/>
                  </a:ext>
                </a:extLst>
              </p:cNvPr>
              <p:cNvSpPr txBox="1"/>
              <p:nvPr/>
            </p:nvSpPr>
            <p:spPr>
              <a:xfrm>
                <a:off x="1162766" y="5451133"/>
                <a:ext cx="327576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/>
                  <a:t>=-0,5;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=−2</m:t>
                    </m:r>
                  </m:oMath>
                </a14:m>
                <a:endParaRPr lang="uk-UA" sz="2000" dirty="0"/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0B7C4F9C-FF9A-4D9C-8442-E23E73EEAB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2766" y="5451133"/>
                <a:ext cx="3275769" cy="400110"/>
              </a:xfrm>
              <a:prstGeom prst="rect">
                <a:avLst/>
              </a:prstGeom>
              <a:blipFill>
                <a:blip r:embed="rId5"/>
                <a:stretch>
                  <a:fillRect l="-2048" t="-7576" b="-2575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66421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3" grpId="0" animBg="1"/>
      <p:bldP spid="14" grpId="0"/>
      <p:bldP spid="16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90806A6E-9B03-4109-B3CF-31135A7EF282}"/>
              </a:ext>
            </a:extLst>
          </p:cNvPr>
          <p:cNvSpPr/>
          <p:nvPr/>
        </p:nvSpPr>
        <p:spPr>
          <a:xfrm>
            <a:off x="1162766" y="942766"/>
            <a:ext cx="1883230" cy="333736"/>
          </a:xfrm>
          <a:prstGeom prst="roundRect">
            <a:avLst/>
          </a:prstGeom>
          <a:solidFill>
            <a:srgbClr val="82DD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uk-UA" sz="24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7BA75AC-D5B1-4CB4-9A6A-556EE6477FA8}"/>
                  </a:ext>
                </a:extLst>
              </p:cNvPr>
              <p:cNvSpPr txBox="1"/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200" b="1" dirty="0"/>
                  <a:t>Дано: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−4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+3=0</m:t>
                    </m:r>
                  </m:oMath>
                </a14:m>
                <a:endParaRPr lang="ru-RU" sz="2000" dirty="0"/>
              </a:p>
              <a:p>
                <a:r>
                  <a:rPr lang="uk-UA" sz="2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US" sz="22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− ?</m:t>
                    </m:r>
                  </m:oMath>
                </a14:m>
                <a:endParaRPr lang="uk-UA" sz="2000" b="0" dirty="0"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7BA75AC-D5B1-4CB4-9A6A-556EE6477F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blipFill>
                <a:blip r:embed="rId2"/>
                <a:stretch>
                  <a:fillRect l="-932" t="-5426" b="-1317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3964177-CD60-4E58-81AA-FAAFD8480155}"/>
                  </a:ext>
                </a:extLst>
              </p:cNvPr>
              <p:cNvSpPr txBox="1"/>
              <p:nvPr/>
            </p:nvSpPr>
            <p:spPr>
              <a:xfrm>
                <a:off x="1097450" y="2350673"/>
                <a:ext cx="8501744" cy="10464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200" b="1" dirty="0">
                    <a:highlight>
                      <a:srgbClr val="F9FFA4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  <a:r>
                  <a:rPr lang="uk-UA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GB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1. </a:t>
                </a:r>
                <a:r>
                  <a:rPr lang="uk-UA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Щоб знайти корені квадратного рівняння, спочатку потрібно знайти чому дорівнює дискримінант.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(−4)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∗1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16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−1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4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3964177-CD60-4E58-81AA-FAAFD84801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450" y="2350673"/>
                <a:ext cx="8501744" cy="1046440"/>
              </a:xfrm>
              <a:prstGeom prst="rect">
                <a:avLst/>
              </a:prstGeom>
              <a:blipFill>
                <a:blip r:embed="rId3"/>
                <a:stretch>
                  <a:fillRect l="-932" t="-4094" b="-584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69B1E711-7EBD-44A4-97CB-7B07578A8F34}"/>
              </a:ext>
            </a:extLst>
          </p:cNvPr>
          <p:cNvSpPr txBox="1"/>
          <p:nvPr/>
        </p:nvSpPr>
        <p:spPr>
          <a:xfrm>
            <a:off x="1538895" y="3539958"/>
            <a:ext cx="109401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як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D&gt;0,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івняння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мати два кореня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9E279AA-1500-4A58-BC83-95ED452BE875}"/>
                  </a:ext>
                </a:extLst>
              </p:cNvPr>
              <p:cNvSpPr txBox="1"/>
              <p:nvPr/>
            </p:nvSpPr>
            <p:spPr>
              <a:xfrm>
                <a:off x="685800" y="4082913"/>
                <a:ext cx="10940143" cy="12775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0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4+2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</m:t>
                      </m:r>
                    </m:oMath>
                  </m:oMathPara>
                </a14:m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</m:t>
                      </m:r>
                    </m:oMath>
                  </m:oMathPara>
                </a14:m>
                <a:endParaRPr lang="uk-UA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9E279AA-1500-4A58-BC83-95ED452BE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800" y="4082913"/>
                <a:ext cx="10940143" cy="127752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0A71AE4-FAC9-4FF4-AAB3-978F37454AC2}"/>
                  </a:ext>
                </a:extLst>
              </p:cNvPr>
              <p:cNvSpPr txBox="1"/>
              <p:nvPr/>
            </p:nvSpPr>
            <p:spPr>
              <a:xfrm>
                <a:off x="1162766" y="5451133"/>
                <a:ext cx="273004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/>
                  <a:t>=3;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000" dirty="0"/>
                  <a:t>1</a:t>
                </a:r>
                <a:endParaRPr lang="uk-UA" sz="2000" dirty="0"/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0A71AE4-FAC9-4FF4-AAB3-978F37454A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2766" y="5451133"/>
                <a:ext cx="2730043" cy="400110"/>
              </a:xfrm>
              <a:prstGeom prst="rect">
                <a:avLst/>
              </a:prstGeom>
              <a:blipFill>
                <a:blip r:embed="rId5"/>
                <a:stretch>
                  <a:fillRect l="-2455" t="-7576" r="-1116" b="-2575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26217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 uiExpand="1" build="p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A2883C5D-637D-4B75-B041-6C183CDF91AA}"/>
              </a:ext>
            </a:extLst>
          </p:cNvPr>
          <p:cNvSpPr/>
          <p:nvPr/>
        </p:nvSpPr>
        <p:spPr>
          <a:xfrm>
            <a:off x="1162766" y="942766"/>
            <a:ext cx="1883230" cy="333736"/>
          </a:xfrm>
          <a:prstGeom prst="roundRect">
            <a:avLst/>
          </a:prstGeom>
          <a:solidFill>
            <a:srgbClr val="82DD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uk-UA" sz="24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42B595C-C731-42F6-ACEA-C0D340E69D01}"/>
                  </a:ext>
                </a:extLst>
              </p:cNvPr>
              <p:cNvSpPr txBox="1"/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200" b="1" dirty="0"/>
                  <a:t>Дано: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ru-RU" sz="2000" b="0" i="1" smtClean="0">
                        <a:latin typeface="Cambria Math" panose="02040503050406030204" pitchFamily="18" charset="0"/>
                      </a:rPr>
                      <m:t>6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+9=0</m:t>
                    </m:r>
                  </m:oMath>
                </a14:m>
                <a:endParaRPr lang="ru-RU" sz="2000" dirty="0"/>
              </a:p>
              <a:p>
                <a:r>
                  <a:rPr lang="uk-UA" sz="2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US" sz="22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− ?</m:t>
                    </m:r>
                  </m:oMath>
                </a14:m>
                <a:endParaRPr lang="uk-UA" sz="2000" b="0" dirty="0"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42B595C-C731-42F6-ACEA-C0D340E69D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blipFill>
                <a:blip r:embed="rId2"/>
                <a:stretch>
                  <a:fillRect l="-932" t="-5426" b="-1317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9423896-4D38-4548-B417-FE42378A8126}"/>
                  </a:ext>
                </a:extLst>
              </p:cNvPr>
              <p:cNvSpPr txBox="1"/>
              <p:nvPr/>
            </p:nvSpPr>
            <p:spPr>
              <a:xfrm>
                <a:off x="1097450" y="2350673"/>
                <a:ext cx="8501744" cy="10464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200" b="1" dirty="0">
                    <a:highlight>
                      <a:srgbClr val="F9FFA4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  <a:r>
                  <a:rPr lang="uk-UA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GB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1. </a:t>
                </a:r>
                <a:r>
                  <a:rPr lang="uk-UA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Щоб знайти корені квадратного рівняння, спочатку потрібно знайти чому дорівнює дискримінант.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(−</m:t>
                          </m:r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∗1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9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36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36</m:t>
                      </m:r>
                      <m:r>
                        <a:rPr lang="ru-RU" sz="2000" b="0" i="0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9423896-4D38-4548-B417-FE42378A81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450" y="2350673"/>
                <a:ext cx="8501744" cy="1046440"/>
              </a:xfrm>
              <a:prstGeom prst="rect">
                <a:avLst/>
              </a:prstGeom>
              <a:blipFill>
                <a:blip r:embed="rId3"/>
                <a:stretch>
                  <a:fillRect l="-932" t="-4094" b="-584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C547D996-C086-4D08-81A9-37B6443F32B7}"/>
              </a:ext>
            </a:extLst>
          </p:cNvPr>
          <p:cNvSpPr txBox="1"/>
          <p:nvPr/>
        </p:nvSpPr>
        <p:spPr>
          <a:xfrm>
            <a:off x="1538895" y="3539958"/>
            <a:ext cx="109401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як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івняння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мати два однакових кореня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05C761A-4C08-485A-842A-6D3BD481B910}"/>
                  </a:ext>
                </a:extLst>
              </p:cNvPr>
              <p:cNvSpPr txBox="1"/>
              <p:nvPr/>
            </p:nvSpPr>
            <p:spPr>
              <a:xfrm>
                <a:off x="207121" y="4177695"/>
                <a:ext cx="10940143" cy="6950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0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  <m:r>
                            <a:rPr lang="ru-RU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,2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ru-RU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</m:t>
                      </m:r>
                    </m:oMath>
                  </m:oMathPara>
                </a14:m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05C761A-4C08-485A-842A-6D3BD481B9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121" y="4177695"/>
                <a:ext cx="10940143" cy="69506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085E166-F75A-424B-8781-804035B820EA}"/>
                  </a:ext>
                </a:extLst>
              </p:cNvPr>
              <p:cNvSpPr txBox="1"/>
              <p:nvPr/>
            </p:nvSpPr>
            <p:spPr>
              <a:xfrm>
                <a:off x="1162766" y="5451133"/>
                <a:ext cx="2128083" cy="4135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ru-RU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,2</m:t>
                        </m:r>
                      </m:sub>
                    </m:sSub>
                  </m:oMath>
                </a14:m>
                <a:r>
                  <a:rPr lang="en-US" sz="2000" dirty="0"/>
                  <a:t>=3</a:t>
                </a:r>
                <a:endParaRPr lang="uk-UA" sz="2000" dirty="0"/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085E166-F75A-424B-8781-804035B820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2766" y="5451133"/>
                <a:ext cx="2128083" cy="413511"/>
              </a:xfrm>
              <a:prstGeom prst="rect">
                <a:avLst/>
              </a:prstGeom>
              <a:blipFill>
                <a:blip r:embed="rId5"/>
                <a:stretch>
                  <a:fillRect l="-3152" t="-7353" r="-2292" b="-22059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10426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 build="p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Прямокутник: округлені кути 3">
            <a:extLst>
              <a:ext uri="{FF2B5EF4-FFF2-40B4-BE49-F238E27FC236}">
                <a16:creationId xmlns:a16="http://schemas.microsoft.com/office/drawing/2014/main" id="{6DE24DFD-6F5C-4531-B03D-6027E5F05012}"/>
              </a:ext>
            </a:extLst>
          </p:cNvPr>
          <p:cNvSpPr/>
          <p:nvPr/>
        </p:nvSpPr>
        <p:spPr>
          <a:xfrm>
            <a:off x="1162766" y="942766"/>
            <a:ext cx="1883230" cy="333736"/>
          </a:xfrm>
          <a:prstGeom prst="roundRect">
            <a:avLst/>
          </a:prstGeom>
          <a:solidFill>
            <a:srgbClr val="82DD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A5B6F0D-24FB-40AD-A9B7-442F319E851A}"/>
                  </a:ext>
                </a:extLst>
              </p:cNvPr>
              <p:cNvSpPr txBox="1"/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200" b="1" dirty="0"/>
                  <a:t>Дано: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ru-RU" sz="2000" b="0" i="1" smtClean="0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+1=0</m:t>
                    </m:r>
                  </m:oMath>
                </a14:m>
                <a:endParaRPr lang="ru-RU" sz="2000" dirty="0"/>
              </a:p>
              <a:p>
                <a:r>
                  <a:rPr lang="uk-UA" sz="2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US" sz="22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− ?</m:t>
                    </m:r>
                  </m:oMath>
                </a14:m>
                <a:endParaRPr lang="uk-UA" sz="2000" b="0" dirty="0"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A5B6F0D-24FB-40AD-A9B7-442F319E85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blipFill>
                <a:blip r:embed="rId2"/>
                <a:stretch>
                  <a:fillRect l="-932" t="-5426" b="-1317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1EE3660-750B-4CEA-9B51-91849A8CB4EB}"/>
                  </a:ext>
                </a:extLst>
              </p:cNvPr>
              <p:cNvSpPr txBox="1"/>
              <p:nvPr/>
            </p:nvSpPr>
            <p:spPr>
              <a:xfrm>
                <a:off x="1097450" y="2350673"/>
                <a:ext cx="8501744" cy="10464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200" b="1" dirty="0">
                    <a:highlight>
                      <a:srgbClr val="F9FFA4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  <a:r>
                  <a:rPr lang="uk-UA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GB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1. </a:t>
                </a:r>
                <a:r>
                  <a:rPr lang="uk-UA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Щоб знайти корені квадратного рівняння, спочатку потрібно знайти чому дорівнює дискримінант.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1=4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20=−16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1EE3660-750B-4CEA-9B51-91849A8CB4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450" y="2350673"/>
                <a:ext cx="8501744" cy="1046440"/>
              </a:xfrm>
              <a:prstGeom prst="rect">
                <a:avLst/>
              </a:prstGeom>
              <a:blipFill>
                <a:blip r:embed="rId3"/>
                <a:stretch>
                  <a:fillRect l="-932" t="-4094" b="-584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77898780-541A-45B8-A37A-5020A9FB7AD2}"/>
              </a:ext>
            </a:extLst>
          </p:cNvPr>
          <p:cNvSpPr txBox="1"/>
          <p:nvPr/>
        </p:nvSpPr>
        <p:spPr>
          <a:xfrm>
            <a:off x="1538895" y="3539958"/>
            <a:ext cx="109401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як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D&lt;0,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івняння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 мати дійсних коренів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6847B17-AFBF-4C69-B93A-2B295DF6D5E8}"/>
                  </a:ext>
                </a:extLst>
              </p:cNvPr>
              <p:cNvSpPr txBox="1"/>
              <p:nvPr/>
            </p:nvSpPr>
            <p:spPr>
              <a:xfrm>
                <a:off x="1162766" y="5398499"/>
                <a:ext cx="205998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uk-UA" sz="2000" b="0" dirty="0" smtClean="0">
                        <a:latin typeface="Cambria Math" panose="02040503050406030204" pitchFamily="18" charset="0"/>
                      </a:rPr>
                      <m:t>∈∅</m:t>
                    </m:r>
                  </m:oMath>
                </a14:m>
                <a:endParaRPr lang="uk-UA" sz="2000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6847B17-AFBF-4C69-B93A-2B295DF6D5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2766" y="5398499"/>
                <a:ext cx="2059988" cy="400110"/>
              </a:xfrm>
              <a:prstGeom prst="rect">
                <a:avLst/>
              </a:prstGeom>
              <a:blipFill>
                <a:blip r:embed="rId4"/>
                <a:stretch>
                  <a:fillRect l="-3254" t="-9231" b="-2769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24965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3" grpId="0" build="p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684445-4C6A-E1CD-32E4-C29300E14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2722" y="-75177"/>
            <a:ext cx="9486900" cy="1371600"/>
          </a:xfrm>
        </p:spPr>
        <p:txBody>
          <a:bodyPr/>
          <a:lstStyle/>
          <a:p>
            <a:r>
              <a:rPr lang="uk-UA" dirty="0">
                <a:ea typeface="+mj-lt"/>
                <a:cs typeface="+mj-lt"/>
              </a:rPr>
              <a:t>Теорема </a:t>
            </a:r>
            <a:r>
              <a:rPr lang="uk-UA" dirty="0" err="1">
                <a:ea typeface="+mj-lt"/>
                <a:cs typeface="+mj-lt"/>
              </a:rPr>
              <a:t>Вієта</a:t>
            </a:r>
            <a:endParaRPr lang="ru-RU" dirty="0" err="1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кутник: округлені кути 3">
                <a:extLst>
                  <a:ext uri="{FF2B5EF4-FFF2-40B4-BE49-F238E27FC236}">
                    <a16:creationId xmlns:a16="http://schemas.microsoft.com/office/drawing/2014/main" id="{5985C9DD-70C9-4832-8A53-255D037068E0}"/>
                  </a:ext>
                </a:extLst>
              </p:cNvPr>
              <p:cNvSpPr/>
              <p:nvPr/>
            </p:nvSpPr>
            <p:spPr>
              <a:xfrm>
                <a:off x="664464" y="1513946"/>
                <a:ext cx="3354002" cy="333736"/>
              </a:xfrm>
              <a:prstGeom prst="roundRect">
                <a:avLst/>
              </a:prstGeom>
              <a:solidFill>
                <a:srgbClr val="82DDB7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ru-RU" sz="1800" i="1" kern="1200" smtClean="0">
                            <a:solidFill>
                              <a:srgbClr val="293737"/>
                            </a:solidFill>
                            <a:effectLst/>
                            <a:latin typeface="Cambria Math" panose="02040503050406030204" pitchFamily="18" charset="0"/>
                            <a:ea typeface="Goudy Old Style" panose="02020502050305020303" pitchFamily="18" charset="0"/>
                            <a:cs typeface="Goudy Old Style" panose="02020502050305020303" pitchFamily="18" charset="0"/>
                          </a:rPr>
                        </m:ctrlPr>
                      </m:sSupPr>
                      <m:e>
                        <m:r>
                          <a:rPr lang="en-US" sz="1800" b="0" i="1" kern="1200">
                            <a:solidFill>
                              <a:srgbClr val="293737"/>
                            </a:solidFill>
                            <a:effectLst/>
                            <a:latin typeface="Cambria Math" panose="02040503050406030204" pitchFamily="18" charset="0"/>
                            <a:ea typeface="Goudy Old Style" panose="02020502050305020303" pitchFamily="18" charset="0"/>
                            <a:cs typeface="Goudy Old Style" panose="02020502050305020303" pitchFamily="18" charset="0"/>
                          </a:rPr>
                          <m:t>𝑎𝑥</m:t>
                        </m:r>
                      </m:e>
                      <m:sup>
                        <m:r>
                          <a:rPr lang="en-US" sz="1800" b="0" i="1" kern="1200">
                            <a:solidFill>
                              <a:srgbClr val="293737"/>
                            </a:solidFill>
                            <a:effectLst/>
                            <a:latin typeface="Cambria Math" panose="02040503050406030204" pitchFamily="18" charset="0"/>
                            <a:ea typeface="Goudy Old Style" panose="02020502050305020303" pitchFamily="18" charset="0"/>
                            <a:cs typeface="Goudy Old Style" panose="02020502050305020303" pitchFamily="18" charset="0"/>
                          </a:rPr>
                          <m:t>2</m:t>
                        </m:r>
                      </m:sup>
                    </m:sSup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+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𝑏𝑥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+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𝑐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=0,</m:t>
                    </m:r>
                  </m:oMath>
                </a14:m>
                <a:r>
                  <a:rPr lang="en-US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 </a:t>
                </a:r>
                <a:r>
                  <a:rPr lang="ru-RU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(де a</a:t>
                </a:r>
                <a14:m>
                  <m:oMath xmlns:m="http://schemas.openxmlformats.org/officeDocument/2006/math">
                    <m:r>
                      <a:rPr lang="en-US" sz="1800" b="0" i="1" kern="1200" smtClean="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=</m:t>
                    </m:r>
                  </m:oMath>
                </a14:m>
                <a:r>
                  <a:rPr lang="en-US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1</a:t>
                </a:r>
                <a:r>
                  <a:rPr lang="ru-RU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):</a:t>
                </a:r>
                <a:endParaRPr lang="uk-UA" sz="24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Прямокутник: округлені кути 3">
                <a:extLst>
                  <a:ext uri="{FF2B5EF4-FFF2-40B4-BE49-F238E27FC236}">
                    <a16:creationId xmlns:a16="http://schemas.microsoft.com/office/drawing/2014/main" id="{5985C9DD-70C9-4832-8A53-255D037068E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464" y="1513946"/>
                <a:ext cx="3354002" cy="333736"/>
              </a:xfrm>
              <a:prstGeom prst="roundRect">
                <a:avLst/>
              </a:prstGeom>
              <a:blipFill>
                <a:blip r:embed="rId2"/>
                <a:stretch>
                  <a:fillRect t="-16364" b="-3636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Прямокутник: округлені кути 3">
                <a:extLst>
                  <a:ext uri="{FF2B5EF4-FFF2-40B4-BE49-F238E27FC236}">
                    <a16:creationId xmlns:a16="http://schemas.microsoft.com/office/drawing/2014/main" id="{1CBA65D4-436E-46C4-9B21-BB64D7CD2779}"/>
                  </a:ext>
                </a:extLst>
              </p:cNvPr>
              <p:cNvSpPr/>
              <p:nvPr/>
            </p:nvSpPr>
            <p:spPr>
              <a:xfrm>
                <a:off x="2103750" y="2247861"/>
                <a:ext cx="4965974" cy="1392644"/>
              </a:xfrm>
              <a:prstGeom prst="roundRect">
                <a:avLst/>
              </a:prstGeom>
              <a:solidFill>
                <a:srgbClr val="F9FFA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uk-UA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uk-UA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uk-UA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=−</m:t>
                              </m:r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𝒃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uk-UA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uk-UA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𝒄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uk-UA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0" name="Прямокутник: округлені кути 3">
                <a:extLst>
                  <a:ext uri="{FF2B5EF4-FFF2-40B4-BE49-F238E27FC236}">
                    <a16:creationId xmlns:a16="http://schemas.microsoft.com/office/drawing/2014/main" id="{1CBA65D4-436E-46C4-9B21-BB64D7CD277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750" y="2247861"/>
                <a:ext cx="4965974" cy="1392644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кутник: округлені кути 3">
                <a:extLst>
                  <a:ext uri="{FF2B5EF4-FFF2-40B4-BE49-F238E27FC236}">
                    <a16:creationId xmlns:a16="http://schemas.microsoft.com/office/drawing/2014/main" id="{91229AA2-419E-42E0-85C7-6DC3227323E8}"/>
                  </a:ext>
                </a:extLst>
              </p:cNvPr>
              <p:cNvSpPr/>
              <p:nvPr/>
            </p:nvSpPr>
            <p:spPr>
              <a:xfrm>
                <a:off x="7648270" y="3640505"/>
                <a:ext cx="3809345" cy="333736"/>
              </a:xfrm>
              <a:prstGeom prst="roundRect">
                <a:avLst/>
              </a:prstGeom>
              <a:solidFill>
                <a:srgbClr val="82DDB7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ru-RU" sz="1800" i="1" kern="1200" smtClean="0">
                            <a:solidFill>
                              <a:srgbClr val="293737"/>
                            </a:solidFill>
                            <a:effectLst/>
                            <a:latin typeface="Cambria Math" panose="02040503050406030204" pitchFamily="18" charset="0"/>
                            <a:ea typeface="Goudy Old Style" panose="02020502050305020303" pitchFamily="18" charset="0"/>
                            <a:cs typeface="Goudy Old Style" panose="02020502050305020303" pitchFamily="18" charset="0"/>
                          </a:rPr>
                        </m:ctrlPr>
                      </m:sSupPr>
                      <m:e>
                        <m:r>
                          <a:rPr lang="en-US" sz="1800" b="0" i="1" kern="1200">
                            <a:solidFill>
                              <a:srgbClr val="293737"/>
                            </a:solidFill>
                            <a:effectLst/>
                            <a:latin typeface="Cambria Math" panose="02040503050406030204" pitchFamily="18" charset="0"/>
                            <a:ea typeface="Goudy Old Style" panose="02020502050305020303" pitchFamily="18" charset="0"/>
                            <a:cs typeface="Goudy Old Style" panose="02020502050305020303" pitchFamily="18" charset="0"/>
                          </a:rPr>
                          <m:t>𝑎𝑥</m:t>
                        </m:r>
                      </m:e>
                      <m:sup>
                        <m:r>
                          <a:rPr lang="en-US" sz="1800" b="0" i="1" kern="1200">
                            <a:solidFill>
                              <a:srgbClr val="293737"/>
                            </a:solidFill>
                            <a:effectLst/>
                            <a:latin typeface="Cambria Math" panose="02040503050406030204" pitchFamily="18" charset="0"/>
                            <a:ea typeface="Goudy Old Style" panose="02020502050305020303" pitchFamily="18" charset="0"/>
                            <a:cs typeface="Goudy Old Style" panose="02020502050305020303" pitchFamily="18" charset="0"/>
                          </a:rPr>
                          <m:t>2</m:t>
                        </m:r>
                      </m:sup>
                    </m:sSup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+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𝑏𝑥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+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𝑐</m:t>
                    </m:r>
                    <m:r>
                      <a:rPr lang="en-US" sz="1800" b="0" i="1" kern="120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Goudy Old Style" panose="02020502050305020303" pitchFamily="18" charset="0"/>
                        <a:cs typeface="Goudy Old Style" panose="02020502050305020303" pitchFamily="18" charset="0"/>
                      </a:rPr>
                      <m:t>=0,</m:t>
                    </m:r>
                  </m:oMath>
                </a14:m>
                <a:r>
                  <a:rPr lang="en-US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 </a:t>
                </a:r>
                <a:r>
                  <a:rPr lang="ru-RU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(де a</a:t>
                </a:r>
                <a14:m>
                  <m:oMath xmlns:m="http://schemas.openxmlformats.org/officeDocument/2006/math">
                    <m:r>
                      <a:rPr lang="ru-RU" sz="1800" i="1" kern="1200" smtClean="0">
                        <a:solidFill>
                          <a:srgbClr val="293737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Goudy Old Style" panose="02020502050305020303" pitchFamily="18" charset="0"/>
                      </a:rPr>
                      <m:t>≠</m:t>
                    </m:r>
                  </m:oMath>
                </a14:m>
                <a:r>
                  <a:rPr lang="en-US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0;</a:t>
                </a:r>
                <a:r>
                  <a:rPr lang="ru-RU" dirty="0">
                    <a:solidFill>
                      <a:srgbClr val="293737"/>
                    </a:solidFill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 a</a:t>
                </a:r>
                <a14:m>
                  <m:oMath xmlns:m="http://schemas.openxmlformats.org/officeDocument/2006/math">
                    <m:r>
                      <a:rPr lang="ru-RU" i="1">
                        <a:solidFill>
                          <a:srgbClr val="293737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Goudy Old Style" panose="02020502050305020303" pitchFamily="18" charset="0"/>
                      </a:rPr>
                      <m:t>≠</m:t>
                    </m:r>
                    <m:r>
                      <a:rPr lang="en-US" b="0" i="0" smtClean="0">
                        <a:solidFill>
                          <a:srgbClr val="293737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Goudy Old Style" panose="02020502050305020303" pitchFamily="18" charset="0"/>
                      </a:rPr>
                      <m:t>1</m:t>
                    </m:r>
                  </m:oMath>
                </a14:m>
                <a:r>
                  <a:rPr lang="ru-RU" sz="1800" kern="1200" dirty="0">
                    <a:solidFill>
                      <a:srgbClr val="293737"/>
                    </a:solidFill>
                    <a:effectLst/>
                    <a:latin typeface="Goudy Old Style" panose="02020502050305020303" pitchFamily="18" charset="0"/>
                    <a:ea typeface="Goudy Old Style" panose="02020502050305020303" pitchFamily="18" charset="0"/>
                    <a:cs typeface="Goudy Old Style" panose="02020502050305020303" pitchFamily="18" charset="0"/>
                  </a:rPr>
                  <a:t>):</a:t>
                </a:r>
                <a:endParaRPr lang="uk-UA" sz="24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Прямокутник: округлені кути 3">
                <a:extLst>
                  <a:ext uri="{FF2B5EF4-FFF2-40B4-BE49-F238E27FC236}">
                    <a16:creationId xmlns:a16="http://schemas.microsoft.com/office/drawing/2014/main" id="{91229AA2-419E-42E0-85C7-6DC3227323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8270" y="3640505"/>
                <a:ext cx="3809345" cy="333736"/>
              </a:xfrm>
              <a:prstGeom prst="roundRect">
                <a:avLst/>
              </a:prstGeom>
              <a:blipFill>
                <a:blip r:embed="rId4"/>
                <a:stretch>
                  <a:fillRect t="-16364" b="-3636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Прямокутник: округлені кути 3">
                <a:extLst>
                  <a:ext uri="{FF2B5EF4-FFF2-40B4-BE49-F238E27FC236}">
                    <a16:creationId xmlns:a16="http://schemas.microsoft.com/office/drawing/2014/main" id="{792BBB40-1517-4014-B68D-E6B4FFFBD7BE}"/>
                  </a:ext>
                </a:extLst>
              </p:cNvPr>
              <p:cNvSpPr/>
              <p:nvPr/>
            </p:nvSpPr>
            <p:spPr>
              <a:xfrm>
                <a:off x="2229842" y="4259782"/>
                <a:ext cx="5418428" cy="2078881"/>
              </a:xfrm>
              <a:prstGeom prst="roundRect">
                <a:avLst/>
              </a:prstGeom>
              <a:solidFill>
                <a:srgbClr val="F9FFA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uk-UA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uk-UA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uk-UA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=−</m:t>
                              </m:r>
                              <m:f>
                                <m:fPr>
                                  <m:ctrlP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𝒃</m:t>
                                  </m:r>
                                </m:num>
                                <m:den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𝒂</m:t>
                                  </m:r>
                                </m:den>
                              </m:f>
                            </m:e>
                            <m:e>
                              <m:sSub>
                                <m:sSubPr>
                                  <m:ctrlPr>
                                    <a:rPr lang="uk-UA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uk-UA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∗</m:t>
                                  </m:r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n-US" sz="2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𝒄</m:t>
                                  </m:r>
                                </m:num>
                                <m:den>
                                  <m:r>
                                    <a:rPr lang="en-US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𝒂</m:t>
                                  </m:r>
                                </m:den>
                              </m:f>
                            </m:e>
                          </m:eqArr>
                        </m:e>
                      </m:d>
                    </m:oMath>
                  </m:oMathPara>
                </a14:m>
                <a:endParaRPr lang="uk-UA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Прямокутник: округлені кути 3">
                <a:extLst>
                  <a:ext uri="{FF2B5EF4-FFF2-40B4-BE49-F238E27FC236}">
                    <a16:creationId xmlns:a16="http://schemas.microsoft.com/office/drawing/2014/main" id="{792BBB40-1517-4014-B68D-E6B4FFFBD7B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9842" y="4259782"/>
                <a:ext cx="5418428" cy="2078881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57269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Прямокутник: округлені кути 3">
            <a:extLst>
              <a:ext uri="{FF2B5EF4-FFF2-40B4-BE49-F238E27FC236}">
                <a16:creationId xmlns:a16="http://schemas.microsoft.com/office/drawing/2014/main" id="{6DE24DFD-6F5C-4531-B03D-6027E5F05012}"/>
              </a:ext>
            </a:extLst>
          </p:cNvPr>
          <p:cNvSpPr/>
          <p:nvPr/>
        </p:nvSpPr>
        <p:spPr>
          <a:xfrm>
            <a:off x="1162766" y="942766"/>
            <a:ext cx="1883230" cy="333736"/>
          </a:xfrm>
          <a:prstGeom prst="roundRect">
            <a:avLst/>
          </a:prstGeom>
          <a:solidFill>
            <a:srgbClr val="82DD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uk-UA" sz="24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A5B6F0D-24FB-40AD-A9B7-442F319E851A}"/>
                  </a:ext>
                </a:extLst>
              </p:cNvPr>
              <p:cNvSpPr txBox="1"/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200" b="1" dirty="0"/>
                  <a:t>Дано: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ru-RU" sz="20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+2=0</m:t>
                    </m:r>
                  </m:oMath>
                </a14:m>
                <a:endParaRPr lang="ru-RU" sz="2000" dirty="0"/>
              </a:p>
              <a:p>
                <a:r>
                  <a:rPr lang="uk-UA" sz="2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US" sz="22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− ?</m:t>
                    </m:r>
                  </m:oMath>
                </a14:m>
                <a:endParaRPr lang="uk-UA" sz="2000" b="0" dirty="0"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A5B6F0D-24FB-40AD-A9B7-442F319E85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blipFill>
                <a:blip r:embed="rId2"/>
                <a:stretch>
                  <a:fillRect l="-932" t="-5426" b="-1317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1EE3660-750B-4CEA-9B51-91849A8CB4EB}"/>
                  </a:ext>
                </a:extLst>
              </p:cNvPr>
              <p:cNvSpPr txBox="1"/>
              <p:nvPr/>
            </p:nvSpPr>
            <p:spPr>
              <a:xfrm>
                <a:off x="1097450" y="2350673"/>
                <a:ext cx="8501744" cy="7386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200" b="1" dirty="0">
                    <a:highlight>
                      <a:srgbClr val="F9FFA4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  <a:r>
                  <a:rPr lang="uk-UA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GB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1. </a:t>
                </a:r>
                <a:r>
                  <a:rPr lang="uk-UA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Щоб знайти корені квадратного рівняння, </a:t>
                </a:r>
                <a:r>
                  <a:rPr lang="ru-RU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потр</a:t>
                </a:r>
                <a:r>
                  <a:rPr lang="uk-UA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ібно</a:t>
                </a:r>
                <a:r>
                  <a:rPr lang="uk-UA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знайти при яких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та </m:t>
                    </m:r>
                    <m:sSub>
                      <m:sSubPr>
                        <m:ctrlPr>
                          <a:rPr lang="ru-RU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uk-UA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сума буде дорівнювати 3, а добуток 2</m:t>
                    </m:r>
                  </m:oMath>
                </a14:m>
                <a:endParaRPr lang="ru-RU" sz="2000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1EE3660-750B-4CEA-9B51-91849A8CB4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450" y="2350673"/>
                <a:ext cx="8501744" cy="738664"/>
              </a:xfrm>
              <a:prstGeom prst="rect">
                <a:avLst/>
              </a:prstGeom>
              <a:blipFill>
                <a:blip r:embed="rId3"/>
                <a:stretch>
                  <a:fillRect l="-932" t="-5785" b="-14050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C0027FE-B816-46F5-993E-65836B136864}"/>
                  </a:ext>
                </a:extLst>
              </p:cNvPr>
              <p:cNvSpPr txBox="1"/>
              <p:nvPr/>
            </p:nvSpPr>
            <p:spPr>
              <a:xfrm>
                <a:off x="2039322" y="3265355"/>
                <a:ext cx="1667636" cy="7788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uk-UA" sz="2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00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uk-UA" sz="2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uk-UA" sz="2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=3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uk-UA" sz="2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  <m:sSub>
                                <m:sSub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uk-UA" sz="2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=2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uk-UA" sz="2000" dirty="0"/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C0027FE-B816-46F5-993E-65836B1368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9322" y="3265355"/>
                <a:ext cx="1667636" cy="77886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42E6EA2-0CA3-4046-9C6F-0FF97382C91B}"/>
                  </a:ext>
                </a:extLst>
              </p:cNvPr>
              <p:cNvSpPr txBox="1"/>
              <p:nvPr/>
            </p:nvSpPr>
            <p:spPr>
              <a:xfrm>
                <a:off x="3706958" y="4059252"/>
                <a:ext cx="22399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i="1" smtClean="0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en-US" i="1"/>
                            <m:t>1</m:t>
                          </m:r>
                        </m:sub>
                      </m:sSub>
                      <m:r>
                        <a:rPr lang="uk-UA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uk-UA" i="1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uk-UA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b="0" i="1" smtClean="0">
                          <a:latin typeface="Cambria Math" panose="02040503050406030204" pitchFamily="18" charset="0"/>
                        </a:rPr>
                        <m:t>=1+2=3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42E6EA2-0CA3-4046-9C6F-0FF97382C9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6958" y="4059252"/>
                <a:ext cx="2239909" cy="369332"/>
              </a:xfrm>
              <a:prstGeom prst="rect">
                <a:avLst/>
              </a:prstGeom>
              <a:blipFill>
                <a:blip r:embed="rId5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0439C26-7131-4D24-8BDE-4637615EC9AB}"/>
                  </a:ext>
                </a:extLst>
              </p:cNvPr>
              <p:cNvSpPr txBox="1"/>
              <p:nvPr/>
            </p:nvSpPr>
            <p:spPr>
              <a:xfrm>
                <a:off x="3706958" y="4607773"/>
                <a:ext cx="21828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i="1" smtClean="0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uk-UA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uk-UA" b="0" i="1" smtClean="0">
                          <a:latin typeface="Cambria Math" panose="02040503050406030204" pitchFamily="18" charset="0"/>
                        </a:rPr>
                        <m:t>∗</m:t>
                      </m:r>
                      <m:sSub>
                        <m:sSubPr>
                          <m:ctrlPr>
                            <a:rPr lang="uk-UA" i="1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uk-UA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b="0" i="1" smtClean="0">
                          <a:latin typeface="Cambria Math" panose="02040503050406030204" pitchFamily="18" charset="0"/>
                        </a:rPr>
                        <m:t>=1∗2=2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0439C26-7131-4D24-8BDE-4637615EC9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6958" y="4607773"/>
                <a:ext cx="2182841" cy="369332"/>
              </a:xfrm>
              <a:prstGeom prst="rect">
                <a:avLst/>
              </a:prstGeom>
              <a:blipFill>
                <a:blip r:embed="rId6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2DF8FEE-B42A-4C00-886B-B1E94AF95A14}"/>
                  </a:ext>
                </a:extLst>
              </p:cNvPr>
              <p:cNvSpPr txBox="1"/>
              <p:nvPr/>
            </p:nvSpPr>
            <p:spPr>
              <a:xfrm>
                <a:off x="1162766" y="5398499"/>
                <a:ext cx="273004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/>
                  <a:t>=</a:t>
                </a:r>
                <a:r>
                  <a:rPr lang="uk-UA" sz="2000" dirty="0"/>
                  <a:t>1</a:t>
                </a:r>
                <a:r>
                  <a:rPr lang="en-US" sz="2000" dirty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000" dirty="0"/>
                  <a:t>2</a:t>
                </a:r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2DF8FEE-B42A-4C00-886B-B1E94AF95A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2766" y="5398499"/>
                <a:ext cx="2730043" cy="400110"/>
              </a:xfrm>
              <a:prstGeom prst="rect">
                <a:avLst/>
              </a:prstGeom>
              <a:blipFill>
                <a:blip r:embed="rId7"/>
                <a:stretch>
                  <a:fillRect l="-2455" t="-9231" r="-1116" b="-2769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07935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3" grpId="0" build="p"/>
      <p:bldP spid="16" grpId="0"/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Прямокутник: округлені кути 3">
            <a:extLst>
              <a:ext uri="{FF2B5EF4-FFF2-40B4-BE49-F238E27FC236}">
                <a16:creationId xmlns:a16="http://schemas.microsoft.com/office/drawing/2014/main" id="{6DE24DFD-6F5C-4531-B03D-6027E5F05012}"/>
              </a:ext>
            </a:extLst>
          </p:cNvPr>
          <p:cNvSpPr/>
          <p:nvPr/>
        </p:nvSpPr>
        <p:spPr>
          <a:xfrm>
            <a:off x="1162766" y="942766"/>
            <a:ext cx="1883230" cy="333736"/>
          </a:xfrm>
          <a:prstGeom prst="roundRect">
            <a:avLst/>
          </a:prstGeom>
          <a:solidFill>
            <a:srgbClr val="82DD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A5B6F0D-24FB-40AD-A9B7-442F319E851A}"/>
                  </a:ext>
                </a:extLst>
              </p:cNvPr>
              <p:cNvSpPr txBox="1"/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200" b="1" dirty="0"/>
                  <a:t>Дано: </a:t>
                </a:r>
                <a14:m>
                  <m:oMath xmlns:m="http://schemas.openxmlformats.org/officeDocument/2006/math">
                    <m:r>
                      <a:rPr lang="uk-UA" sz="2000" b="0" i="0" smtClean="0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uk-UA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uk-UA" sz="2000" b="0" i="1" smtClean="0">
                        <a:latin typeface="Cambria Math" panose="02040503050406030204" pitchFamily="18" charset="0"/>
                      </a:rPr>
                      <m:t>+10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+12=0</m:t>
                    </m:r>
                  </m:oMath>
                </a14:m>
                <a:endParaRPr lang="ru-RU" sz="2000" dirty="0"/>
              </a:p>
              <a:p>
                <a:r>
                  <a:rPr lang="uk-UA" sz="2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b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US" sz="2200" b="1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− ?</m:t>
                    </m:r>
                  </m:oMath>
                </a14:m>
                <a:endParaRPr lang="uk-UA" sz="2000" b="0" dirty="0"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A5B6F0D-24FB-40AD-A9B7-442F319E85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1459501"/>
                <a:ext cx="8501743" cy="784254"/>
              </a:xfrm>
              <a:prstGeom prst="rect">
                <a:avLst/>
              </a:prstGeom>
              <a:blipFill>
                <a:blip r:embed="rId2"/>
                <a:stretch>
                  <a:fillRect l="-932" t="-5426" b="-1317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1EE3660-750B-4CEA-9B51-91849A8CB4EB}"/>
                  </a:ext>
                </a:extLst>
              </p:cNvPr>
              <p:cNvSpPr txBox="1"/>
              <p:nvPr/>
            </p:nvSpPr>
            <p:spPr>
              <a:xfrm>
                <a:off x="1097450" y="2350673"/>
                <a:ext cx="8501744" cy="7386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200" b="1" dirty="0">
                    <a:highlight>
                      <a:srgbClr val="F9FFA4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  <a:r>
                  <a:rPr lang="uk-UA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GB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uk-UA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Щоб знайти корені квадратного рівняння, </a:t>
                </a:r>
                <a:r>
                  <a:rPr lang="ru-RU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потр</a:t>
                </a:r>
                <a:r>
                  <a:rPr lang="uk-UA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ібно</a:t>
                </a:r>
                <a:r>
                  <a:rPr lang="uk-UA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знайти при яких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0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та </m:t>
                    </m:r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uk-UA" sz="20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сума буде дорівнювати </m:t>
                    </m:r>
                    <m:r>
                      <a:rPr lang="uk-UA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−10</m:t>
                    </m:r>
                    <m:r>
                      <a:rPr lang="uk-UA" sz="20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а добуток </m:t>
                    </m:r>
                    <m:r>
                      <a:rPr lang="uk-UA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12</m:t>
                    </m:r>
                  </m:oMath>
                </a14:m>
                <a:endParaRPr lang="ru-RU" sz="2000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1EE3660-750B-4CEA-9B51-91849A8CB4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450" y="2350673"/>
                <a:ext cx="8501744" cy="738664"/>
              </a:xfrm>
              <a:prstGeom prst="rect">
                <a:avLst/>
              </a:prstGeom>
              <a:blipFill>
                <a:blip r:embed="rId3"/>
                <a:stretch>
                  <a:fillRect l="-932" t="-5785" b="-14050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C7098E8-EF32-401F-9640-C3F1AE922AF0}"/>
                  </a:ext>
                </a:extLst>
              </p:cNvPr>
              <p:cNvSpPr txBox="1"/>
              <p:nvPr/>
            </p:nvSpPr>
            <p:spPr>
              <a:xfrm>
                <a:off x="2039322" y="3265355"/>
                <a:ext cx="2050497" cy="14797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uk-UA" sz="20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00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uk-UA" sz="2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uk-UA" sz="2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−10</m:t>
                                  </m:r>
                                </m:num>
                                <m:den>
                                  <m: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  <m:e>
                              <m:sSub>
                                <m:sSub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uk-UA" sz="2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  <m:sSub>
                                <m:sSub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uk-UA" sz="2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12</m:t>
                                  </m:r>
                                </m:num>
                                <m:den>
                                  <m:r>
                                    <a:rPr lang="uk-UA" sz="2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eqArr>
                        </m:e>
                      </m:d>
                    </m:oMath>
                  </m:oMathPara>
                </a14:m>
                <a:endParaRPr lang="uk-UA" sz="2000" dirty="0"/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C7098E8-EF32-401F-9640-C3F1AE922A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9322" y="3265355"/>
                <a:ext cx="2050497" cy="14797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F6BB1B-4ED3-4773-AE34-F0BC88179ABD}"/>
                  </a:ext>
                </a:extLst>
              </p:cNvPr>
              <p:cNvSpPr txBox="1"/>
              <p:nvPr/>
            </p:nvSpPr>
            <p:spPr>
              <a:xfrm>
                <a:off x="5259597" y="3539296"/>
                <a:ext cx="25861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i="1" smtClean="0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en-US" i="1"/>
                            <m:t>1</m:t>
                          </m:r>
                        </m:sub>
                      </m:sSub>
                      <m:r>
                        <a:rPr lang="uk-UA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uk-UA" i="1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uk-UA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b="0" i="1" smtClean="0">
                          <a:latin typeface="Cambria Math" panose="02040503050406030204" pitchFamily="18" charset="0"/>
                        </a:rPr>
                        <m:t>=−2−3=</m:t>
                      </m:r>
                      <m:r>
                        <a:rPr lang="uk-UA" b="0" i="0" smtClean="0">
                          <a:latin typeface="Cambria Math" panose="02040503050406030204" pitchFamily="18" charset="0"/>
                        </a:rPr>
                        <m:t>−5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F6BB1B-4ED3-4773-AE34-F0BC88179A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9597" y="3539296"/>
                <a:ext cx="2586157" cy="369332"/>
              </a:xfrm>
              <a:prstGeom prst="rect">
                <a:avLst/>
              </a:prstGeom>
              <a:blipFill>
                <a:blip r:embed="rId5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677BED1-3DCD-40E9-81FD-1478DF131D00}"/>
                  </a:ext>
                </a:extLst>
              </p:cNvPr>
              <p:cNvSpPr txBox="1"/>
              <p:nvPr/>
            </p:nvSpPr>
            <p:spPr>
              <a:xfrm>
                <a:off x="5348322" y="4068366"/>
                <a:ext cx="265617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i="1" smtClean="0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uk-UA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uk-UA" b="0" i="1" smtClean="0">
                          <a:latin typeface="Cambria Math" panose="02040503050406030204" pitchFamily="18" charset="0"/>
                        </a:rPr>
                        <m:t>∗</m:t>
                      </m:r>
                      <m:sSub>
                        <m:sSubPr>
                          <m:ctrlPr>
                            <a:rPr lang="uk-UA" i="1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uk-UA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b="0" i="1" smtClean="0">
                          <a:latin typeface="Cambria Math" panose="02040503050406030204" pitchFamily="18" charset="0"/>
                        </a:rPr>
                        <m:t>=−2∗(−3)=6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677BED1-3DCD-40E9-81FD-1478DF131D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8322" y="4068366"/>
                <a:ext cx="2656176" cy="369332"/>
              </a:xfrm>
              <a:prstGeom prst="rect">
                <a:avLst/>
              </a:prstGeom>
              <a:blipFill>
                <a:blip r:embed="rId6"/>
                <a:stretch>
                  <a:fillRect b="-14754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D2C6364-88A1-4EDC-B217-73DF7C2EC089}"/>
                  </a:ext>
                </a:extLst>
              </p:cNvPr>
              <p:cNvSpPr txBox="1"/>
              <p:nvPr/>
            </p:nvSpPr>
            <p:spPr>
              <a:xfrm>
                <a:off x="1162766" y="5398499"/>
                <a:ext cx="309142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/>
                  <a:t>=</a:t>
                </a:r>
                <a:r>
                  <a:rPr lang="uk-UA" sz="2000" dirty="0"/>
                  <a:t>-2</a:t>
                </a:r>
                <a:r>
                  <a:rPr lang="en-US" sz="2000" dirty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0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</m:t>
                    </m:r>
                  </m:oMath>
                </a14:m>
                <a:endParaRPr lang="uk-UA" sz="2000" dirty="0"/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D2C6364-88A1-4EDC-B217-73DF7C2EC0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2766" y="5398499"/>
                <a:ext cx="3091424" cy="400110"/>
              </a:xfrm>
              <a:prstGeom prst="rect">
                <a:avLst/>
              </a:prstGeom>
              <a:blipFill>
                <a:blip r:embed="rId7"/>
                <a:stretch>
                  <a:fillRect l="-2170" t="-9231" b="-2769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21105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3" grpId="0" build="p"/>
      <p:bldP spid="16" grpId="0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704CD9-5CDB-4EF2-9345-2FACD6DD8FE2}"/>
              </a:ext>
            </a:extLst>
          </p:cNvPr>
          <p:cNvSpPr txBox="1"/>
          <p:nvPr/>
        </p:nvSpPr>
        <p:spPr>
          <a:xfrm>
            <a:off x="5041769" y="81290"/>
            <a:ext cx="16996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highlight>
                  <a:srgbClr val="82DDB7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</a:t>
            </a: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756057D3-0DE8-4BB4-B2D5-1224590CE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99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Дай відповіді на запитання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77E1E8-7970-4CA4-AFE3-9C0F54D85278}"/>
              </a:ext>
            </a:extLst>
          </p:cNvPr>
          <p:cNvSpPr txBox="1"/>
          <p:nvPr/>
        </p:nvSpPr>
        <p:spPr>
          <a:xfrm>
            <a:off x="1428317" y="2125363"/>
            <a:ext cx="1099428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1. </a:t>
            </a:r>
            <a:r>
              <a:rPr lang="ru-RU" sz="2000" dirty="0" err="1"/>
              <a:t>Рівняння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зводяться</a:t>
            </a:r>
            <a:r>
              <a:rPr lang="ru-RU" sz="2000" dirty="0"/>
              <a:t> до </a:t>
            </a:r>
            <a:r>
              <a:rPr lang="ru-RU" sz="2000" dirty="0" err="1"/>
              <a:t>вигляду</a:t>
            </a:r>
            <a:r>
              <a:rPr lang="ru-RU" sz="2000" dirty="0"/>
              <a:t> ах²+bx+c=0, де а, b, c </a:t>
            </a:r>
            <a:r>
              <a:rPr lang="ru-RU" sz="2000" dirty="0" err="1"/>
              <a:t>деякі</a:t>
            </a:r>
            <a:r>
              <a:rPr lang="ru-RU" sz="2000" dirty="0"/>
              <a:t> числа, х- </a:t>
            </a:r>
            <a:r>
              <a:rPr lang="ru-RU" sz="2000" dirty="0" err="1"/>
              <a:t>змінна</a:t>
            </a:r>
            <a:r>
              <a:rPr lang="ru-RU" sz="2000" dirty="0"/>
              <a:t> (а≠0)</a:t>
            </a:r>
          </a:p>
          <a:p>
            <a:r>
              <a:rPr lang="ru-RU" sz="2000" dirty="0" err="1"/>
              <a:t>називається</a:t>
            </a:r>
            <a:r>
              <a:rPr lang="ru-RU" sz="2000" dirty="0"/>
              <a:t> ... </a:t>
            </a:r>
            <a:r>
              <a:rPr lang="ru-RU" sz="2000" dirty="0" err="1"/>
              <a:t>рівнянням</a:t>
            </a:r>
            <a:endParaRPr lang="ru-RU" sz="2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F0C1D26-3866-4EAB-BDF5-351E90DDD4C9}"/>
              </a:ext>
            </a:extLst>
          </p:cNvPr>
          <p:cNvSpPr txBox="1"/>
          <p:nvPr/>
        </p:nvSpPr>
        <p:spPr>
          <a:xfrm>
            <a:off x="1428316" y="3075057"/>
            <a:ext cx="109942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2. </a:t>
            </a:r>
            <a:r>
              <a:rPr lang="ru-RU" dirty="0" err="1"/>
              <a:t>Квадратне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, у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коефіцієнт</a:t>
            </a:r>
            <a:r>
              <a:rPr lang="ru-RU" dirty="0"/>
              <a:t> а=1, </a:t>
            </a:r>
            <a:r>
              <a:rPr lang="ru-RU" dirty="0" err="1"/>
              <a:t>називається</a:t>
            </a:r>
            <a:r>
              <a:rPr lang="ru-RU" dirty="0"/>
              <a:t> …</a:t>
            </a:r>
            <a:endParaRPr lang="ru-RU" sz="20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8737A42-B6E6-4CAC-A320-0EDA85531410}"/>
              </a:ext>
            </a:extLst>
          </p:cNvPr>
          <p:cNvSpPr txBox="1"/>
          <p:nvPr/>
        </p:nvSpPr>
        <p:spPr>
          <a:xfrm>
            <a:off x="1428315" y="3872702"/>
            <a:ext cx="109942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3. </a:t>
            </a:r>
            <a:r>
              <a:rPr lang="ru-RU" dirty="0" err="1"/>
              <a:t>Квадратне</a:t>
            </a:r>
            <a:r>
              <a:rPr lang="ru-RU" dirty="0"/>
              <a:t> </a:t>
            </a:r>
            <a:r>
              <a:rPr lang="ru-RU" dirty="0" err="1"/>
              <a:t>рівняння</a:t>
            </a:r>
            <a:r>
              <a:rPr lang="ru-RU" dirty="0"/>
              <a:t>, у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коефіцієнти</a:t>
            </a:r>
            <a:r>
              <a:rPr lang="ru-RU" dirty="0"/>
              <a:t> в=0 </a:t>
            </a:r>
            <a:r>
              <a:rPr lang="ru-RU" dirty="0" err="1"/>
              <a:t>або</a:t>
            </a:r>
            <a:r>
              <a:rPr lang="ru-RU" dirty="0"/>
              <a:t> с=0, </a:t>
            </a:r>
            <a:r>
              <a:rPr lang="ru-RU" dirty="0" err="1"/>
              <a:t>називається</a:t>
            </a:r>
            <a:r>
              <a:rPr lang="ru-RU" dirty="0"/>
              <a:t>…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599648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1" grpId="0" build="p"/>
      <p:bldP spid="2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24CF9CC8-E670-4AFC-A61C-CB73905BB514}"/>
              </a:ext>
            </a:extLst>
          </p:cNvPr>
          <p:cNvSpPr txBox="1">
            <a:spLocks/>
          </p:cNvSpPr>
          <p:nvPr/>
        </p:nvSpPr>
        <p:spPr>
          <a:xfrm>
            <a:off x="3728685" y="-113845"/>
            <a:ext cx="6538369" cy="7996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3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highlight>
                  <a:srgbClr val="82DDB7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Домашня робота: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B1F6E79-721C-4683-BAD9-5E124615E0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" t="30295" r="42809" b="11074"/>
          <a:stretch/>
        </p:blipFill>
        <p:spPr bwMode="auto">
          <a:xfrm>
            <a:off x="2935998" y="977615"/>
            <a:ext cx="6142285" cy="4459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7918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9CD6474-47AA-4D47-AF35-32FA3089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Місце для вмісту 2">
            <a:extLst>
              <a:ext uri="{FF2B5EF4-FFF2-40B4-BE49-F238E27FC236}">
                <a16:creationId xmlns:a16="http://schemas.microsoft.com/office/drawing/2014/main" id="{DA823C2B-BD4F-4F41-92E9-39B5BB7AE0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2816" y="1657183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5400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3500673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lassicFrameVTI">
  <a:themeElements>
    <a:clrScheme name="Custom 22">
      <a:dk1>
        <a:sysClr val="windowText" lastClr="000000"/>
      </a:dk1>
      <a:lt1>
        <a:sysClr val="window" lastClr="FFFFFF"/>
      </a:lt1>
      <a:dk2>
        <a:srgbClr val="293737"/>
      </a:dk2>
      <a:lt2>
        <a:srgbClr val="EEF2F0"/>
      </a:lt2>
      <a:accent1>
        <a:srgbClr val="749090"/>
      </a:accent1>
      <a:accent2>
        <a:srgbClr val="A5A5A5"/>
      </a:accent2>
      <a:accent3>
        <a:srgbClr val="91A39B"/>
      </a:accent3>
      <a:accent4>
        <a:srgbClr val="A9A698"/>
      </a:accent4>
      <a:accent5>
        <a:srgbClr val="A2A79A"/>
      </a:accent5>
      <a:accent6>
        <a:srgbClr val="897F65"/>
      </a:accent6>
      <a:hlink>
        <a:srgbClr val="92872F"/>
      </a:hlink>
      <a:folHlink>
        <a:srgbClr val="AB73A9"/>
      </a:folHlink>
    </a:clrScheme>
    <a:fontScheme name="Goudy and Gill Sans">
      <a:majorFont>
        <a:latin typeface="Goudy Old Style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FrameVTI" id="{4FA2A165-EC65-4FB0-B019-8C8876A1D8E3}" vid="{9D78F1F1-8226-42FD-A1A3-975EDF6D60F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961</Words>
  <Application>Microsoft Office PowerPoint</Application>
  <PresentationFormat>Широкоэкранный</PresentationFormat>
  <Paragraphs>101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Cambria Math</vt:lpstr>
      <vt:lpstr>Courier New</vt:lpstr>
      <vt:lpstr>Gill Sans MT</vt:lpstr>
      <vt:lpstr>Goudy Old Style</vt:lpstr>
      <vt:lpstr>Times New Roman</vt:lpstr>
      <vt:lpstr>ClassicFrameVTI</vt:lpstr>
      <vt:lpstr>Квадратні рівняння</vt:lpstr>
      <vt:lpstr>Мета уроку</vt:lpstr>
      <vt:lpstr>ТИП уроку та обладнання</vt:lpstr>
      <vt:lpstr>Що таке квадратне рівняння?</vt:lpstr>
      <vt:lpstr>Приклади квадратних рівнянь</vt:lpstr>
      <vt:lpstr>Чим квадратні рівняння відрізняються від інших рівнянь?</vt:lpstr>
      <vt:lpstr>Яке значення мають квадратні рівняння?</vt:lpstr>
      <vt:lpstr>Як розв'язувати квадратні рівняння?</vt:lpstr>
      <vt:lpstr>Залежність між значеннями дискримінанта та кількістю коренів квадратного рівняння</vt:lpstr>
      <vt:lpstr>Формули для знаходження коренів квадратного рівняння</vt:lpstr>
      <vt:lpstr>Презентация PowerPoint</vt:lpstr>
      <vt:lpstr>Презентация PowerPoint</vt:lpstr>
      <vt:lpstr>Презентация PowerPoint</vt:lpstr>
      <vt:lpstr>Презентация PowerPoint</vt:lpstr>
      <vt:lpstr>Теорема Вієта</vt:lpstr>
      <vt:lpstr>Презентация PowerPoint</vt:lpstr>
      <vt:lpstr>Презентация PowerPoint</vt:lpstr>
      <vt:lpstr>Дай відповіді на запитання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. ..</cp:lastModifiedBy>
  <cp:revision>106</cp:revision>
  <dcterms:created xsi:type="dcterms:W3CDTF">2024-06-08T20:13:47Z</dcterms:created>
  <dcterms:modified xsi:type="dcterms:W3CDTF">2024-06-08T21:07:35Z</dcterms:modified>
</cp:coreProperties>
</file>