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304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9" r:id="rId12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 userDrawn="1">
          <p15:clr>
            <a:srgbClr val="A4A3A4"/>
          </p15:clr>
        </p15:guide>
        <p15:guide id="2" pos="288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006600"/>
    <a:srgbClr val="FF33CC"/>
    <a:srgbClr val="3366CC"/>
    <a:srgbClr val="4646EC"/>
    <a:srgbClr val="CC3300"/>
    <a:srgbClr val="FFFF00"/>
    <a:srgbClr val="00FFFF"/>
    <a:srgbClr val="00CCFF"/>
    <a:srgbClr val="92D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8158" autoAdjust="0"/>
    <p:restoredTop sz="94660"/>
  </p:normalViewPr>
  <p:slideViewPr>
    <p:cSldViewPr showGuides="1">
      <p:cViewPr varScale="1">
        <p:scale>
          <a:sx n="106" d="100"/>
          <a:sy n="106" d="100"/>
        </p:scale>
        <p:origin x="-1044" y="-90"/>
      </p:cViewPr>
      <p:guideLst>
        <p:guide orient="horz" pos="2161"/>
        <p:guide pos="288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7C39-7D7C-4D7C-B1C7-CDA1D94FB8DB}" type="datetimeFigureOut">
              <a:rPr lang="uk-UA" smtClean="0"/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6DC3C-AEC7-44E9-B78C-BF984CC681E6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  <a:endParaRPr lang="uk-UA" smtClean="0"/>
          </a:p>
          <a:p>
            <a:pPr lvl="1"/>
            <a:r>
              <a:rPr lang="uk-UA" smtClean="0"/>
              <a:t>Другий рівень</a:t>
            </a:r>
            <a:endParaRPr lang="uk-UA" smtClean="0"/>
          </a:p>
          <a:p>
            <a:pPr lvl="2"/>
            <a:r>
              <a:rPr lang="uk-UA" smtClean="0"/>
              <a:t>Третій рівень</a:t>
            </a:r>
            <a:endParaRPr lang="uk-UA" smtClean="0"/>
          </a:p>
          <a:p>
            <a:pPr lvl="3"/>
            <a:r>
              <a:rPr lang="uk-UA" smtClean="0"/>
              <a:t>Четвертий рівень</a:t>
            </a:r>
            <a:endParaRPr lang="uk-UA" smtClean="0"/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7C39-7D7C-4D7C-B1C7-CDA1D94FB8DB}" type="datetimeFigureOut">
              <a:rPr lang="uk-UA" smtClean="0"/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6DC3C-AEC7-44E9-B78C-BF984CC681E6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  <a:endParaRPr lang="uk-UA" smtClean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7C39-7D7C-4D7C-B1C7-CDA1D94FB8DB}" type="datetimeFigureOut">
              <a:rPr lang="uk-UA" smtClean="0"/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6DC3C-AEC7-44E9-B78C-BF984CC681E6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  <a:endParaRPr lang="uk-UA" smtClean="0"/>
          </a:p>
          <a:p>
            <a:pPr lvl="1"/>
            <a:r>
              <a:rPr lang="uk-UA" smtClean="0"/>
              <a:t>Другий рівень</a:t>
            </a:r>
            <a:endParaRPr lang="uk-UA" smtClean="0"/>
          </a:p>
          <a:p>
            <a:pPr lvl="2"/>
            <a:r>
              <a:rPr lang="uk-UA" smtClean="0"/>
              <a:t>Третій рівень</a:t>
            </a:r>
            <a:endParaRPr lang="uk-UA" smtClean="0"/>
          </a:p>
          <a:p>
            <a:pPr lvl="3"/>
            <a:r>
              <a:rPr lang="uk-UA" smtClean="0"/>
              <a:t>Четвертий рівень</a:t>
            </a:r>
            <a:endParaRPr lang="uk-UA" smtClean="0"/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  <a:endParaRPr lang="uk-UA" smtClean="0"/>
          </a:p>
          <a:p>
            <a:pPr lvl="1"/>
            <a:r>
              <a:rPr lang="uk-UA" smtClean="0"/>
              <a:t>Другий рівень</a:t>
            </a:r>
            <a:endParaRPr lang="uk-UA" smtClean="0"/>
          </a:p>
          <a:p>
            <a:pPr lvl="2"/>
            <a:r>
              <a:rPr lang="uk-UA" smtClean="0"/>
              <a:t>Третій рівень</a:t>
            </a:r>
            <a:endParaRPr lang="uk-UA" smtClean="0"/>
          </a:p>
          <a:p>
            <a:pPr lvl="3"/>
            <a:r>
              <a:rPr lang="uk-UA" smtClean="0"/>
              <a:t>Четвертий рівень</a:t>
            </a:r>
            <a:endParaRPr lang="uk-UA" smtClean="0"/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7C39-7D7C-4D7C-B1C7-CDA1D94FB8DB}" type="datetimeFigureOut">
              <a:rPr lang="uk-UA" smtClean="0"/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6DC3C-AEC7-44E9-B78C-BF984CC681E6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  <a:endParaRPr lang="uk-UA" smtClean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 hasCustomPrompt="1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  <a:endParaRPr lang="uk-UA" smtClean="0"/>
          </a:p>
          <a:p>
            <a:pPr lvl="1"/>
            <a:r>
              <a:rPr lang="uk-UA" smtClean="0"/>
              <a:t>Другий рівень</a:t>
            </a:r>
            <a:endParaRPr lang="uk-UA" smtClean="0"/>
          </a:p>
          <a:p>
            <a:pPr lvl="2"/>
            <a:r>
              <a:rPr lang="uk-UA" smtClean="0"/>
              <a:t>Третій рівень</a:t>
            </a:r>
            <a:endParaRPr lang="uk-UA" smtClean="0"/>
          </a:p>
          <a:p>
            <a:pPr lvl="3"/>
            <a:r>
              <a:rPr lang="uk-UA" smtClean="0"/>
              <a:t>Четвертий рівень</a:t>
            </a:r>
            <a:endParaRPr lang="uk-UA" smtClean="0"/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  <a:endParaRPr lang="uk-UA" smtClean="0"/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 hasCustomPrompt="1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  <a:endParaRPr lang="uk-UA" smtClean="0"/>
          </a:p>
          <a:p>
            <a:pPr lvl="1"/>
            <a:r>
              <a:rPr lang="uk-UA" smtClean="0"/>
              <a:t>Другий рівень</a:t>
            </a:r>
            <a:endParaRPr lang="uk-UA" smtClean="0"/>
          </a:p>
          <a:p>
            <a:pPr lvl="2"/>
            <a:r>
              <a:rPr lang="uk-UA" smtClean="0"/>
              <a:t>Третій рівень</a:t>
            </a:r>
            <a:endParaRPr lang="uk-UA" smtClean="0"/>
          </a:p>
          <a:p>
            <a:pPr lvl="3"/>
            <a:r>
              <a:rPr lang="uk-UA" smtClean="0"/>
              <a:t>Четвертий рівень</a:t>
            </a:r>
            <a:endParaRPr lang="uk-UA" smtClean="0"/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7C39-7D7C-4D7C-B1C7-CDA1D94FB8DB}" type="datetimeFigureOut">
              <a:rPr lang="uk-UA" smtClean="0"/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6DC3C-AEC7-44E9-B78C-BF984CC681E6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7C39-7D7C-4D7C-B1C7-CDA1D94FB8DB}" type="datetimeFigureOut">
              <a:rPr lang="uk-UA" smtClean="0"/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6DC3C-AEC7-44E9-B78C-BF984CC681E6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7C39-7D7C-4D7C-B1C7-CDA1D94FB8DB}" type="datetimeFigureOut">
              <a:rPr lang="uk-UA" smtClean="0"/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6DC3C-AEC7-44E9-B78C-BF984CC681E6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 hasCustomPrompt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  <a:endParaRPr lang="uk-UA" smtClean="0"/>
          </a:p>
          <a:p>
            <a:pPr lvl="1"/>
            <a:r>
              <a:rPr lang="uk-UA" smtClean="0"/>
              <a:t>Другий рівень</a:t>
            </a:r>
            <a:endParaRPr lang="uk-UA" smtClean="0"/>
          </a:p>
          <a:p>
            <a:pPr lvl="2"/>
            <a:r>
              <a:rPr lang="uk-UA" smtClean="0"/>
              <a:t>Третій рівень</a:t>
            </a:r>
            <a:endParaRPr lang="uk-UA" smtClean="0"/>
          </a:p>
          <a:p>
            <a:pPr lvl="3"/>
            <a:r>
              <a:rPr lang="uk-UA" smtClean="0"/>
              <a:t>Четвертий рівень</a:t>
            </a:r>
            <a:endParaRPr lang="uk-UA" smtClean="0"/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  <a:endParaRPr lang="uk-UA" smtClean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7C39-7D7C-4D7C-B1C7-CDA1D94FB8DB}" type="datetimeFigureOut">
              <a:rPr lang="uk-UA" smtClean="0"/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6DC3C-AEC7-44E9-B78C-BF984CC681E6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 hasCustomPrompt="1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  <a:endParaRPr lang="uk-UA" smtClean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7C39-7D7C-4D7C-B1C7-CDA1D94FB8DB}" type="datetimeFigureOut">
              <a:rPr lang="uk-UA" smtClean="0"/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6DC3C-AEC7-44E9-B78C-BF984CC681E6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  <a:endParaRPr lang="uk-UA" smtClean="0"/>
          </a:p>
          <a:p>
            <a:pPr lvl="1"/>
            <a:r>
              <a:rPr lang="uk-UA" smtClean="0"/>
              <a:t>Другий рівень</a:t>
            </a:r>
            <a:endParaRPr lang="uk-UA" smtClean="0"/>
          </a:p>
          <a:p>
            <a:pPr lvl="2"/>
            <a:r>
              <a:rPr lang="uk-UA" smtClean="0"/>
              <a:t>Третій рівень</a:t>
            </a:r>
            <a:endParaRPr lang="uk-UA" smtClean="0"/>
          </a:p>
          <a:p>
            <a:pPr lvl="3"/>
            <a:r>
              <a:rPr lang="uk-UA" smtClean="0"/>
              <a:t>Четвертий рівень</a:t>
            </a:r>
            <a:endParaRPr lang="uk-UA" smtClean="0"/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7C39-7D7C-4D7C-B1C7-CDA1D94FB8DB}" type="datetimeFigureOut">
              <a:rPr lang="uk-UA" smtClean="0"/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6DC3C-AEC7-44E9-B78C-BF984CC681E6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 hasCustomPrompt="1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 hasCustomPrompt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  <a:endParaRPr lang="uk-UA" smtClean="0"/>
          </a:p>
          <a:p>
            <a:pPr lvl="1"/>
            <a:r>
              <a:rPr lang="uk-UA" smtClean="0"/>
              <a:t>Другий рівень</a:t>
            </a:r>
            <a:endParaRPr lang="uk-UA" smtClean="0"/>
          </a:p>
          <a:p>
            <a:pPr lvl="2"/>
            <a:r>
              <a:rPr lang="uk-UA" smtClean="0"/>
              <a:t>Третій рівень</a:t>
            </a:r>
            <a:endParaRPr lang="uk-UA" smtClean="0"/>
          </a:p>
          <a:p>
            <a:pPr lvl="3"/>
            <a:r>
              <a:rPr lang="uk-UA" smtClean="0"/>
              <a:t>Четвертий рівень</a:t>
            </a:r>
            <a:endParaRPr lang="uk-UA" smtClean="0"/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7C39-7D7C-4D7C-B1C7-CDA1D94FB8DB}" type="datetimeFigureOut">
              <a:rPr lang="uk-UA" smtClean="0"/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6DC3C-AEC7-44E9-B78C-BF984CC681E6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5EDED-6B37-42D7-A12D-1C6A2175106F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  <a:endParaRPr lang="uk-UA" smtClean="0"/>
          </a:p>
          <a:p>
            <a:pPr lvl="1"/>
            <a:r>
              <a:rPr lang="uk-UA" smtClean="0"/>
              <a:t>Другий рівень</a:t>
            </a:r>
            <a:endParaRPr lang="uk-UA" smtClean="0"/>
          </a:p>
          <a:p>
            <a:pPr lvl="2"/>
            <a:r>
              <a:rPr lang="uk-UA" smtClean="0"/>
              <a:t>Третій рівень</a:t>
            </a:r>
            <a:endParaRPr lang="uk-UA" smtClean="0"/>
          </a:p>
          <a:p>
            <a:pPr lvl="3"/>
            <a:r>
              <a:rPr lang="uk-UA" smtClean="0"/>
              <a:t>Четвертий рівень</a:t>
            </a:r>
            <a:endParaRPr lang="uk-UA" smtClean="0"/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87C39-7D7C-4D7C-B1C7-CDA1D94FB8DB}" type="datetimeFigureOut">
              <a:rPr lang="uk-UA" smtClean="0"/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A6DC3C-AEC7-44E9-B78C-BF984CC681E6}" type="slidenum">
              <a:rPr lang="uk-UA" smtClean="0"/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4.xml"/><Relationship Id="rId4" Type="http://schemas.openxmlformats.org/officeDocument/2006/relationships/image" Target="../media/image2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.wmf"/><Relationship Id="rId1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2.vml"/><Relationship Id="rId8" Type="http://schemas.openxmlformats.org/officeDocument/2006/relationships/slideLayout" Target="../slideLayouts/slideLayout2.xml"/><Relationship Id="rId7" Type="http://schemas.openxmlformats.org/officeDocument/2006/relationships/oleObject" Target="../embeddings/oleObject6.bin"/><Relationship Id="rId6" Type="http://schemas.openxmlformats.org/officeDocument/2006/relationships/image" Target="../media/image5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4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3.wmf"/><Relationship Id="rId1" Type="http://schemas.openxmlformats.org/officeDocument/2006/relationships/oleObject" Target="../embeddings/oleObject3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3.v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7.wmf"/><Relationship Id="rId3" Type="http://schemas.openxmlformats.org/officeDocument/2006/relationships/oleObject" Target="../embeddings/oleObject8.bin"/><Relationship Id="rId2" Type="http://schemas.openxmlformats.org/officeDocument/2006/relationships/image" Target="../media/image6.wmf"/><Relationship Id="rId1" Type="http://schemas.openxmlformats.org/officeDocument/2006/relationships/oleObject" Target="../embeddings/oleObject7.bin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4.vml"/><Relationship Id="rId8" Type="http://schemas.openxmlformats.org/officeDocument/2006/relationships/slideLayout" Target="../slideLayouts/slideLayout1.xml"/><Relationship Id="rId7" Type="http://schemas.openxmlformats.org/officeDocument/2006/relationships/oleObject" Target="../embeddings/oleObject13.bin"/><Relationship Id="rId6" Type="http://schemas.openxmlformats.org/officeDocument/2006/relationships/image" Target="../media/image5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4.wmf"/><Relationship Id="rId3" Type="http://schemas.openxmlformats.org/officeDocument/2006/relationships/oleObject" Target="../embeddings/oleObject11.bin"/><Relationship Id="rId2" Type="http://schemas.openxmlformats.org/officeDocument/2006/relationships/image" Target="../media/image3.wmf"/><Relationship Id="rId1" Type="http://schemas.openxmlformats.org/officeDocument/2006/relationships/oleObject" Target="../embeddings/oleObject10.bin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9.wmf"/><Relationship Id="rId1" Type="http://schemas.openxmlformats.org/officeDocument/2006/relationships/oleObject" Target="../embeddings/oleObject14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323850" y="1628775"/>
            <a:ext cx="8630285" cy="2506345"/>
          </a:xfrm>
          <a:solidFill>
            <a:srgbClr val="92D050"/>
          </a:solidFill>
        </p:spPr>
        <p:txBody>
          <a:bodyPr>
            <a:noAutofit/>
          </a:bodyPr>
          <a:lstStyle/>
          <a:p>
            <a:r>
              <a:rPr lang="uk-UA" sz="4000" b="1" dirty="0" smtClean="0">
                <a:ln w="2857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charset="0"/>
                <a:cs typeface="Georgia" panose="02040502050405020303" charset="0"/>
              </a:rPr>
              <a:t>Основні поняття геометрії. </a:t>
            </a:r>
            <a:endParaRPr lang="uk-UA" sz="4000" b="1" dirty="0" smtClean="0">
              <a:ln w="28575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eorgia" panose="02040502050405020303" charset="0"/>
              <a:cs typeface="Georgia" panose="02040502050405020303" charset="0"/>
            </a:endParaRPr>
          </a:p>
          <a:p>
            <a:r>
              <a:rPr lang="uk-UA" sz="4000" b="1" dirty="0" smtClean="0">
                <a:ln w="2857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charset="0"/>
                <a:cs typeface="Georgia" panose="02040502050405020303" charset="0"/>
              </a:rPr>
              <a:t>Аксіоми</a:t>
            </a:r>
            <a:r>
              <a:rPr lang="ru-RU" sz="4000" b="1" dirty="0" smtClean="0">
                <a:ln w="2857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charset="0"/>
                <a:cs typeface="Georgia" panose="02040502050405020303" charset="0"/>
              </a:rPr>
              <a:t> </a:t>
            </a:r>
            <a:r>
              <a:rPr lang="uk-UA" sz="4000" b="1" dirty="0" smtClean="0">
                <a:ln w="2857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charset="0"/>
                <a:cs typeface="Georgia" panose="02040502050405020303" charset="0"/>
              </a:rPr>
              <a:t>стереометрії. </a:t>
            </a:r>
            <a:endParaRPr lang="uk-UA" sz="4000" b="1" dirty="0" smtClean="0">
              <a:ln w="28575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eorgia" panose="02040502050405020303" charset="0"/>
              <a:cs typeface="Georgia" panose="02040502050405020303" charset="0"/>
            </a:endParaRPr>
          </a:p>
          <a:p>
            <a:r>
              <a:rPr lang="uk-UA" sz="4000" b="1" dirty="0" smtClean="0">
                <a:ln w="28575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eorgia" panose="02040502050405020303" charset="0"/>
                <a:cs typeface="Georgia" panose="02040502050405020303" charset="0"/>
              </a:rPr>
              <a:t>Наслідки аксіом стереометрії</a:t>
            </a:r>
            <a:endParaRPr lang="uk-UA" sz="4000" b="1" dirty="0" smtClean="0">
              <a:ln w="28575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eorgia" panose="02040502050405020303" charset="0"/>
              <a:cs typeface="Georgia" panose="02040502050405020303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884902" y="1574839"/>
            <a:ext cx="7406002" cy="1200329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sz="36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Геометричною </a:t>
            </a:r>
            <a:r>
              <a:rPr lang="uk-UA" sz="36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фігурою</a:t>
            </a:r>
            <a:endParaRPr lang="uk-UA" sz="3600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defRPr/>
            </a:pPr>
            <a:r>
              <a:rPr lang="uk-UA" sz="3600" dirty="0" smtClean="0"/>
              <a:t> </a:t>
            </a:r>
            <a:r>
              <a:rPr lang="uk-UA" sz="3600" dirty="0"/>
              <a:t>називають будь-яку множину точок.</a:t>
            </a:r>
            <a:endParaRPr lang="ru-RU" sz="3600" dirty="0"/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905051" y="3140968"/>
            <a:ext cx="7147045" cy="1200329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sz="36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Точка, пряма, площина</a:t>
            </a:r>
            <a:r>
              <a:rPr lang="uk-UA" sz="3600" dirty="0"/>
              <a:t> </a:t>
            </a:r>
            <a:r>
              <a:rPr lang="uk-UA" sz="3600" dirty="0" smtClean="0"/>
              <a:t>–</a:t>
            </a:r>
            <a:endParaRPr lang="uk-UA" sz="3600" dirty="0" smtClean="0"/>
          </a:p>
          <a:p>
            <a:pPr algn="ctr">
              <a:defRPr/>
            </a:pPr>
            <a:r>
              <a:rPr lang="uk-UA" sz="3600" dirty="0" smtClean="0"/>
              <a:t> </a:t>
            </a:r>
            <a:r>
              <a:rPr lang="uk-UA" sz="3600" dirty="0" err="1"/>
              <a:t>неозначувані</a:t>
            </a:r>
            <a:r>
              <a:rPr lang="uk-UA" sz="3600" dirty="0"/>
              <a:t> поняття геометрії.</a:t>
            </a:r>
            <a:endParaRPr lang="ru-RU" sz="3600" dirty="0"/>
          </a:p>
        </p:txBody>
      </p:sp>
      <p:sp>
        <p:nvSpPr>
          <p:cNvPr id="4102" name="Text Box 20"/>
          <p:cNvSpPr txBox="1">
            <a:spLocks noChangeArrowheads="1"/>
          </p:cNvSpPr>
          <p:nvPr/>
        </p:nvSpPr>
        <p:spPr bwMode="auto">
          <a:xfrm>
            <a:off x="1403648" y="367072"/>
            <a:ext cx="6704428" cy="707886"/>
          </a:xfrm>
          <a:prstGeom prst="rect">
            <a:avLst/>
          </a:prstGeom>
          <a:noFill/>
          <a:ln w="38100">
            <a:solidFill>
              <a:srgbClr val="00B05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Основні поняття геометрії</a:t>
            </a:r>
            <a:endParaRPr lang="ru-RU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  <p:bldP spid="266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755650" y="333375"/>
            <a:ext cx="8147743" cy="954107"/>
          </a:xfrm>
          <a:prstGeom prst="rect">
            <a:avLst/>
          </a:prstGeom>
          <a:solidFill>
            <a:srgbClr val="92D050"/>
          </a:solidFill>
          <a:ln w="28575">
            <a:solidFill>
              <a:srgbClr val="00B050"/>
            </a:solidFill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b="1" dirty="0">
                <a:solidFill>
                  <a:srgbClr val="FF0000"/>
                </a:solidFill>
              </a:rPr>
              <a:t>Точки</a:t>
            </a:r>
            <a:r>
              <a:rPr lang="uk-UA" dirty="0"/>
              <a:t> позначають великими латинськими буквами</a:t>
            </a:r>
            <a:r>
              <a:rPr lang="uk-UA" dirty="0" smtClean="0"/>
              <a:t>.</a:t>
            </a:r>
            <a:endParaRPr lang="uk-UA" dirty="0" smtClean="0"/>
          </a:p>
          <a:p>
            <a:pPr eaLnBrk="1" hangingPunct="1"/>
            <a:endParaRPr lang="ru-RU" dirty="0"/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1476375" y="765175"/>
            <a:ext cx="6232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dirty="0"/>
              <a:t>A, B, C, D, E, F, K, L, M, N, O, P, R, S, T</a:t>
            </a:r>
            <a:endParaRPr lang="ru-RU" dirty="0"/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3357554" y="1596330"/>
            <a:ext cx="5500726" cy="1815882"/>
          </a:xfrm>
          <a:prstGeom prst="rect">
            <a:avLst/>
          </a:prstGeom>
          <a:solidFill>
            <a:srgbClr val="92D050"/>
          </a:solidFill>
          <a:ln w="28575">
            <a:solidFill>
              <a:srgbClr val="00B050"/>
            </a:solidFill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k-UA" b="1" dirty="0">
                <a:solidFill>
                  <a:srgbClr val="FF0000"/>
                </a:solidFill>
              </a:rPr>
              <a:t>Прямі</a:t>
            </a:r>
            <a:r>
              <a:rPr lang="uk-UA" dirty="0">
                <a:solidFill>
                  <a:srgbClr val="FF0000"/>
                </a:solidFill>
              </a:rPr>
              <a:t> </a:t>
            </a:r>
            <a:r>
              <a:rPr lang="uk-UA" dirty="0"/>
              <a:t>позначають малою </a:t>
            </a:r>
            <a:endParaRPr lang="uk-UA" dirty="0"/>
          </a:p>
          <a:p>
            <a:pPr algn="ctr" eaLnBrk="1" hangingPunct="1"/>
            <a:r>
              <a:rPr lang="uk-UA" dirty="0"/>
              <a:t>латинською  буквою, або двома </a:t>
            </a:r>
            <a:endParaRPr lang="uk-UA" dirty="0"/>
          </a:p>
          <a:p>
            <a:pPr algn="ctr" eaLnBrk="1" hangingPunct="1"/>
            <a:r>
              <a:rPr lang="uk-UA" dirty="0"/>
              <a:t>великими  латинськими буквами</a:t>
            </a:r>
            <a:r>
              <a:rPr lang="uk-UA" dirty="0" smtClean="0"/>
              <a:t>.</a:t>
            </a:r>
            <a:endParaRPr lang="uk-UA" dirty="0" smtClean="0"/>
          </a:p>
          <a:p>
            <a:pPr algn="ctr" eaLnBrk="1" hangingPunct="1"/>
            <a:endParaRPr lang="ru-RU" dirty="0"/>
          </a:p>
        </p:txBody>
      </p:sp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5292725" y="2924175"/>
            <a:ext cx="2952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/>
              <a:t>a, b, c, d, m, n, p </a:t>
            </a:r>
            <a:endParaRPr lang="ru-RU"/>
          </a:p>
        </p:txBody>
      </p:sp>
      <p:sp>
        <p:nvSpPr>
          <p:cNvPr id="37898" name="Oval 10"/>
          <p:cNvSpPr>
            <a:spLocks noChangeArrowheads="1"/>
          </p:cNvSpPr>
          <p:nvPr/>
        </p:nvSpPr>
        <p:spPr bwMode="auto">
          <a:xfrm>
            <a:off x="1187450" y="2765425"/>
            <a:ext cx="71438" cy="7302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37899" name="Oval 11"/>
          <p:cNvSpPr>
            <a:spLocks noChangeArrowheads="1"/>
          </p:cNvSpPr>
          <p:nvPr/>
        </p:nvSpPr>
        <p:spPr bwMode="auto">
          <a:xfrm>
            <a:off x="2555875" y="2981325"/>
            <a:ext cx="71438" cy="7302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37900" name="Oval 12"/>
          <p:cNvSpPr>
            <a:spLocks noChangeArrowheads="1"/>
          </p:cNvSpPr>
          <p:nvPr/>
        </p:nvSpPr>
        <p:spPr bwMode="auto">
          <a:xfrm>
            <a:off x="2051050" y="2260600"/>
            <a:ext cx="71438" cy="7302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37901" name="Text Box 13"/>
          <p:cNvSpPr txBox="1">
            <a:spLocks noChangeArrowheads="1"/>
          </p:cNvSpPr>
          <p:nvPr/>
        </p:nvSpPr>
        <p:spPr bwMode="auto">
          <a:xfrm>
            <a:off x="755650" y="2549525"/>
            <a:ext cx="4206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/>
              <a:t>А</a:t>
            </a:r>
            <a:endParaRPr lang="ru-RU"/>
          </a:p>
        </p:txBody>
      </p:sp>
      <p:sp>
        <p:nvSpPr>
          <p:cNvPr id="37902" name="Text Box 14"/>
          <p:cNvSpPr txBox="1">
            <a:spLocks noChangeArrowheads="1"/>
          </p:cNvSpPr>
          <p:nvPr/>
        </p:nvSpPr>
        <p:spPr bwMode="auto">
          <a:xfrm>
            <a:off x="1763713" y="1828800"/>
            <a:ext cx="4810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/>
              <a:t>М</a:t>
            </a:r>
            <a:endParaRPr lang="ru-RU"/>
          </a:p>
        </p:txBody>
      </p:sp>
      <p:sp>
        <p:nvSpPr>
          <p:cNvPr id="37903" name="Text Box 15"/>
          <p:cNvSpPr txBox="1">
            <a:spLocks noChangeArrowheads="1"/>
          </p:cNvSpPr>
          <p:nvPr/>
        </p:nvSpPr>
        <p:spPr bwMode="auto">
          <a:xfrm>
            <a:off x="2555875" y="2549525"/>
            <a:ext cx="3825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/>
              <a:t>F</a:t>
            </a:r>
            <a:endParaRPr lang="ru-RU"/>
          </a:p>
        </p:txBody>
      </p:sp>
      <p:sp>
        <p:nvSpPr>
          <p:cNvPr id="37904" name="Line 16"/>
          <p:cNvSpPr>
            <a:spLocks noChangeShapeType="1"/>
          </p:cNvSpPr>
          <p:nvPr/>
        </p:nvSpPr>
        <p:spPr bwMode="auto">
          <a:xfrm>
            <a:off x="4716463" y="4149725"/>
            <a:ext cx="3168650" cy="10080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7905" name="Text Box 17"/>
          <p:cNvSpPr txBox="1">
            <a:spLocks noChangeArrowheads="1"/>
          </p:cNvSpPr>
          <p:nvPr/>
        </p:nvSpPr>
        <p:spPr bwMode="auto">
          <a:xfrm>
            <a:off x="4787900" y="3660775"/>
            <a:ext cx="3603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k-UA"/>
              <a:t>p</a:t>
            </a:r>
            <a:endParaRPr lang="ru-RU"/>
          </a:p>
        </p:txBody>
      </p:sp>
      <p:sp>
        <p:nvSpPr>
          <p:cNvPr id="37906" name="Text Box 18"/>
          <p:cNvSpPr txBox="1">
            <a:spLocks noChangeArrowheads="1"/>
          </p:cNvSpPr>
          <p:nvPr/>
        </p:nvSpPr>
        <p:spPr bwMode="auto">
          <a:xfrm>
            <a:off x="3852863" y="4437063"/>
            <a:ext cx="4413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/>
              <a:t>D</a:t>
            </a:r>
            <a:endParaRPr lang="ru-RU"/>
          </a:p>
        </p:txBody>
      </p:sp>
      <p:sp>
        <p:nvSpPr>
          <p:cNvPr id="37907" name="Line 19"/>
          <p:cNvSpPr>
            <a:spLocks noChangeShapeType="1"/>
          </p:cNvSpPr>
          <p:nvPr/>
        </p:nvSpPr>
        <p:spPr bwMode="auto">
          <a:xfrm flipV="1">
            <a:off x="1692275" y="4725988"/>
            <a:ext cx="3168650" cy="5762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7908" name="Text Box 20"/>
          <p:cNvSpPr txBox="1">
            <a:spLocks noChangeArrowheads="1"/>
          </p:cNvSpPr>
          <p:nvPr/>
        </p:nvSpPr>
        <p:spPr bwMode="auto">
          <a:xfrm>
            <a:off x="1908175" y="4797425"/>
            <a:ext cx="441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/>
              <a:t>С</a:t>
            </a:r>
            <a:endParaRPr lang="ru-RU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1000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1000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000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4" dur="1000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5" dur="1000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000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7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37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7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7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 bldLvl="0" animBg="1"/>
      <p:bldP spid="37893" grpId="0"/>
      <p:bldP spid="37894" grpId="0" animBg="1"/>
      <p:bldP spid="37895" grpId="0"/>
      <p:bldP spid="37898" grpId="0" animBg="1"/>
      <p:bldP spid="37899" grpId="0" animBg="1"/>
      <p:bldP spid="37900" grpId="0" animBg="1"/>
      <p:bldP spid="37901" grpId="0"/>
      <p:bldP spid="37902" grpId="0"/>
      <p:bldP spid="37903" grpId="0"/>
      <p:bldP spid="37904" grpId="0" animBg="1"/>
      <p:bldP spid="37905" grpId="0"/>
      <p:bldP spid="37906" grpId="0"/>
      <p:bldP spid="37907" grpId="0" animBg="1"/>
      <p:bldP spid="3790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63" name="Text Box 15"/>
          <p:cNvSpPr txBox="1">
            <a:spLocks noChangeArrowheads="1"/>
          </p:cNvSpPr>
          <p:nvPr/>
        </p:nvSpPr>
        <p:spPr bwMode="auto">
          <a:xfrm>
            <a:off x="571472" y="1928802"/>
            <a:ext cx="747634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3600" dirty="0"/>
              <a:t>На малюнках площини зображують</a:t>
            </a:r>
            <a:r>
              <a:rPr lang="uk-U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664" name="AutoShape 16"/>
          <p:cNvSpPr>
            <a:spLocks noChangeArrowheads="1"/>
          </p:cNvSpPr>
          <p:nvPr/>
        </p:nvSpPr>
        <p:spPr bwMode="auto">
          <a:xfrm>
            <a:off x="1187450" y="2852738"/>
            <a:ext cx="2447925" cy="865187"/>
          </a:xfrm>
          <a:prstGeom prst="parallelogram">
            <a:avLst>
              <a:gd name="adj" fmla="val 70734"/>
            </a:avLst>
          </a:prstGeom>
          <a:solidFill>
            <a:srgbClr val="FFFF99"/>
          </a:solidFill>
          <a:ln w="19050">
            <a:solidFill>
              <a:srgbClr val="FF99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27665" name="Oval 17"/>
          <p:cNvSpPr>
            <a:spLocks noChangeArrowheads="1"/>
          </p:cNvSpPr>
          <p:nvPr/>
        </p:nvSpPr>
        <p:spPr bwMode="auto">
          <a:xfrm>
            <a:off x="3563938" y="3573463"/>
            <a:ext cx="2303462" cy="1130300"/>
          </a:xfrm>
          <a:prstGeom prst="ellipse">
            <a:avLst/>
          </a:prstGeom>
          <a:solidFill>
            <a:srgbClr val="99FF66"/>
          </a:solidFill>
          <a:ln w="19050">
            <a:solidFill>
              <a:srgbClr val="33CC33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27666" name="Freeform 18"/>
          <p:cNvSpPr/>
          <p:nvPr/>
        </p:nvSpPr>
        <p:spPr bwMode="auto">
          <a:xfrm>
            <a:off x="6227763" y="4437063"/>
            <a:ext cx="2497137" cy="1260475"/>
          </a:xfrm>
          <a:custGeom>
            <a:avLst/>
            <a:gdLst>
              <a:gd name="T0" fmla="*/ 204787 w 1573"/>
              <a:gd name="T1" fmla="*/ 455613 h 794"/>
              <a:gd name="T2" fmla="*/ 60325 w 1573"/>
              <a:gd name="T3" fmla="*/ 671513 h 794"/>
              <a:gd name="T4" fmla="*/ 60325 w 1573"/>
              <a:gd name="T5" fmla="*/ 960438 h 794"/>
              <a:gd name="T6" fmla="*/ 420687 w 1573"/>
              <a:gd name="T7" fmla="*/ 1176338 h 794"/>
              <a:gd name="T8" fmla="*/ 1139825 w 1573"/>
              <a:gd name="T9" fmla="*/ 1247775 h 794"/>
              <a:gd name="T10" fmla="*/ 1931987 w 1573"/>
              <a:gd name="T11" fmla="*/ 1176338 h 794"/>
              <a:gd name="T12" fmla="*/ 2363787 w 1573"/>
              <a:gd name="T13" fmla="*/ 744538 h 794"/>
              <a:gd name="T14" fmla="*/ 2436812 w 1573"/>
              <a:gd name="T15" fmla="*/ 311150 h 794"/>
              <a:gd name="T16" fmla="*/ 2005012 w 1573"/>
              <a:gd name="T17" fmla="*/ 168275 h 794"/>
              <a:gd name="T18" fmla="*/ 1500187 w 1573"/>
              <a:gd name="T19" fmla="*/ 23813 h 794"/>
              <a:gd name="T20" fmla="*/ 1139825 w 1573"/>
              <a:gd name="T21" fmla="*/ 23813 h 794"/>
              <a:gd name="T22" fmla="*/ 781050 w 1573"/>
              <a:gd name="T23" fmla="*/ 168275 h 794"/>
              <a:gd name="T24" fmla="*/ 347662 w 1573"/>
              <a:gd name="T25" fmla="*/ 239713 h 794"/>
              <a:gd name="T26" fmla="*/ 131762 w 1573"/>
              <a:gd name="T27" fmla="*/ 527050 h 794"/>
              <a:gd name="T28" fmla="*/ 131762 w 1573"/>
              <a:gd name="T29" fmla="*/ 600075 h 794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1573" h="794">
                <a:moveTo>
                  <a:pt x="129" y="287"/>
                </a:moveTo>
                <a:cubicBezTo>
                  <a:pt x="91" y="328"/>
                  <a:pt x="53" y="370"/>
                  <a:pt x="38" y="423"/>
                </a:cubicBezTo>
                <a:cubicBezTo>
                  <a:pt x="23" y="476"/>
                  <a:pt x="0" y="552"/>
                  <a:pt x="38" y="605"/>
                </a:cubicBezTo>
                <a:cubicBezTo>
                  <a:pt x="76" y="658"/>
                  <a:pt x="152" y="711"/>
                  <a:pt x="265" y="741"/>
                </a:cubicBezTo>
                <a:cubicBezTo>
                  <a:pt x="378" y="771"/>
                  <a:pt x="559" y="786"/>
                  <a:pt x="718" y="786"/>
                </a:cubicBezTo>
                <a:cubicBezTo>
                  <a:pt x="877" y="786"/>
                  <a:pt x="1089" y="794"/>
                  <a:pt x="1217" y="741"/>
                </a:cubicBezTo>
                <a:cubicBezTo>
                  <a:pt x="1345" y="688"/>
                  <a:pt x="1436" y="560"/>
                  <a:pt x="1489" y="469"/>
                </a:cubicBezTo>
                <a:cubicBezTo>
                  <a:pt x="1542" y="378"/>
                  <a:pt x="1573" y="256"/>
                  <a:pt x="1535" y="196"/>
                </a:cubicBezTo>
                <a:cubicBezTo>
                  <a:pt x="1497" y="136"/>
                  <a:pt x="1361" y="136"/>
                  <a:pt x="1263" y="106"/>
                </a:cubicBezTo>
                <a:cubicBezTo>
                  <a:pt x="1165" y="76"/>
                  <a:pt x="1036" y="30"/>
                  <a:pt x="945" y="15"/>
                </a:cubicBezTo>
                <a:cubicBezTo>
                  <a:pt x="854" y="0"/>
                  <a:pt x="793" y="0"/>
                  <a:pt x="718" y="15"/>
                </a:cubicBezTo>
                <a:cubicBezTo>
                  <a:pt x="643" y="30"/>
                  <a:pt x="575" y="83"/>
                  <a:pt x="492" y="106"/>
                </a:cubicBezTo>
                <a:cubicBezTo>
                  <a:pt x="409" y="129"/>
                  <a:pt x="287" y="113"/>
                  <a:pt x="219" y="151"/>
                </a:cubicBezTo>
                <a:cubicBezTo>
                  <a:pt x="151" y="189"/>
                  <a:pt x="106" y="294"/>
                  <a:pt x="83" y="332"/>
                </a:cubicBezTo>
                <a:cubicBezTo>
                  <a:pt x="60" y="370"/>
                  <a:pt x="71" y="374"/>
                  <a:pt x="83" y="378"/>
                </a:cubicBezTo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 w="19050" cmpd="sng">
            <a:solidFill>
              <a:srgbClr val="FF66CC"/>
            </a:solidFill>
            <a:round/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/>
          <a:lstStyle/>
          <a:p>
            <a:endParaRPr lang="uk-UA"/>
          </a:p>
        </p:txBody>
      </p:sp>
      <p:sp>
        <p:nvSpPr>
          <p:cNvPr id="27667" name="Text Box 19"/>
          <p:cNvSpPr txBox="1">
            <a:spLocks noChangeArrowheads="1"/>
          </p:cNvSpPr>
          <p:nvPr/>
        </p:nvSpPr>
        <p:spPr bwMode="auto">
          <a:xfrm rot="1106097">
            <a:off x="1319213" y="3284538"/>
            <a:ext cx="3317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000"/>
              <a:t>α</a:t>
            </a:r>
            <a:endParaRPr lang="ru-RU" sz="2000"/>
          </a:p>
        </p:txBody>
      </p:sp>
      <p:sp>
        <p:nvSpPr>
          <p:cNvPr id="27668" name="Text Box 20"/>
          <p:cNvSpPr txBox="1">
            <a:spLocks noChangeArrowheads="1"/>
          </p:cNvSpPr>
          <p:nvPr/>
        </p:nvSpPr>
        <p:spPr bwMode="auto">
          <a:xfrm rot="1020907">
            <a:off x="3624263" y="3951288"/>
            <a:ext cx="330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000"/>
              <a:t>β</a:t>
            </a:r>
            <a:endParaRPr lang="ru-RU" sz="2000"/>
          </a:p>
        </p:txBody>
      </p:sp>
      <p:sp>
        <p:nvSpPr>
          <p:cNvPr id="27669" name="Text Box 21"/>
          <p:cNvSpPr txBox="1">
            <a:spLocks noChangeArrowheads="1"/>
          </p:cNvSpPr>
          <p:nvPr/>
        </p:nvSpPr>
        <p:spPr bwMode="auto">
          <a:xfrm rot="847260">
            <a:off x="6299200" y="4940300"/>
            <a:ext cx="311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000"/>
              <a:t>γ</a:t>
            </a:r>
            <a:endParaRPr lang="ru-RU" sz="2000"/>
          </a:p>
        </p:txBody>
      </p:sp>
      <p:sp>
        <p:nvSpPr>
          <p:cNvPr id="6153" name="Text Box 29"/>
          <p:cNvSpPr txBox="1">
            <a:spLocks noChangeArrowheads="1"/>
          </p:cNvSpPr>
          <p:nvPr/>
        </p:nvSpPr>
        <p:spPr bwMode="auto">
          <a:xfrm>
            <a:off x="592138" y="4457700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uk-UA" sz="2400" i="1"/>
          </a:p>
        </p:txBody>
      </p:sp>
      <p:sp>
        <p:nvSpPr>
          <p:cNvPr id="6154" name="Text Box 30"/>
          <p:cNvSpPr txBox="1">
            <a:spLocks noChangeArrowheads="1"/>
          </p:cNvSpPr>
          <p:nvPr/>
        </p:nvSpPr>
        <p:spPr bwMode="auto">
          <a:xfrm>
            <a:off x="250825" y="5084763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uk-UA" sz="2400"/>
          </a:p>
        </p:txBody>
      </p:sp>
      <p:sp>
        <p:nvSpPr>
          <p:cNvPr id="6155" name="Text Box 31"/>
          <p:cNvSpPr txBox="1">
            <a:spLocks noChangeArrowheads="1"/>
          </p:cNvSpPr>
          <p:nvPr/>
        </p:nvSpPr>
        <p:spPr bwMode="auto">
          <a:xfrm>
            <a:off x="4211638" y="5084763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uk-UA" sz="2400"/>
          </a:p>
        </p:txBody>
      </p:sp>
      <p:sp>
        <p:nvSpPr>
          <p:cNvPr id="27680" name="Text Box 32"/>
          <p:cNvSpPr txBox="1">
            <a:spLocks noChangeArrowheads="1"/>
          </p:cNvSpPr>
          <p:nvPr/>
        </p:nvSpPr>
        <p:spPr bwMode="auto">
          <a:xfrm>
            <a:off x="285720" y="214290"/>
            <a:ext cx="8286808" cy="1569660"/>
          </a:xfrm>
          <a:prstGeom prst="rect">
            <a:avLst/>
          </a:prstGeom>
          <a:solidFill>
            <a:srgbClr val="92D050"/>
          </a:solidFill>
          <a:ln w="28575">
            <a:solidFill>
              <a:srgbClr val="00B050"/>
            </a:solidFill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k-UA" sz="3200" b="1" dirty="0" smtClean="0">
                <a:solidFill>
                  <a:srgbClr val="FF0000"/>
                </a:solidFill>
              </a:rPr>
              <a:t>  Площини</a:t>
            </a:r>
            <a:r>
              <a:rPr lang="uk-UA" sz="3200" dirty="0" smtClean="0"/>
              <a:t> </a:t>
            </a:r>
            <a:r>
              <a:rPr lang="uk-UA" sz="3200" dirty="0"/>
              <a:t>позначають грецькими </a:t>
            </a:r>
            <a:r>
              <a:rPr lang="uk-UA" sz="3200" dirty="0" smtClean="0"/>
              <a:t>буквами</a:t>
            </a:r>
            <a:endParaRPr lang="uk-UA" sz="3200" dirty="0" smtClean="0"/>
          </a:p>
          <a:p>
            <a:pPr eaLnBrk="1" hangingPunct="1"/>
            <a:endParaRPr lang="uk-UA" sz="3200" dirty="0" smtClean="0"/>
          </a:p>
          <a:p>
            <a:pPr eaLnBrk="1" hangingPunct="1"/>
            <a:endParaRPr lang="ru-RU" sz="3200" dirty="0"/>
          </a:p>
        </p:txBody>
      </p:sp>
      <p:sp>
        <p:nvSpPr>
          <p:cNvPr id="27681" name="Text Box 33"/>
          <p:cNvSpPr txBox="1">
            <a:spLocks noChangeArrowheads="1"/>
          </p:cNvSpPr>
          <p:nvPr/>
        </p:nvSpPr>
        <p:spPr bwMode="auto">
          <a:xfrm>
            <a:off x="3143240" y="642918"/>
            <a:ext cx="312335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4000" dirty="0"/>
              <a:t>α, β, γ, φ, ω</a:t>
            </a:r>
            <a:endParaRPr lang="ru-RU" sz="4000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1000"/>
                                        <p:tgtEl>
                                          <p:spTgt spid="276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1000"/>
                                        <p:tgtEl>
                                          <p:spTgt spid="276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000"/>
                                        <p:tgtEl>
                                          <p:spTgt spid="276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76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7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76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6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0" dur="1000"/>
                                        <p:tgtEl>
                                          <p:spTgt spid="27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3" grpId="0"/>
      <p:bldP spid="27664" grpId="0" animBg="1"/>
      <p:bldP spid="27665" grpId="0" animBg="1"/>
      <p:bldP spid="27666" grpId="0" animBg="1"/>
      <p:bldP spid="27667" grpId="0"/>
      <p:bldP spid="27668" grpId="0"/>
      <p:bldP spid="27669" grpId="0"/>
      <p:bldP spid="27680" grpId="0" bldLvl="0" animBg="1"/>
      <p:bldP spid="2768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1115378" y="759460"/>
            <a:ext cx="5053371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200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Точка </a:t>
            </a:r>
            <a:r>
              <a:rPr lang="uk-UA" sz="3200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А</a:t>
            </a:r>
            <a:r>
              <a:rPr lang="uk-UA" sz="3200" b="1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uk-UA" sz="3200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лежить у площині </a:t>
            </a:r>
            <a:r>
              <a:rPr lang="uk-UA" sz="2400" b="1" i="1" dirty="0"/>
              <a:t>φ</a:t>
            </a:r>
            <a:r>
              <a:rPr lang="uk-UA" sz="3200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endParaRPr lang="ru-RU" sz="3200" dirty="0">
              <a:solidFill>
                <a:srgbClr val="00CC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179705" y="1465580"/>
            <a:ext cx="4124960" cy="96202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noAutofit/>
          </a:bodyPr>
          <a:lstStyle/>
          <a:p>
            <a:pPr algn="ctr">
              <a:defRPr/>
            </a:pPr>
            <a:r>
              <a:rPr lang="uk-UA" sz="3200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Площина </a:t>
            </a:r>
            <a:r>
              <a:rPr lang="uk-UA" sz="2400" b="1" i="1" dirty="0"/>
              <a:t>φ</a:t>
            </a:r>
            <a:r>
              <a:rPr lang="uk-UA" sz="2400" dirty="0"/>
              <a:t> </a:t>
            </a:r>
            <a:r>
              <a:rPr lang="uk-UA" sz="3200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проходить</a:t>
            </a:r>
            <a:endParaRPr lang="uk-UA" sz="3200" dirty="0" smtClean="0">
              <a:solidFill>
                <a:srgbClr val="00CC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defRPr/>
            </a:pPr>
            <a:r>
              <a:rPr lang="uk-UA" sz="3200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uk-UA" sz="3200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через точку </a:t>
            </a:r>
            <a:r>
              <a:rPr lang="uk-UA" sz="3200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А</a:t>
            </a:r>
            <a:r>
              <a:rPr lang="uk-UA" sz="3200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endParaRPr lang="ru-RU" sz="3200" dirty="0">
              <a:solidFill>
                <a:srgbClr val="00CC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395288" y="115888"/>
            <a:ext cx="791896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uk-UA" sz="2800" i="1" dirty="0"/>
              <a:t>Користуються математичними висловленнями:</a:t>
            </a:r>
            <a:endParaRPr lang="ru-RU" sz="2800" i="1" dirty="0"/>
          </a:p>
        </p:txBody>
      </p:sp>
      <p:sp>
        <p:nvSpPr>
          <p:cNvPr id="28680" name="Freeform 8"/>
          <p:cNvSpPr/>
          <p:nvPr/>
        </p:nvSpPr>
        <p:spPr bwMode="auto">
          <a:xfrm>
            <a:off x="5761038" y="871538"/>
            <a:ext cx="3203575" cy="1476375"/>
          </a:xfrm>
          <a:custGeom>
            <a:avLst/>
            <a:gdLst>
              <a:gd name="T0" fmla="*/ 719138 w 2018"/>
              <a:gd name="T1" fmla="*/ 396875 h 930"/>
              <a:gd name="T2" fmla="*/ 215900 w 2018"/>
              <a:gd name="T3" fmla="*/ 612775 h 930"/>
              <a:gd name="T4" fmla="*/ 0 w 2018"/>
              <a:gd name="T5" fmla="*/ 973138 h 930"/>
              <a:gd name="T6" fmla="*/ 215900 w 2018"/>
              <a:gd name="T7" fmla="*/ 1404938 h 930"/>
              <a:gd name="T8" fmla="*/ 863600 w 2018"/>
              <a:gd name="T9" fmla="*/ 1404938 h 930"/>
              <a:gd name="T10" fmla="*/ 1511300 w 2018"/>
              <a:gd name="T11" fmla="*/ 1262063 h 930"/>
              <a:gd name="T12" fmla="*/ 2087563 w 2018"/>
              <a:gd name="T13" fmla="*/ 1262063 h 930"/>
              <a:gd name="T14" fmla="*/ 3024188 w 2018"/>
              <a:gd name="T15" fmla="*/ 1117600 h 930"/>
              <a:gd name="T16" fmla="*/ 3167063 w 2018"/>
              <a:gd name="T17" fmla="*/ 541338 h 930"/>
              <a:gd name="T18" fmla="*/ 2951163 w 2018"/>
              <a:gd name="T19" fmla="*/ 254000 h 930"/>
              <a:gd name="T20" fmla="*/ 2159000 w 2018"/>
              <a:gd name="T21" fmla="*/ 36513 h 930"/>
              <a:gd name="T22" fmla="*/ 1511300 w 2018"/>
              <a:gd name="T23" fmla="*/ 36513 h 930"/>
              <a:gd name="T24" fmla="*/ 1079500 w 2018"/>
              <a:gd name="T25" fmla="*/ 180975 h 930"/>
              <a:gd name="T26" fmla="*/ 935038 w 2018"/>
              <a:gd name="T27" fmla="*/ 325438 h 930"/>
              <a:gd name="T28" fmla="*/ 719138 w 2018"/>
              <a:gd name="T29" fmla="*/ 396875 h 93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018" h="930">
                <a:moveTo>
                  <a:pt x="453" y="250"/>
                </a:moveTo>
                <a:cubicBezTo>
                  <a:pt x="378" y="280"/>
                  <a:pt x="211" y="326"/>
                  <a:pt x="136" y="386"/>
                </a:cubicBezTo>
                <a:cubicBezTo>
                  <a:pt x="61" y="446"/>
                  <a:pt x="0" y="530"/>
                  <a:pt x="0" y="613"/>
                </a:cubicBezTo>
                <a:cubicBezTo>
                  <a:pt x="0" y="696"/>
                  <a:pt x="45" y="840"/>
                  <a:pt x="136" y="885"/>
                </a:cubicBezTo>
                <a:cubicBezTo>
                  <a:pt x="227" y="930"/>
                  <a:pt x="408" y="900"/>
                  <a:pt x="544" y="885"/>
                </a:cubicBezTo>
                <a:cubicBezTo>
                  <a:pt x="680" y="870"/>
                  <a:pt x="824" y="810"/>
                  <a:pt x="952" y="795"/>
                </a:cubicBezTo>
                <a:cubicBezTo>
                  <a:pt x="1080" y="780"/>
                  <a:pt x="1156" y="810"/>
                  <a:pt x="1315" y="795"/>
                </a:cubicBezTo>
                <a:cubicBezTo>
                  <a:pt x="1474" y="780"/>
                  <a:pt x="1792" y="780"/>
                  <a:pt x="1905" y="704"/>
                </a:cubicBezTo>
                <a:cubicBezTo>
                  <a:pt x="2018" y="628"/>
                  <a:pt x="2003" y="432"/>
                  <a:pt x="1995" y="341"/>
                </a:cubicBezTo>
                <a:cubicBezTo>
                  <a:pt x="1987" y="250"/>
                  <a:pt x="1965" y="213"/>
                  <a:pt x="1859" y="160"/>
                </a:cubicBezTo>
                <a:cubicBezTo>
                  <a:pt x="1753" y="107"/>
                  <a:pt x="1511" y="46"/>
                  <a:pt x="1360" y="23"/>
                </a:cubicBezTo>
                <a:cubicBezTo>
                  <a:pt x="1209" y="0"/>
                  <a:pt x="1065" y="8"/>
                  <a:pt x="952" y="23"/>
                </a:cubicBezTo>
                <a:cubicBezTo>
                  <a:pt x="839" y="38"/>
                  <a:pt x="740" y="84"/>
                  <a:pt x="680" y="114"/>
                </a:cubicBezTo>
                <a:cubicBezTo>
                  <a:pt x="620" y="144"/>
                  <a:pt x="627" y="182"/>
                  <a:pt x="589" y="205"/>
                </a:cubicBezTo>
                <a:cubicBezTo>
                  <a:pt x="551" y="228"/>
                  <a:pt x="528" y="220"/>
                  <a:pt x="453" y="250"/>
                </a:cubicBezTo>
                <a:close/>
              </a:path>
            </a:pathLst>
          </a:custGeom>
          <a:solidFill>
            <a:srgbClr val="99FF66"/>
          </a:solidFill>
          <a:ln w="19050" cmpd="sng">
            <a:solidFill>
              <a:srgbClr val="00CC00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 rot="1318668">
            <a:off x="5761038" y="1720850"/>
            <a:ext cx="3825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400"/>
              <a:t>φ</a:t>
            </a:r>
            <a:endParaRPr lang="ru-RU" sz="2400"/>
          </a:p>
        </p:txBody>
      </p:sp>
      <p:sp>
        <p:nvSpPr>
          <p:cNvPr id="28682" name="Oval 10"/>
          <p:cNvSpPr>
            <a:spLocks noChangeArrowheads="1"/>
          </p:cNvSpPr>
          <p:nvPr/>
        </p:nvSpPr>
        <p:spPr bwMode="auto">
          <a:xfrm>
            <a:off x="7324725" y="1465263"/>
            <a:ext cx="69850" cy="698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28683" name="Text Box 11"/>
          <p:cNvSpPr txBox="1">
            <a:spLocks noChangeArrowheads="1"/>
          </p:cNvSpPr>
          <p:nvPr/>
        </p:nvSpPr>
        <p:spPr bwMode="auto">
          <a:xfrm>
            <a:off x="7345363" y="1165225"/>
            <a:ext cx="4206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i="1"/>
              <a:t>А</a:t>
            </a:r>
            <a:endParaRPr lang="ru-RU" i="1"/>
          </a:p>
        </p:txBody>
      </p:sp>
      <p:sp>
        <p:nvSpPr>
          <p:cNvPr id="28684" name="AutoShape 12"/>
          <p:cNvSpPr>
            <a:spLocks noChangeArrowheads="1"/>
          </p:cNvSpPr>
          <p:nvPr/>
        </p:nvSpPr>
        <p:spPr bwMode="auto">
          <a:xfrm>
            <a:off x="250825" y="3265160"/>
            <a:ext cx="3097039" cy="1027936"/>
          </a:xfrm>
          <a:prstGeom prst="parallelogram">
            <a:avLst>
              <a:gd name="adj" fmla="val 87520"/>
            </a:avLst>
          </a:prstGeom>
          <a:solidFill>
            <a:srgbClr val="FFCCCC"/>
          </a:solidFill>
          <a:ln w="19050">
            <a:solidFill>
              <a:srgbClr val="FF6699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28686" name="Text Box 14"/>
          <p:cNvSpPr txBox="1">
            <a:spLocks noChangeArrowheads="1"/>
          </p:cNvSpPr>
          <p:nvPr/>
        </p:nvSpPr>
        <p:spPr bwMode="auto">
          <a:xfrm rot="1294795">
            <a:off x="552053" y="3846271"/>
            <a:ext cx="422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400" i="1"/>
              <a:t>ω</a:t>
            </a:r>
            <a:endParaRPr lang="ru-RU" sz="2400" i="1"/>
          </a:p>
        </p:txBody>
      </p:sp>
      <p:sp>
        <p:nvSpPr>
          <p:cNvPr id="28687" name="Line 15"/>
          <p:cNvSpPr>
            <a:spLocks noChangeShapeType="1"/>
          </p:cNvSpPr>
          <p:nvPr/>
        </p:nvSpPr>
        <p:spPr bwMode="auto">
          <a:xfrm>
            <a:off x="1187450" y="3717727"/>
            <a:ext cx="1368425" cy="2873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28689" name="Text Box 17"/>
          <p:cNvSpPr txBox="1">
            <a:spLocks noChangeArrowheads="1"/>
          </p:cNvSpPr>
          <p:nvPr/>
        </p:nvSpPr>
        <p:spPr bwMode="auto">
          <a:xfrm rot="1039524">
            <a:off x="1258888" y="3361507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400" i="1" dirty="0"/>
              <a:t>а</a:t>
            </a:r>
            <a:endParaRPr lang="ru-RU" sz="2400" i="1" dirty="0"/>
          </a:p>
        </p:txBody>
      </p:sp>
      <p:sp>
        <p:nvSpPr>
          <p:cNvPr id="28690" name="Text Box 18"/>
          <p:cNvSpPr txBox="1">
            <a:spLocks noChangeArrowheads="1"/>
          </p:cNvSpPr>
          <p:nvPr/>
        </p:nvSpPr>
        <p:spPr bwMode="auto">
          <a:xfrm>
            <a:off x="3867743" y="3002643"/>
            <a:ext cx="4695068" cy="523220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2800" dirty="0">
                <a:solidFill>
                  <a:srgbClr val="FF33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Пряма </a:t>
            </a:r>
            <a:r>
              <a:rPr lang="uk-UA" sz="2800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а</a:t>
            </a:r>
            <a:r>
              <a:rPr lang="uk-UA" sz="2800" dirty="0">
                <a:solidFill>
                  <a:srgbClr val="FF33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лежить у площині </a:t>
            </a:r>
            <a:r>
              <a:rPr lang="uk-UA" sz="2800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ω</a:t>
            </a:r>
            <a:r>
              <a:rPr lang="uk-UA" sz="2800" b="1" i="1" dirty="0">
                <a:solidFill>
                  <a:srgbClr val="FF33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endParaRPr lang="ru-RU" sz="2800" b="1" i="1" dirty="0">
              <a:solidFill>
                <a:srgbClr val="FF33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692" name="Text Box 20"/>
          <p:cNvSpPr txBox="1">
            <a:spLocks noChangeArrowheads="1"/>
          </p:cNvSpPr>
          <p:nvPr/>
        </p:nvSpPr>
        <p:spPr bwMode="auto">
          <a:xfrm>
            <a:off x="3203848" y="3573398"/>
            <a:ext cx="5960606" cy="523220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2800" dirty="0">
                <a:solidFill>
                  <a:srgbClr val="FF33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Площина </a:t>
            </a:r>
            <a:r>
              <a:rPr lang="uk-UA" sz="2800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ω</a:t>
            </a:r>
            <a:r>
              <a:rPr lang="uk-UA" sz="2800" dirty="0">
                <a:solidFill>
                  <a:srgbClr val="FF33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проходить через пряму </a:t>
            </a:r>
            <a:r>
              <a:rPr lang="uk-UA" sz="2800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а</a:t>
            </a:r>
            <a:r>
              <a:rPr lang="uk-UA" sz="2800" dirty="0">
                <a:solidFill>
                  <a:srgbClr val="FF33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endParaRPr lang="ru-RU" sz="2800" dirty="0">
              <a:solidFill>
                <a:srgbClr val="FF33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183" name="Text Box 21"/>
          <p:cNvSpPr txBox="1">
            <a:spLocks noChangeArrowheads="1"/>
          </p:cNvSpPr>
          <p:nvPr/>
        </p:nvSpPr>
        <p:spPr bwMode="auto">
          <a:xfrm>
            <a:off x="1455738" y="4767263"/>
            <a:ext cx="184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uk-UA"/>
          </a:p>
        </p:txBody>
      </p:sp>
      <p:graphicFrame>
        <p:nvGraphicFramePr>
          <p:cNvPr id="28697" name="Object 25"/>
          <p:cNvGraphicFramePr>
            <a:graphicFrameLocks noGrp="1" noChangeAspect="1"/>
          </p:cNvGraphicFramePr>
          <p:nvPr>
            <p:ph sz="half" idx="1"/>
          </p:nvPr>
        </p:nvGraphicFramePr>
        <p:xfrm>
          <a:off x="2268538" y="2478857"/>
          <a:ext cx="360362" cy="360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Формула" r:id="rId1" imgW="3048000" imgH="3048000" progId="Equation.3">
                  <p:embed/>
                </p:oleObj>
              </mc:Choice>
              <mc:Fallback>
                <p:oleObj name="Формула" r:id="rId1" imgW="3048000" imgH="3048000" progId="Equation.3">
                  <p:embed/>
                  <p:pic>
                    <p:nvPicPr>
                      <p:cNvPr id="0" name="Picture 1024"/>
                      <p:cNvPicPr>
                        <a:picLocks noGrp="1"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268538" y="2478857"/>
                        <a:ext cx="360362" cy="36036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705" name="Text Box 33"/>
          <p:cNvSpPr txBox="1">
            <a:spLocks noChangeArrowheads="1"/>
          </p:cNvSpPr>
          <p:nvPr/>
        </p:nvSpPr>
        <p:spPr bwMode="auto">
          <a:xfrm>
            <a:off x="1908175" y="2405832"/>
            <a:ext cx="4206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/>
              <a:t>А</a:t>
            </a:r>
            <a:endParaRPr lang="ru-RU"/>
          </a:p>
        </p:txBody>
      </p:sp>
      <p:sp>
        <p:nvSpPr>
          <p:cNvPr id="28706" name="Text Box 34"/>
          <p:cNvSpPr txBox="1">
            <a:spLocks noChangeArrowheads="1"/>
          </p:cNvSpPr>
          <p:nvPr/>
        </p:nvSpPr>
        <p:spPr bwMode="auto">
          <a:xfrm>
            <a:off x="2555875" y="2405832"/>
            <a:ext cx="4349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b="1" i="1"/>
              <a:t>φ</a:t>
            </a:r>
            <a:endParaRPr lang="ru-RU" b="1" i="1"/>
          </a:p>
        </p:txBody>
      </p:sp>
      <p:sp>
        <p:nvSpPr>
          <p:cNvPr id="28707" name="Text Box 35"/>
          <p:cNvSpPr txBox="1">
            <a:spLocks noChangeArrowheads="1"/>
          </p:cNvSpPr>
          <p:nvPr/>
        </p:nvSpPr>
        <p:spPr bwMode="auto">
          <a:xfrm>
            <a:off x="5435600" y="4428401"/>
            <a:ext cx="41592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k-UA" sz="3200" i="1"/>
              <a:t>а</a:t>
            </a:r>
            <a:endParaRPr lang="ru-RU" sz="3200" i="1"/>
          </a:p>
        </p:txBody>
      </p:sp>
      <p:sp>
        <p:nvSpPr>
          <p:cNvPr id="28709" name="Text Box 37"/>
          <p:cNvSpPr txBox="1">
            <a:spLocks noChangeArrowheads="1"/>
          </p:cNvSpPr>
          <p:nvPr/>
        </p:nvSpPr>
        <p:spPr bwMode="auto">
          <a:xfrm>
            <a:off x="6084888" y="4428401"/>
            <a:ext cx="47961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200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ω</a:t>
            </a:r>
            <a:endParaRPr lang="ru-RU" sz="32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graphicFrame>
        <p:nvGraphicFramePr>
          <p:cNvPr id="28711" name="Object 39"/>
          <p:cNvGraphicFramePr>
            <a:graphicFrameLocks noGrp="1" noChangeAspect="1"/>
          </p:cNvGraphicFramePr>
          <p:nvPr>
            <p:ph sz="half" idx="2"/>
          </p:nvPr>
        </p:nvGraphicFramePr>
        <p:xfrm>
          <a:off x="5795963" y="4680247"/>
          <a:ext cx="349250" cy="188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9" name="Формула" r:id="rId3" imgW="3657600" imgH="3048000" progId="Equation.3">
                  <p:embed/>
                </p:oleObj>
              </mc:Choice>
              <mc:Fallback>
                <p:oleObj name="Формула" r:id="rId3" imgW="3657600" imgH="3048000" progId="Equation.3">
                  <p:embed/>
                  <p:pic>
                    <p:nvPicPr>
                      <p:cNvPr id="0" name="Picture 1088"/>
                      <p:cNvPicPr>
                        <a:picLocks noGrp="1"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95963" y="4680247"/>
                        <a:ext cx="349250" cy="188913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714" name="Text Box 42"/>
          <p:cNvSpPr txBox="1">
            <a:spLocks noChangeArrowheads="1"/>
          </p:cNvSpPr>
          <p:nvPr/>
        </p:nvSpPr>
        <p:spPr bwMode="auto">
          <a:xfrm>
            <a:off x="1692275" y="5070128"/>
            <a:ext cx="6486840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3200"/>
              <a:t>Пряма </a:t>
            </a:r>
            <a:r>
              <a:rPr lang="uk-UA" sz="3200" i="1"/>
              <a:t>а </a:t>
            </a:r>
            <a:r>
              <a:rPr lang="uk-UA" sz="3200"/>
              <a:t>включається в площину ω. </a:t>
            </a:r>
            <a:endParaRPr lang="ru-RU" sz="3200"/>
          </a:p>
        </p:txBody>
      </p:sp>
      <p:sp>
        <p:nvSpPr>
          <p:cNvPr id="23" name="Text Box 42"/>
          <p:cNvSpPr txBox="1">
            <a:spLocks noChangeArrowheads="1"/>
          </p:cNvSpPr>
          <p:nvPr/>
        </p:nvSpPr>
        <p:spPr bwMode="auto">
          <a:xfrm>
            <a:off x="1692315" y="5711339"/>
            <a:ext cx="5322291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3200" dirty="0" smtClean="0"/>
              <a:t>Площина ω</a:t>
            </a:r>
            <a:r>
              <a:rPr lang="uk-UA" sz="3200" i="1" dirty="0" smtClean="0"/>
              <a:t> </a:t>
            </a:r>
            <a:r>
              <a:rPr lang="uk-UA" sz="3200" dirty="0" smtClean="0"/>
              <a:t>містить пряму </a:t>
            </a:r>
            <a:r>
              <a:rPr lang="uk-UA" sz="3200" i="1" dirty="0" smtClean="0"/>
              <a:t>а.</a:t>
            </a:r>
            <a:r>
              <a:rPr lang="uk-UA" sz="3200" dirty="0" smtClean="0"/>
              <a:t> </a:t>
            </a:r>
            <a:endParaRPr lang="ru-RU" sz="3200" dirty="0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86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8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8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87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87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8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8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1" dur="80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2" dur="80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80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8" dur="80"/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9" dur="80"/>
                                        <p:tgtEl>
                                          <p:spTgt spid="286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80"/>
                                        <p:tgtEl>
                                          <p:spTgt spid="286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87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8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8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87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8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8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87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8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0" dur="80"/>
                                        <p:tgtEl>
                                          <p:spTgt spid="287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1" dur="80"/>
                                        <p:tgtEl>
                                          <p:spTgt spid="287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80"/>
                                        <p:tgtEl>
                                          <p:spTgt spid="287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7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8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/>
      <p:bldP spid="28678" grpId="0"/>
      <p:bldP spid="28679" grpId="0"/>
      <p:bldP spid="28680" grpId="0" animBg="1"/>
      <p:bldP spid="28681" grpId="0"/>
      <p:bldP spid="28682" grpId="0" animBg="1"/>
      <p:bldP spid="28683" grpId="0"/>
      <p:bldP spid="28684" grpId="0" animBg="1"/>
      <p:bldP spid="28686" grpId="0"/>
      <p:bldP spid="28687" grpId="0" animBg="1"/>
      <p:bldP spid="28689" grpId="0"/>
      <p:bldP spid="28690" grpId="0"/>
      <p:bldP spid="28692" grpId="0"/>
      <p:bldP spid="28705" grpId="0"/>
      <p:bldP spid="28706" grpId="0"/>
      <p:bldP spid="28707" grpId="0"/>
      <p:bldP spid="28709" grpId="0"/>
      <p:bldP spid="28714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4"/>
          <p:cNvSpPr txBox="1">
            <a:spLocks noChangeArrowheads="1"/>
          </p:cNvSpPr>
          <p:nvPr/>
        </p:nvSpPr>
        <p:spPr bwMode="auto">
          <a:xfrm>
            <a:off x="236204" y="548680"/>
            <a:ext cx="8466805" cy="1077218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k-UA" sz="3200" dirty="0"/>
              <a:t>Властивості понять розкривають за допомогою</a:t>
            </a:r>
            <a:endParaRPr lang="uk-UA" sz="3200" dirty="0"/>
          </a:p>
          <a:p>
            <a:pPr algn="ctr" eaLnBrk="1" hangingPunct="1"/>
            <a:r>
              <a:rPr lang="uk-UA" sz="3200" dirty="0"/>
              <a:t>певних тверджень.</a:t>
            </a:r>
            <a:endParaRPr lang="ru-RU" sz="3200" dirty="0"/>
          </a:p>
        </p:txBody>
      </p:sp>
      <p:sp>
        <p:nvSpPr>
          <p:cNvPr id="8195" name="Text Box 5"/>
          <p:cNvSpPr txBox="1">
            <a:spLocks noChangeArrowheads="1"/>
          </p:cNvSpPr>
          <p:nvPr/>
        </p:nvSpPr>
        <p:spPr bwMode="auto">
          <a:xfrm>
            <a:off x="599498" y="1988840"/>
            <a:ext cx="7860934" cy="1077218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k-UA" sz="3200" dirty="0"/>
              <a:t>У справедливості математичних тверджень </a:t>
            </a:r>
            <a:endParaRPr lang="uk-UA" sz="3200" dirty="0"/>
          </a:p>
          <a:p>
            <a:pPr algn="ctr" eaLnBrk="1" hangingPunct="1"/>
            <a:r>
              <a:rPr lang="uk-UA" sz="3200" dirty="0"/>
              <a:t>переконуються за допомогою доведень.</a:t>
            </a:r>
            <a:endParaRPr lang="ru-RU" sz="3200" dirty="0"/>
          </a:p>
        </p:txBody>
      </p:sp>
      <p:sp>
        <p:nvSpPr>
          <p:cNvPr id="8196" name="Text Box 6"/>
          <p:cNvSpPr txBox="1">
            <a:spLocks noChangeArrowheads="1"/>
          </p:cNvSpPr>
          <p:nvPr/>
        </p:nvSpPr>
        <p:spPr bwMode="auto">
          <a:xfrm>
            <a:off x="107504" y="3532555"/>
            <a:ext cx="8959632" cy="584775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3200"/>
              <a:t>Твердження, які доводять, називають </a:t>
            </a:r>
            <a:r>
              <a:rPr lang="uk-UA" sz="3200" b="1" i="1"/>
              <a:t>теоремами.</a:t>
            </a:r>
            <a:endParaRPr lang="ru-RU" sz="3200" b="1" i="1"/>
          </a:p>
        </p:txBody>
      </p:sp>
      <p:sp>
        <p:nvSpPr>
          <p:cNvPr id="8197" name="Text Box 7"/>
          <p:cNvSpPr txBox="1">
            <a:spLocks noChangeArrowheads="1"/>
          </p:cNvSpPr>
          <p:nvPr/>
        </p:nvSpPr>
        <p:spPr bwMode="auto">
          <a:xfrm>
            <a:off x="599591" y="4584030"/>
            <a:ext cx="7832209" cy="1077218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k-UA" sz="3200" dirty="0" smtClean="0"/>
              <a:t>Твердження, які </a:t>
            </a:r>
            <a:r>
              <a:rPr lang="uk-UA" sz="3200" dirty="0"/>
              <a:t>приймають без доведення,</a:t>
            </a:r>
            <a:endParaRPr lang="uk-UA" sz="3200" dirty="0"/>
          </a:p>
          <a:p>
            <a:pPr algn="ctr" eaLnBrk="1" hangingPunct="1"/>
            <a:r>
              <a:rPr lang="uk-UA" sz="3200" dirty="0" smtClean="0"/>
              <a:t>називають </a:t>
            </a:r>
            <a:r>
              <a:rPr lang="uk-UA" sz="3200" b="1" i="1" dirty="0"/>
              <a:t>аксіомами</a:t>
            </a:r>
            <a:r>
              <a:rPr lang="uk-UA" sz="3200" dirty="0"/>
              <a:t>.</a:t>
            </a:r>
            <a:endParaRPr lang="ru-RU" sz="3200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bldLvl="0" animBg="1"/>
      <p:bldP spid="8195" grpId="0" bldLvl="0" animBg="1"/>
      <p:bldP spid="8196" grpId="0" bldLvl="0" animBg="1"/>
      <p:bldP spid="8197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AutoShape 7"/>
          <p:cNvSpPr>
            <a:spLocks noChangeArrowheads="1"/>
          </p:cNvSpPr>
          <p:nvPr/>
        </p:nvSpPr>
        <p:spPr bwMode="auto">
          <a:xfrm>
            <a:off x="4810174" y="2855389"/>
            <a:ext cx="4248497" cy="1241260"/>
          </a:xfrm>
          <a:prstGeom prst="parallelogram">
            <a:avLst>
              <a:gd name="adj" fmla="val 137465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2628446" y="45006"/>
            <a:ext cx="4510405" cy="6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2D05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eorgia" panose="02040502050405020303" charset="0"/>
                <a:cs typeface="Georgia" panose="02040502050405020303" charset="0"/>
              </a:rPr>
              <a:t>Аксіоми </a:t>
            </a:r>
            <a:r>
              <a:rPr lang="uk-UA" sz="36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стереометрії</a:t>
            </a:r>
            <a:endParaRPr lang="uk-UA" sz="3600" u="sng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222885" y="836930"/>
            <a:ext cx="8719185" cy="165798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noAutofit/>
          </a:bodyPr>
          <a:lstStyle/>
          <a:p>
            <a:pPr>
              <a:defRPr/>
            </a:pPr>
            <a:r>
              <a:rPr lang="uk-UA" sz="2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2400" i="1" baseline="-2500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uk-UA" sz="2400" i="1" baseline="-2500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Яка б не була площина, існують точки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належать цій площині, і точки, які </a:t>
            </a: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належать їй.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823" name="AutoShape 7"/>
          <p:cNvSpPr>
            <a:spLocks noChangeArrowheads="1"/>
          </p:cNvSpPr>
          <p:nvPr/>
        </p:nvSpPr>
        <p:spPr bwMode="auto">
          <a:xfrm>
            <a:off x="5651822" y="1269529"/>
            <a:ext cx="3168650" cy="576263"/>
          </a:xfrm>
          <a:prstGeom prst="parallelogram">
            <a:avLst>
              <a:gd name="adj" fmla="val 137465"/>
            </a:avLst>
          </a:prstGeom>
          <a:gradFill flip="none" rotWithShape="1">
            <a:gsLst>
              <a:gs pos="0">
                <a:srgbClr val="00FFFF">
                  <a:tint val="66000"/>
                  <a:satMod val="160000"/>
                </a:srgbClr>
              </a:gs>
              <a:gs pos="50000">
                <a:srgbClr val="00FFFF">
                  <a:tint val="44500"/>
                  <a:satMod val="160000"/>
                </a:srgbClr>
              </a:gs>
              <a:gs pos="100000">
                <a:srgbClr val="00FFFF">
                  <a:tint val="23500"/>
                  <a:satMod val="160000"/>
                </a:srgbClr>
              </a:gs>
            </a:gsLst>
            <a:lin ang="18900000" scaled="1"/>
            <a:tileRect/>
          </a:gra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4824" name="Oval 8"/>
          <p:cNvSpPr>
            <a:spLocks noChangeArrowheads="1"/>
          </p:cNvSpPr>
          <p:nvPr/>
        </p:nvSpPr>
        <p:spPr bwMode="auto">
          <a:xfrm>
            <a:off x="6012184" y="980604"/>
            <a:ext cx="69850" cy="698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34825" name="Oval 9"/>
          <p:cNvSpPr>
            <a:spLocks noChangeArrowheads="1"/>
          </p:cNvSpPr>
          <p:nvPr/>
        </p:nvSpPr>
        <p:spPr bwMode="auto">
          <a:xfrm>
            <a:off x="7740972" y="980604"/>
            <a:ext cx="69850" cy="698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34826" name="Oval 10"/>
          <p:cNvSpPr>
            <a:spLocks noChangeArrowheads="1"/>
          </p:cNvSpPr>
          <p:nvPr/>
        </p:nvSpPr>
        <p:spPr bwMode="auto">
          <a:xfrm>
            <a:off x="6659884" y="1413992"/>
            <a:ext cx="69850" cy="698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34827" name="Oval 11"/>
          <p:cNvSpPr>
            <a:spLocks noChangeArrowheads="1"/>
          </p:cNvSpPr>
          <p:nvPr/>
        </p:nvSpPr>
        <p:spPr bwMode="auto">
          <a:xfrm>
            <a:off x="7596509" y="1413992"/>
            <a:ext cx="69850" cy="698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34828" name="Text Box 12"/>
          <p:cNvSpPr txBox="1">
            <a:spLocks noChangeArrowheads="1"/>
          </p:cNvSpPr>
          <p:nvPr/>
        </p:nvSpPr>
        <p:spPr bwMode="auto">
          <a:xfrm>
            <a:off x="5724847" y="764704"/>
            <a:ext cx="36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000" b="1" dirty="0">
                <a:latin typeface="Arial" panose="020B0604020202020204" pitchFamily="34" charset="0"/>
              </a:rPr>
              <a:t>А</a:t>
            </a:r>
            <a:endParaRPr lang="ru-RU" sz="2000" b="1" dirty="0">
              <a:latin typeface="Arial" panose="020B0604020202020204" pitchFamily="34" charset="0"/>
            </a:endParaRPr>
          </a:p>
        </p:txBody>
      </p:sp>
      <p:sp>
        <p:nvSpPr>
          <p:cNvPr id="34829" name="Text Box 13"/>
          <p:cNvSpPr txBox="1">
            <a:spLocks noChangeArrowheads="1"/>
          </p:cNvSpPr>
          <p:nvPr/>
        </p:nvSpPr>
        <p:spPr bwMode="auto">
          <a:xfrm>
            <a:off x="6372547" y="1198092"/>
            <a:ext cx="36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000" b="1">
                <a:solidFill>
                  <a:srgbClr val="0000FF"/>
                </a:solidFill>
                <a:latin typeface="Arial" panose="020B0604020202020204" pitchFamily="34" charset="0"/>
              </a:rPr>
              <a:t>В</a:t>
            </a:r>
            <a:endParaRPr lang="ru-RU" sz="20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4830" name="Text Box 14"/>
          <p:cNvSpPr txBox="1">
            <a:spLocks noChangeArrowheads="1"/>
          </p:cNvSpPr>
          <p:nvPr/>
        </p:nvSpPr>
        <p:spPr bwMode="auto">
          <a:xfrm>
            <a:off x="7596509" y="1340967"/>
            <a:ext cx="36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000" b="1">
                <a:solidFill>
                  <a:srgbClr val="0000FF"/>
                </a:solidFill>
                <a:latin typeface="Arial" panose="020B0604020202020204" pitchFamily="34" charset="0"/>
              </a:rPr>
              <a:t>С</a:t>
            </a:r>
            <a:endParaRPr lang="ru-RU" sz="20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4831" name="Text Box 15"/>
          <p:cNvSpPr txBox="1">
            <a:spLocks noChangeArrowheads="1"/>
          </p:cNvSpPr>
          <p:nvPr/>
        </p:nvSpPr>
        <p:spPr bwMode="auto">
          <a:xfrm>
            <a:off x="7452047" y="764704"/>
            <a:ext cx="3540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000" b="1">
                <a:latin typeface="Arial" panose="020B0604020202020204" pitchFamily="34" charset="0"/>
              </a:rPr>
              <a:t>Е</a:t>
            </a:r>
            <a:endParaRPr lang="ru-RU" sz="2000" b="1">
              <a:latin typeface="Arial" panose="020B0604020202020204" pitchFamily="34" charset="0"/>
            </a:endParaRPr>
          </a:p>
        </p:txBody>
      </p:sp>
      <p:graphicFrame>
        <p:nvGraphicFramePr>
          <p:cNvPr id="34832" name="Object 16"/>
          <p:cNvGraphicFramePr>
            <a:graphicFrameLocks noChangeAspect="1"/>
          </p:cNvGraphicFramePr>
          <p:nvPr/>
        </p:nvGraphicFramePr>
        <p:xfrm>
          <a:off x="8317234" y="1269529"/>
          <a:ext cx="292100" cy="268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Формула" r:id="rId1" imgW="3657600" imgH="3352800" progId="Equation.3">
                  <p:embed/>
                </p:oleObj>
              </mc:Choice>
              <mc:Fallback>
                <p:oleObj name="Формула" r:id="rId1" imgW="3657600" imgH="3352800" progId="Equation.3">
                  <p:embed/>
                  <p:pic>
                    <p:nvPicPr>
                      <p:cNvPr id="0" name="Picture 2048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317234" y="1269529"/>
                        <a:ext cx="292100" cy="26828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33" name="Text Box 17"/>
          <p:cNvSpPr txBox="1">
            <a:spLocks noChangeArrowheads="1"/>
          </p:cNvSpPr>
          <p:nvPr/>
        </p:nvSpPr>
        <p:spPr bwMode="auto">
          <a:xfrm>
            <a:off x="222885" y="2565400"/>
            <a:ext cx="3853180" cy="188341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noAutofit/>
          </a:bodyPr>
          <a:lstStyle/>
          <a:p>
            <a:pPr algn="l">
              <a:defRPr/>
            </a:pPr>
            <a:r>
              <a:rPr lang="uk-UA" sz="2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2400" i="1" baseline="-250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Якщо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дві різні прямі мають спільну точку, </a:t>
            </a: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defRPr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них можна провести площину і </a:t>
            </a: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defRPr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того ж тільки одну. </a:t>
            </a:r>
            <a:endParaRPr lang="ru-RU" sz="24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835" name="AutoShape 19"/>
          <p:cNvSpPr>
            <a:spLocks noChangeArrowheads="1"/>
          </p:cNvSpPr>
          <p:nvPr/>
        </p:nvSpPr>
        <p:spPr bwMode="auto">
          <a:xfrm rot="19144536">
            <a:off x="6311900" y="4705351"/>
            <a:ext cx="2016125" cy="914400"/>
          </a:xfrm>
          <a:prstGeom prst="parallelogram">
            <a:avLst>
              <a:gd name="adj" fmla="val 55122"/>
            </a:avLst>
          </a:prstGeom>
          <a:solidFill>
            <a:srgbClr val="00FFFF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4836" name="AutoShape 20"/>
          <p:cNvSpPr>
            <a:spLocks noChangeArrowheads="1"/>
          </p:cNvSpPr>
          <p:nvPr/>
        </p:nvSpPr>
        <p:spPr bwMode="auto">
          <a:xfrm rot="2058010">
            <a:off x="7154566" y="5287009"/>
            <a:ext cx="1512887" cy="1441450"/>
          </a:xfrm>
          <a:prstGeom prst="parallelogram">
            <a:avLst>
              <a:gd name="adj" fmla="val 26239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4837" name="Line 21"/>
          <p:cNvSpPr>
            <a:spLocks noChangeShapeType="1"/>
          </p:cNvSpPr>
          <p:nvPr/>
        </p:nvSpPr>
        <p:spPr bwMode="auto">
          <a:xfrm flipH="1">
            <a:off x="6864350" y="5171917"/>
            <a:ext cx="1152525" cy="10080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4838" name="Oval 22"/>
          <p:cNvSpPr>
            <a:spLocks noChangeArrowheads="1"/>
          </p:cNvSpPr>
          <p:nvPr/>
        </p:nvSpPr>
        <p:spPr bwMode="auto">
          <a:xfrm>
            <a:off x="7961633" y="5162551"/>
            <a:ext cx="71438" cy="73025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34839" name="Text Box 23"/>
          <p:cNvSpPr txBox="1">
            <a:spLocks noChangeArrowheads="1"/>
          </p:cNvSpPr>
          <p:nvPr/>
        </p:nvSpPr>
        <p:spPr bwMode="auto">
          <a:xfrm>
            <a:off x="7997352" y="4869160"/>
            <a:ext cx="36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000" b="1" dirty="0">
                <a:latin typeface="Arial" panose="020B0604020202020204" pitchFamily="34" charset="0"/>
              </a:rPr>
              <a:t>А</a:t>
            </a:r>
            <a:endParaRPr lang="ru-RU" sz="2000" b="1" dirty="0">
              <a:latin typeface="Arial" panose="020B0604020202020204" pitchFamily="34" charset="0"/>
            </a:endParaRPr>
          </a:p>
        </p:txBody>
      </p:sp>
      <p:sp>
        <p:nvSpPr>
          <p:cNvPr id="34840" name="Text Box 24"/>
          <p:cNvSpPr txBox="1">
            <a:spLocks noChangeArrowheads="1"/>
          </p:cNvSpPr>
          <p:nvPr/>
        </p:nvSpPr>
        <p:spPr bwMode="auto">
          <a:xfrm>
            <a:off x="7092949" y="5921217"/>
            <a:ext cx="325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2000" b="1" i="1" dirty="0">
                <a:latin typeface="Arial" panose="020B0604020202020204" pitchFamily="34" charset="0"/>
              </a:rPr>
              <a:t>a</a:t>
            </a:r>
            <a:endParaRPr lang="ru-RU" sz="2000" b="1" i="1" dirty="0">
              <a:latin typeface="Arial" panose="020B0604020202020204" pitchFamily="34" charset="0"/>
            </a:endParaRPr>
          </a:p>
        </p:txBody>
      </p:sp>
      <p:graphicFrame>
        <p:nvGraphicFramePr>
          <p:cNvPr id="34841" name="Object 25"/>
          <p:cNvGraphicFramePr>
            <a:graphicFrameLocks noChangeAspect="1"/>
          </p:cNvGraphicFramePr>
          <p:nvPr/>
        </p:nvGraphicFramePr>
        <p:xfrm>
          <a:off x="7092949" y="4796360"/>
          <a:ext cx="292100" cy="268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1" name="Формула" r:id="rId3" imgW="3657600" imgH="3352800" progId="Equation.3">
                  <p:embed/>
                </p:oleObj>
              </mc:Choice>
              <mc:Fallback>
                <p:oleObj name="Формула" r:id="rId3" imgW="3657600" imgH="3352800" progId="Equation.3">
                  <p:embed/>
                  <p:pic>
                    <p:nvPicPr>
                      <p:cNvPr id="0" name="Picture 2160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092949" y="4796360"/>
                        <a:ext cx="292100" cy="26828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42" name="Object 26"/>
          <p:cNvGraphicFramePr>
            <a:graphicFrameLocks noChangeAspect="1"/>
          </p:cNvGraphicFramePr>
          <p:nvPr/>
        </p:nvGraphicFramePr>
        <p:xfrm>
          <a:off x="8323455" y="5643181"/>
          <a:ext cx="238125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2" name="Equation" r:id="rId5" imgW="3657600" imgH="4876800" progId="">
                  <p:embed/>
                </p:oleObj>
              </mc:Choice>
              <mc:Fallback>
                <p:oleObj name="Equation" r:id="rId5" imgW="3657600" imgH="4876800" progId="">
                  <p:embed/>
                  <p:pic>
                    <p:nvPicPr>
                      <p:cNvPr id="0" name="Picture 2161"/>
                      <p:cNvPicPr>
                        <a:picLocks noChangeAspect="1"/>
                      </p:cNvPicPr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323455" y="5643181"/>
                        <a:ext cx="238125" cy="3175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43" name="Text Box 27"/>
          <p:cNvSpPr txBox="1">
            <a:spLocks noChangeArrowheads="1"/>
          </p:cNvSpPr>
          <p:nvPr/>
        </p:nvSpPr>
        <p:spPr bwMode="auto">
          <a:xfrm>
            <a:off x="227330" y="4509135"/>
            <a:ext cx="6289675" cy="19113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noAutofit/>
          </a:bodyPr>
          <a:lstStyle/>
          <a:p>
            <a:pPr>
              <a:defRPr/>
            </a:pPr>
            <a:r>
              <a:rPr lang="uk-UA" sz="2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2400" i="1" baseline="-250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i="1" baseline="-250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Якщо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дві різні площини мають спільну </a:t>
            </a: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точку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вони 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перетинаються по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прямій,</a:t>
            </a: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 проходить через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цю точку. </a:t>
            </a:r>
            <a:endParaRPr lang="uk-UA" sz="2400" i="1" baseline="-25000" dirty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67" name="Text Box 29"/>
          <p:cNvSpPr txBox="1">
            <a:spLocks noChangeArrowheads="1"/>
          </p:cNvSpPr>
          <p:nvPr/>
        </p:nvSpPr>
        <p:spPr bwMode="auto">
          <a:xfrm>
            <a:off x="5994400" y="4430713"/>
            <a:ext cx="18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uk-UA" sz="2000">
              <a:latin typeface="Arial" panose="020B0604020202020204" pitchFamily="34" charset="0"/>
            </a:endParaRPr>
          </a:p>
        </p:txBody>
      </p:sp>
      <p:sp>
        <p:nvSpPr>
          <p:cNvPr id="34847" name="Line 31"/>
          <p:cNvSpPr>
            <a:spLocks noChangeShapeType="1"/>
          </p:cNvSpPr>
          <p:nvPr/>
        </p:nvSpPr>
        <p:spPr bwMode="auto">
          <a:xfrm flipV="1">
            <a:off x="5511105" y="3088308"/>
            <a:ext cx="2879725" cy="863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4848" name="Line 32"/>
          <p:cNvSpPr>
            <a:spLocks noChangeShapeType="1"/>
          </p:cNvSpPr>
          <p:nvPr/>
        </p:nvSpPr>
        <p:spPr bwMode="auto">
          <a:xfrm>
            <a:off x="6922534" y="2992435"/>
            <a:ext cx="356182" cy="103026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4849" name="Oval 33"/>
          <p:cNvSpPr>
            <a:spLocks noChangeArrowheads="1"/>
          </p:cNvSpPr>
          <p:nvPr/>
        </p:nvSpPr>
        <p:spPr bwMode="auto">
          <a:xfrm>
            <a:off x="7039073" y="3436132"/>
            <a:ext cx="71438" cy="71437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FF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/>
        </p:nvGraphicFramePr>
        <p:xfrm>
          <a:off x="5881555" y="3436132"/>
          <a:ext cx="292100" cy="268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3" name="Формула" r:id="rId7" imgW="3657600" imgH="3352800" progId="Equation.3">
                  <p:embed/>
                </p:oleObj>
              </mc:Choice>
              <mc:Fallback>
                <p:oleObj name="Формула" r:id="rId7" imgW="3657600" imgH="3352800" progId="Equation.3">
                  <p:embed/>
                  <p:pic>
                    <p:nvPicPr>
                      <p:cNvPr id="0" name="Picture 2162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881555" y="3436132"/>
                        <a:ext cx="292100" cy="26828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556697" y="2826303"/>
            <a:ext cx="422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latin typeface="+mj-lt"/>
                <a:cs typeface="Times New Roman" panose="02020603050405020304" pitchFamily="18" charset="0"/>
              </a:rPr>
              <a:t>a</a:t>
            </a:r>
            <a:endParaRPr lang="ru-RU" sz="2400" b="1" i="1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821641" y="3183359"/>
            <a:ext cx="422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latin typeface="+mj-lt"/>
                <a:cs typeface="Times New Roman" panose="02020603050405020304" pitchFamily="18" charset="0"/>
              </a:rPr>
              <a:t>b</a:t>
            </a:r>
            <a:endParaRPr lang="ru-RU" sz="2400" b="1" i="1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741428" y="3430741"/>
            <a:ext cx="422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cs typeface="Times New Roman" panose="02020603050405020304" pitchFamily="18" charset="0"/>
              </a:rPr>
              <a:t>O</a:t>
            </a:r>
            <a:endParaRPr lang="ru-RU" sz="2400" b="1" i="1" dirty="0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4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4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4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8" dur="80"/>
                                        <p:tgtEl>
                                          <p:spTgt spid="348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9" dur="80"/>
                                        <p:tgtEl>
                                          <p:spTgt spid="348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80"/>
                                        <p:tgtEl>
                                          <p:spTgt spid="348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4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4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7" dur="1000"/>
                                        <p:tgtEl>
                                          <p:spTgt spid="34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4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4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2" dur="1000"/>
                                        <p:tgtEl>
                                          <p:spTgt spid="34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48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4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4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48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4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4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34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34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4821" grpId="0"/>
      <p:bldP spid="34823" grpId="0" animBg="1"/>
      <p:bldP spid="34824" grpId="0" animBg="1"/>
      <p:bldP spid="34825" grpId="0" animBg="1"/>
      <p:bldP spid="34826" grpId="0" animBg="1"/>
      <p:bldP spid="34827" grpId="0" animBg="1"/>
      <p:bldP spid="34828" grpId="0"/>
      <p:bldP spid="34829" grpId="0"/>
      <p:bldP spid="34830" grpId="0"/>
      <p:bldP spid="34831" grpId="0"/>
      <p:bldP spid="34833" grpId="0"/>
      <p:bldP spid="34835" grpId="0" animBg="1"/>
      <p:bldP spid="34836" grpId="0" animBg="1"/>
      <p:bldP spid="34837" grpId="0" animBg="1"/>
      <p:bldP spid="34838" grpId="0" animBg="1"/>
      <p:bldP spid="34839" grpId="0"/>
      <p:bldP spid="34840" grpId="0"/>
      <p:bldP spid="34843" grpId="0"/>
      <p:bldP spid="34847" grpId="0" animBg="1"/>
      <p:bldP spid="34848" grpId="0" animBg="1"/>
      <p:bldP spid="34849" grpId="0" animBg="1"/>
      <p:bldP spid="3" grpId="0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179705" y="836930"/>
            <a:ext cx="8800465" cy="13398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noAutofit/>
          </a:bodyPr>
          <a:lstStyle/>
          <a:p>
            <a:pPr>
              <a:defRPr/>
            </a:pPr>
            <a:r>
              <a:rPr lang="uk-UA" sz="2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2400" i="1" baseline="-2500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uk-UA" sz="2400" i="1" baseline="-25000" dirty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Яка б не була площина, існують точки, що належать цій площині</a:t>
            </a:r>
            <a:r>
              <a:rPr lang="uk-UA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uk-UA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точки, які не належать їй. </a:t>
            </a:r>
            <a:endParaRPr lang="uk-UA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88" name="Text Box 12"/>
          <p:cNvSpPr txBox="1">
            <a:spLocks noChangeArrowheads="1"/>
          </p:cNvSpPr>
          <p:nvPr/>
        </p:nvSpPr>
        <p:spPr bwMode="auto">
          <a:xfrm>
            <a:off x="179705" y="2493010"/>
            <a:ext cx="8702040" cy="137414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noAutofit/>
          </a:bodyPr>
          <a:lstStyle/>
          <a:p>
            <a:pPr>
              <a:lnSpc>
                <a:spcPct val="80000"/>
              </a:lnSpc>
              <a:defRPr/>
            </a:pPr>
            <a:r>
              <a:rPr lang="uk-UA" sz="2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2400" i="1" baseline="-2500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uk-UA" sz="2400" i="1" baseline="-25000" dirty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 дві різні прямі мають спільну точку, то через них можна провести площину і до того ж тільки одну. </a:t>
            </a:r>
            <a:endParaRPr lang="uk-UA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89" name="Text Box 13"/>
          <p:cNvSpPr txBox="1">
            <a:spLocks noChangeArrowheads="1"/>
          </p:cNvSpPr>
          <p:nvPr/>
        </p:nvSpPr>
        <p:spPr bwMode="auto">
          <a:xfrm>
            <a:off x="2679700" y="4621213"/>
            <a:ext cx="184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uk-UA" b="1">
              <a:latin typeface="Arial" panose="020B0604020202020204" pitchFamily="34" charset="0"/>
            </a:endParaRPr>
          </a:p>
        </p:txBody>
      </p:sp>
      <p:sp>
        <p:nvSpPr>
          <p:cNvPr id="24591" name="Text Box 15"/>
          <p:cNvSpPr txBox="1">
            <a:spLocks noChangeArrowheads="1"/>
          </p:cNvSpPr>
          <p:nvPr/>
        </p:nvSpPr>
        <p:spPr bwMode="auto">
          <a:xfrm>
            <a:off x="250825" y="4221480"/>
            <a:ext cx="8481060" cy="17970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noAutofit/>
          </a:bodyPr>
          <a:lstStyle/>
          <a:p>
            <a:pPr>
              <a:defRPr/>
            </a:pPr>
            <a:r>
              <a:rPr lang="uk-UA" sz="2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2400" i="1" baseline="-2500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sz="2400" i="1" baseline="-25000" dirty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 дві різні площини мають спільну точку, то вони перетинаються по прямій, що проходить через цю точку. </a:t>
            </a:r>
            <a:endParaRPr lang="uk-UA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/>
        </p:nvGraphicFramePr>
        <p:xfrm>
          <a:off x="3924414" y="1563061"/>
          <a:ext cx="2171700" cy="474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Equation" r:id="rId1" imgW="22250400" imgH="4876800" progId="">
                  <p:embed/>
                </p:oleObj>
              </mc:Choice>
              <mc:Fallback>
                <p:oleObj name="Equation" r:id="rId1" imgW="22250400" imgH="4876800" progId="">
                  <p:embed/>
                  <p:pic>
                    <p:nvPicPr>
                      <p:cNvPr id="0" name="Picture 3073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924414" y="1563061"/>
                        <a:ext cx="2171700" cy="47466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5868840" y="3144616"/>
          <a:ext cx="1457325" cy="47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Equation" r:id="rId3" imgW="14935200" imgH="4876800" progId="">
                  <p:embed/>
                </p:oleObj>
              </mc:Choice>
              <mc:Fallback>
                <p:oleObj name="Equation" r:id="rId3" imgW="14935200" imgH="4876800" progId="">
                  <p:embed/>
                  <p:pic>
                    <p:nvPicPr>
                      <p:cNvPr id="0" name="Picture 3074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868840" y="3144616"/>
                        <a:ext cx="1457325" cy="474663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/>
        </p:nvGraphicFramePr>
        <p:xfrm>
          <a:off x="323969" y="5445015"/>
          <a:ext cx="1517650" cy="47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Equation" r:id="rId5" imgW="15544800" imgH="4876800" progId="">
                  <p:embed/>
                </p:oleObj>
              </mc:Choice>
              <mc:Fallback>
                <p:oleObj name="Equation" r:id="rId5" imgW="15544800" imgH="4876800" progId="">
                  <p:embed/>
                  <p:pic>
                    <p:nvPicPr>
                      <p:cNvPr id="0" name="Picture 3075"/>
                      <p:cNvPicPr>
                        <a:picLocks noChangeAspect="1"/>
                      </p:cNvPicPr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23969" y="5445015"/>
                        <a:ext cx="1517650" cy="474663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4" grpId="0"/>
      <p:bldP spid="24588" grpId="0"/>
      <p:bldP spid="24589" grpId="0"/>
      <p:bldP spid="2459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3" name="Text Box 25"/>
          <p:cNvSpPr txBox="1">
            <a:spLocks noChangeArrowheads="1"/>
          </p:cNvSpPr>
          <p:nvPr/>
        </p:nvSpPr>
        <p:spPr bwMode="auto">
          <a:xfrm>
            <a:off x="4427538" y="2060575"/>
            <a:ext cx="5762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i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С</a:t>
            </a:r>
            <a:r>
              <a:rPr lang="uk-UA" i="1" baseline="-2500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1</a:t>
            </a:r>
            <a:endParaRPr lang="ru-RU" i="1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074" name="AutoShape 26"/>
          <p:cNvSpPr>
            <a:spLocks noChangeArrowheads="1"/>
          </p:cNvSpPr>
          <p:nvPr/>
        </p:nvSpPr>
        <p:spPr bwMode="auto">
          <a:xfrm>
            <a:off x="3635375" y="2924175"/>
            <a:ext cx="3168650" cy="576263"/>
          </a:xfrm>
          <a:prstGeom prst="parallelogram">
            <a:avLst>
              <a:gd name="adj" fmla="val 137465"/>
            </a:avLst>
          </a:prstGeom>
          <a:solidFill>
            <a:srgbClr val="00FFFF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2075" name="Oval 27"/>
          <p:cNvSpPr>
            <a:spLocks noChangeArrowheads="1"/>
          </p:cNvSpPr>
          <p:nvPr/>
        </p:nvSpPr>
        <p:spPr bwMode="auto">
          <a:xfrm>
            <a:off x="3995738" y="2635250"/>
            <a:ext cx="69850" cy="698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2076" name="Oval 28"/>
          <p:cNvSpPr>
            <a:spLocks noChangeArrowheads="1"/>
          </p:cNvSpPr>
          <p:nvPr/>
        </p:nvSpPr>
        <p:spPr bwMode="auto">
          <a:xfrm>
            <a:off x="5724525" y="2635250"/>
            <a:ext cx="69850" cy="698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2077" name="Oval 29"/>
          <p:cNvSpPr>
            <a:spLocks noChangeArrowheads="1"/>
          </p:cNvSpPr>
          <p:nvPr/>
        </p:nvSpPr>
        <p:spPr bwMode="auto">
          <a:xfrm>
            <a:off x="4643438" y="3068638"/>
            <a:ext cx="69850" cy="698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2078" name="Oval 30"/>
          <p:cNvSpPr>
            <a:spLocks noChangeArrowheads="1"/>
          </p:cNvSpPr>
          <p:nvPr/>
        </p:nvSpPr>
        <p:spPr bwMode="auto">
          <a:xfrm>
            <a:off x="5580063" y="3068638"/>
            <a:ext cx="69850" cy="698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2079" name="Text Box 31"/>
          <p:cNvSpPr txBox="1">
            <a:spLocks noChangeArrowheads="1"/>
          </p:cNvSpPr>
          <p:nvPr/>
        </p:nvSpPr>
        <p:spPr bwMode="auto">
          <a:xfrm>
            <a:off x="3708400" y="2419350"/>
            <a:ext cx="36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000" b="1">
                <a:latin typeface="Arial" panose="020B0604020202020204" pitchFamily="34" charset="0"/>
              </a:rPr>
              <a:t>А</a:t>
            </a:r>
            <a:endParaRPr lang="ru-RU" sz="2000" b="1">
              <a:latin typeface="Arial" panose="020B0604020202020204" pitchFamily="34" charset="0"/>
            </a:endParaRPr>
          </a:p>
        </p:txBody>
      </p:sp>
      <p:sp>
        <p:nvSpPr>
          <p:cNvPr id="2080" name="Text Box 32"/>
          <p:cNvSpPr txBox="1">
            <a:spLocks noChangeArrowheads="1"/>
          </p:cNvSpPr>
          <p:nvPr/>
        </p:nvSpPr>
        <p:spPr bwMode="auto">
          <a:xfrm>
            <a:off x="4356100" y="2852738"/>
            <a:ext cx="36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000" b="1">
                <a:solidFill>
                  <a:srgbClr val="0000FF"/>
                </a:solidFill>
                <a:latin typeface="Arial" panose="020B0604020202020204" pitchFamily="34" charset="0"/>
              </a:rPr>
              <a:t>В</a:t>
            </a:r>
            <a:endParaRPr lang="ru-RU" sz="20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081" name="Text Box 33"/>
          <p:cNvSpPr txBox="1">
            <a:spLocks noChangeArrowheads="1"/>
          </p:cNvSpPr>
          <p:nvPr/>
        </p:nvSpPr>
        <p:spPr bwMode="auto">
          <a:xfrm>
            <a:off x="5580063" y="2995613"/>
            <a:ext cx="36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000" b="1">
                <a:solidFill>
                  <a:srgbClr val="0000FF"/>
                </a:solidFill>
                <a:latin typeface="Arial" panose="020B0604020202020204" pitchFamily="34" charset="0"/>
              </a:rPr>
              <a:t>С</a:t>
            </a:r>
            <a:endParaRPr lang="ru-RU" sz="20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082" name="Text Box 34"/>
          <p:cNvSpPr txBox="1">
            <a:spLocks noChangeArrowheads="1"/>
          </p:cNvSpPr>
          <p:nvPr/>
        </p:nvSpPr>
        <p:spPr bwMode="auto">
          <a:xfrm>
            <a:off x="5435600" y="2419350"/>
            <a:ext cx="3540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000" b="1">
                <a:latin typeface="Arial" panose="020B0604020202020204" pitchFamily="34" charset="0"/>
              </a:rPr>
              <a:t>Е</a:t>
            </a:r>
            <a:endParaRPr lang="ru-RU" sz="2000" b="1">
              <a:latin typeface="Arial" panose="020B0604020202020204" pitchFamily="34" charset="0"/>
            </a:endParaRPr>
          </a:p>
        </p:txBody>
      </p:sp>
      <p:graphicFrame>
        <p:nvGraphicFramePr>
          <p:cNvPr id="2083" name="Object 35"/>
          <p:cNvGraphicFramePr>
            <a:graphicFrameLocks noChangeAspect="1"/>
          </p:cNvGraphicFramePr>
          <p:nvPr/>
        </p:nvGraphicFramePr>
        <p:xfrm>
          <a:off x="6300788" y="2924175"/>
          <a:ext cx="292100" cy="268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" name="Формула" r:id="rId1" imgW="3657600" imgH="3352800" progId="Equation.3">
                  <p:embed/>
                </p:oleObj>
              </mc:Choice>
              <mc:Fallback>
                <p:oleObj name="Формула" r:id="rId1" imgW="3657600" imgH="3352800" progId="Equation.3">
                  <p:embed/>
                  <p:pic>
                    <p:nvPicPr>
                      <p:cNvPr id="0" name="Picture 4096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300788" y="2924175"/>
                        <a:ext cx="292100" cy="26828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84" name="Text Box 36"/>
          <p:cNvSpPr txBox="1">
            <a:spLocks noChangeArrowheads="1"/>
          </p:cNvSpPr>
          <p:nvPr/>
        </p:nvSpPr>
        <p:spPr bwMode="auto">
          <a:xfrm>
            <a:off x="5448287" y="3860800"/>
            <a:ext cx="43633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С</a:t>
            </a:r>
            <a:r>
              <a:rPr lang="en-US" i="1" baseline="-2500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3</a:t>
            </a:r>
            <a:endParaRPr lang="ru-RU" i="1" dirty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085" name="AutoShape 37"/>
          <p:cNvSpPr>
            <a:spLocks noChangeArrowheads="1"/>
          </p:cNvSpPr>
          <p:nvPr/>
        </p:nvSpPr>
        <p:spPr bwMode="auto">
          <a:xfrm rot="19144536">
            <a:off x="5521312" y="4235450"/>
            <a:ext cx="2016125" cy="914400"/>
          </a:xfrm>
          <a:prstGeom prst="parallelogram">
            <a:avLst>
              <a:gd name="adj" fmla="val 55122"/>
            </a:avLst>
          </a:prstGeom>
          <a:solidFill>
            <a:srgbClr val="00FFFF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2086" name="AutoShape 38"/>
          <p:cNvSpPr>
            <a:spLocks noChangeArrowheads="1"/>
          </p:cNvSpPr>
          <p:nvPr/>
        </p:nvSpPr>
        <p:spPr bwMode="auto">
          <a:xfrm rot="2058010">
            <a:off x="6384912" y="4789488"/>
            <a:ext cx="1512887" cy="1441450"/>
          </a:xfrm>
          <a:prstGeom prst="parallelogram">
            <a:avLst>
              <a:gd name="adj" fmla="val 26239"/>
            </a:avLst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2087" name="Line 39"/>
          <p:cNvSpPr>
            <a:spLocks noChangeShapeType="1"/>
          </p:cNvSpPr>
          <p:nvPr/>
        </p:nvSpPr>
        <p:spPr bwMode="auto">
          <a:xfrm flipH="1">
            <a:off x="6095987" y="4667250"/>
            <a:ext cx="1152525" cy="10080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2089" name="Oval 41"/>
          <p:cNvSpPr>
            <a:spLocks noChangeArrowheads="1"/>
          </p:cNvSpPr>
          <p:nvPr/>
        </p:nvSpPr>
        <p:spPr bwMode="auto">
          <a:xfrm>
            <a:off x="7177074" y="4667250"/>
            <a:ext cx="71438" cy="73025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2090" name="Text Box 42"/>
          <p:cNvSpPr txBox="1">
            <a:spLocks noChangeArrowheads="1"/>
          </p:cNvSpPr>
          <p:nvPr/>
        </p:nvSpPr>
        <p:spPr bwMode="auto">
          <a:xfrm>
            <a:off x="7169137" y="4367213"/>
            <a:ext cx="36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000" b="1">
                <a:latin typeface="Arial" panose="020B0604020202020204" pitchFamily="34" charset="0"/>
              </a:rPr>
              <a:t>А</a:t>
            </a:r>
            <a:endParaRPr lang="ru-RU" sz="2000" b="1">
              <a:latin typeface="Arial" panose="020B0604020202020204" pitchFamily="34" charset="0"/>
            </a:endParaRPr>
          </a:p>
        </p:txBody>
      </p:sp>
      <p:sp>
        <p:nvSpPr>
          <p:cNvPr id="2091" name="Text Box 43"/>
          <p:cNvSpPr txBox="1">
            <a:spLocks noChangeArrowheads="1"/>
          </p:cNvSpPr>
          <p:nvPr/>
        </p:nvSpPr>
        <p:spPr bwMode="auto">
          <a:xfrm>
            <a:off x="6169012" y="5099050"/>
            <a:ext cx="325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2000" b="1" i="1">
                <a:latin typeface="Arial" panose="020B0604020202020204" pitchFamily="34" charset="0"/>
              </a:rPr>
              <a:t>a</a:t>
            </a:r>
            <a:endParaRPr lang="ru-RU" sz="2000" b="1" i="1">
              <a:latin typeface="Arial" panose="020B0604020202020204" pitchFamily="34" charset="0"/>
            </a:endParaRPr>
          </a:p>
        </p:txBody>
      </p:sp>
      <p:graphicFrame>
        <p:nvGraphicFramePr>
          <p:cNvPr id="2093" name="Object 45"/>
          <p:cNvGraphicFramePr>
            <a:graphicFrameLocks noChangeAspect="1"/>
          </p:cNvGraphicFramePr>
          <p:nvPr/>
        </p:nvGraphicFramePr>
        <p:xfrm>
          <a:off x="6745274" y="3875088"/>
          <a:ext cx="292100" cy="268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Формула" r:id="rId3" imgW="3657600" imgH="3352800" progId="Equation.3">
                  <p:embed/>
                </p:oleObj>
              </mc:Choice>
              <mc:Fallback>
                <p:oleObj name="Формула" r:id="rId3" imgW="3657600" imgH="3352800" progId="Equation.3">
                  <p:embed/>
                  <p:pic>
                    <p:nvPicPr>
                      <p:cNvPr id="0" name="Picture 4097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745274" y="3875088"/>
                        <a:ext cx="292100" cy="26828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94" name="Object 46"/>
          <p:cNvGraphicFramePr>
            <a:graphicFrameLocks noChangeAspect="1"/>
          </p:cNvGraphicFramePr>
          <p:nvPr/>
        </p:nvGraphicFramePr>
        <p:xfrm>
          <a:off x="7824774" y="5243513"/>
          <a:ext cx="238125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name="Формула" r:id="rId5" imgW="3657600" imgH="4876800" progId="Equation.3">
                  <p:embed/>
                </p:oleObj>
              </mc:Choice>
              <mc:Fallback>
                <p:oleObj name="Формула" r:id="rId5" imgW="3657600" imgH="4876800" progId="Equation.3">
                  <p:embed/>
                  <p:pic>
                    <p:nvPicPr>
                      <p:cNvPr id="0" name="Picture 4098"/>
                      <p:cNvPicPr>
                        <a:picLocks noChangeAspect="1"/>
                      </p:cNvPicPr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824774" y="5243513"/>
                        <a:ext cx="238125" cy="3175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" name="Text Box 44"/>
          <p:cNvSpPr txBox="1">
            <a:spLocks noChangeArrowheads="1"/>
          </p:cNvSpPr>
          <p:nvPr/>
        </p:nvSpPr>
        <p:spPr bwMode="auto">
          <a:xfrm>
            <a:off x="1599432" y="4430713"/>
            <a:ext cx="18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uk-UA" sz="2000">
              <a:latin typeface="Arial" panose="020B0604020202020204" pitchFamily="34" charset="0"/>
            </a:endParaRPr>
          </a:p>
        </p:txBody>
      </p:sp>
      <p:sp>
        <p:nvSpPr>
          <p:cNvPr id="51" name="Text Box 47"/>
          <p:cNvSpPr txBox="1">
            <a:spLocks noChangeArrowheads="1"/>
          </p:cNvSpPr>
          <p:nvPr/>
        </p:nvSpPr>
        <p:spPr bwMode="auto">
          <a:xfrm>
            <a:off x="2051869" y="4005263"/>
            <a:ext cx="43633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С</a:t>
            </a:r>
            <a:r>
              <a:rPr lang="en-US" i="1" baseline="-2500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2</a:t>
            </a:r>
            <a:endParaRPr lang="ru-RU" i="1" dirty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5" name="AutoShape 7"/>
          <p:cNvSpPr>
            <a:spLocks noChangeArrowheads="1"/>
          </p:cNvSpPr>
          <p:nvPr/>
        </p:nvSpPr>
        <p:spPr bwMode="auto">
          <a:xfrm>
            <a:off x="467544" y="5068060"/>
            <a:ext cx="4248497" cy="1241260"/>
          </a:xfrm>
          <a:prstGeom prst="parallelogram">
            <a:avLst>
              <a:gd name="adj" fmla="val 137465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56" name="Line 31"/>
          <p:cNvSpPr>
            <a:spLocks noChangeShapeType="1"/>
          </p:cNvSpPr>
          <p:nvPr/>
        </p:nvSpPr>
        <p:spPr bwMode="auto">
          <a:xfrm flipV="1">
            <a:off x="1168475" y="5300979"/>
            <a:ext cx="2879725" cy="863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57" name="Line 32"/>
          <p:cNvSpPr>
            <a:spLocks noChangeShapeType="1"/>
          </p:cNvSpPr>
          <p:nvPr/>
        </p:nvSpPr>
        <p:spPr bwMode="auto">
          <a:xfrm>
            <a:off x="2579904" y="5205106"/>
            <a:ext cx="356182" cy="103026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58" name="Oval 33"/>
          <p:cNvSpPr>
            <a:spLocks noChangeArrowheads="1"/>
          </p:cNvSpPr>
          <p:nvPr/>
        </p:nvSpPr>
        <p:spPr bwMode="auto">
          <a:xfrm>
            <a:off x="2696443" y="5648803"/>
            <a:ext cx="71438" cy="71437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FF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graphicFrame>
        <p:nvGraphicFramePr>
          <p:cNvPr id="59" name="Объект 58"/>
          <p:cNvGraphicFramePr>
            <a:graphicFrameLocks noChangeAspect="1"/>
          </p:cNvGraphicFramePr>
          <p:nvPr/>
        </p:nvGraphicFramePr>
        <p:xfrm>
          <a:off x="1538925" y="5648803"/>
          <a:ext cx="292100" cy="268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name="Формула" r:id="rId7" imgW="3657600" imgH="3352800" progId="Equation.3">
                  <p:embed/>
                </p:oleObj>
              </mc:Choice>
              <mc:Fallback>
                <p:oleObj name="Формула" r:id="rId7" imgW="3657600" imgH="3352800" progId="Equation.3">
                  <p:embed/>
                  <p:pic>
                    <p:nvPicPr>
                      <p:cNvPr id="0" name="Picture 4099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38925" y="5648803"/>
                        <a:ext cx="292100" cy="26828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" name="TextBox 59"/>
          <p:cNvSpPr txBox="1"/>
          <p:nvPr/>
        </p:nvSpPr>
        <p:spPr>
          <a:xfrm>
            <a:off x="2214067" y="5038974"/>
            <a:ext cx="422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latin typeface="+mj-lt"/>
                <a:cs typeface="Times New Roman" panose="02020603050405020304" pitchFamily="18" charset="0"/>
              </a:rPr>
              <a:t>a</a:t>
            </a:r>
            <a:endParaRPr lang="ru-RU" sz="2400" b="1" i="1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3479011" y="5396030"/>
            <a:ext cx="422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latin typeface="+mj-lt"/>
                <a:cs typeface="Times New Roman" panose="02020603050405020304" pitchFamily="18" charset="0"/>
              </a:rPr>
              <a:t>b</a:t>
            </a:r>
            <a:endParaRPr lang="ru-RU" sz="2400" b="1" i="1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398798" y="5643412"/>
            <a:ext cx="422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cs typeface="Times New Roman" panose="02020603050405020304" pitchFamily="18" charset="0"/>
              </a:rPr>
              <a:t>O</a:t>
            </a:r>
            <a:endParaRPr lang="ru-RU" sz="2400" b="1" i="1" dirty="0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8" dur="1000"/>
                                        <p:tgtEl>
                                          <p:spTgt spid="2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3" dur="1000"/>
                                        <p:tgtEl>
                                          <p:spTgt spid="2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0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0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2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2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3" grpId="0"/>
      <p:bldP spid="2074" grpId="0" animBg="1"/>
      <p:bldP spid="2075" grpId="0" animBg="1"/>
      <p:bldP spid="2076" grpId="0" animBg="1"/>
      <p:bldP spid="2077" grpId="0" animBg="1"/>
      <p:bldP spid="2078" grpId="0" animBg="1"/>
      <p:bldP spid="2079" grpId="0"/>
      <p:bldP spid="2080" grpId="0"/>
      <p:bldP spid="2081" grpId="0"/>
      <p:bldP spid="2082" grpId="0"/>
      <p:bldP spid="2084" grpId="0"/>
      <p:bldP spid="2085" grpId="0" animBg="1"/>
      <p:bldP spid="2086" grpId="0" animBg="1"/>
      <p:bldP spid="2087" grpId="0" animBg="1"/>
      <p:bldP spid="2089" grpId="0" animBg="1"/>
      <p:bldP spid="2090" grpId="0"/>
      <p:bldP spid="2091" grpId="0"/>
      <p:bldP spid="51" grpId="0"/>
      <p:bldP spid="55" grpId="0" animBg="1"/>
      <p:bldP spid="56" grpId="0" animBg="1"/>
      <p:bldP spid="57" grpId="0" animBg="1"/>
      <p:bldP spid="58" grpId="0" animBg="1"/>
      <p:bldP spid="60" grpId="0"/>
      <p:bldP spid="61" grpId="0"/>
      <p:bldP spid="6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1" name="Freeform 9"/>
          <p:cNvSpPr/>
          <p:nvPr/>
        </p:nvSpPr>
        <p:spPr bwMode="auto">
          <a:xfrm>
            <a:off x="323850" y="1115144"/>
            <a:ext cx="3275013" cy="1757362"/>
          </a:xfrm>
          <a:custGeom>
            <a:avLst/>
            <a:gdLst>
              <a:gd name="T0" fmla="*/ 0 w 2063"/>
              <a:gd name="T1" fmla="*/ 1143000 h 1107"/>
              <a:gd name="T2" fmla="*/ 60325 w 2063"/>
              <a:gd name="T3" fmla="*/ 938212 h 1107"/>
              <a:gd name="T4" fmla="*/ 120650 w 2063"/>
              <a:gd name="T5" fmla="*/ 890587 h 1107"/>
              <a:gd name="T6" fmla="*/ 277813 w 2063"/>
              <a:gd name="T7" fmla="*/ 758825 h 1107"/>
              <a:gd name="T8" fmla="*/ 398463 w 2063"/>
              <a:gd name="T9" fmla="*/ 638175 h 1107"/>
              <a:gd name="T10" fmla="*/ 482600 w 2063"/>
              <a:gd name="T11" fmla="*/ 504825 h 1107"/>
              <a:gd name="T12" fmla="*/ 542925 w 2063"/>
              <a:gd name="T13" fmla="*/ 360362 h 1107"/>
              <a:gd name="T14" fmla="*/ 758825 w 2063"/>
              <a:gd name="T15" fmla="*/ 252412 h 1107"/>
              <a:gd name="T16" fmla="*/ 830263 w 2063"/>
              <a:gd name="T17" fmla="*/ 228600 h 1107"/>
              <a:gd name="T18" fmla="*/ 1071563 w 2063"/>
              <a:gd name="T19" fmla="*/ 217487 h 1107"/>
              <a:gd name="T20" fmla="*/ 1239838 w 2063"/>
              <a:gd name="T21" fmla="*/ 168275 h 1107"/>
              <a:gd name="T22" fmla="*/ 2130425 w 2063"/>
              <a:gd name="T23" fmla="*/ 60325 h 1107"/>
              <a:gd name="T24" fmla="*/ 2335213 w 2063"/>
              <a:gd name="T25" fmla="*/ 0 h 1107"/>
              <a:gd name="T26" fmla="*/ 2887663 w 2063"/>
              <a:gd name="T27" fmla="*/ 47625 h 1107"/>
              <a:gd name="T28" fmla="*/ 3116263 w 2063"/>
              <a:gd name="T29" fmla="*/ 107950 h 1107"/>
              <a:gd name="T30" fmla="*/ 3225800 w 2063"/>
              <a:gd name="T31" fmla="*/ 373062 h 1107"/>
              <a:gd name="T32" fmla="*/ 3200400 w 2063"/>
              <a:gd name="T33" fmla="*/ 733425 h 1107"/>
              <a:gd name="T34" fmla="*/ 3008313 w 2063"/>
              <a:gd name="T35" fmla="*/ 817562 h 1107"/>
              <a:gd name="T36" fmla="*/ 2816225 w 2063"/>
              <a:gd name="T37" fmla="*/ 914400 h 1107"/>
              <a:gd name="T38" fmla="*/ 2684463 w 2063"/>
              <a:gd name="T39" fmla="*/ 962025 h 1107"/>
              <a:gd name="T40" fmla="*/ 2455863 w 2063"/>
              <a:gd name="T41" fmla="*/ 1082675 h 1107"/>
              <a:gd name="T42" fmla="*/ 2382838 w 2063"/>
              <a:gd name="T43" fmla="*/ 1179512 h 1107"/>
              <a:gd name="T44" fmla="*/ 2238375 w 2063"/>
              <a:gd name="T45" fmla="*/ 1274762 h 1107"/>
              <a:gd name="T46" fmla="*/ 2093913 w 2063"/>
              <a:gd name="T47" fmla="*/ 1323975 h 1107"/>
              <a:gd name="T48" fmla="*/ 1576388 w 2063"/>
              <a:gd name="T49" fmla="*/ 1431925 h 1107"/>
              <a:gd name="T50" fmla="*/ 1300163 w 2063"/>
              <a:gd name="T51" fmla="*/ 1492250 h 1107"/>
              <a:gd name="T52" fmla="*/ 1228725 w 2063"/>
              <a:gd name="T53" fmla="*/ 1552575 h 1107"/>
              <a:gd name="T54" fmla="*/ 1119188 w 2063"/>
              <a:gd name="T55" fmla="*/ 1612900 h 1107"/>
              <a:gd name="T56" fmla="*/ 890588 w 2063"/>
              <a:gd name="T57" fmla="*/ 1757362 h 1107"/>
              <a:gd name="T58" fmla="*/ 530225 w 2063"/>
              <a:gd name="T59" fmla="*/ 1744662 h 1107"/>
              <a:gd name="T60" fmla="*/ 241300 w 2063"/>
              <a:gd name="T61" fmla="*/ 1647825 h 1107"/>
              <a:gd name="T62" fmla="*/ 144463 w 2063"/>
              <a:gd name="T63" fmla="*/ 1563687 h 1107"/>
              <a:gd name="T64" fmla="*/ 85725 w 2063"/>
              <a:gd name="T65" fmla="*/ 1360487 h 1107"/>
              <a:gd name="T66" fmla="*/ 49213 w 2063"/>
              <a:gd name="T67" fmla="*/ 1216025 h 1107"/>
              <a:gd name="T68" fmla="*/ 109538 w 2063"/>
              <a:gd name="T69" fmla="*/ 962025 h 1107"/>
              <a:gd name="T70" fmla="*/ 120650 w 2063"/>
              <a:gd name="T71" fmla="*/ 914400 h 1107"/>
              <a:gd name="T72" fmla="*/ 73025 w 2063"/>
              <a:gd name="T73" fmla="*/ 987425 h 1107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2063" h="1107">
                <a:moveTo>
                  <a:pt x="0" y="720"/>
                </a:moveTo>
                <a:cubicBezTo>
                  <a:pt x="10" y="681"/>
                  <a:pt x="17" y="625"/>
                  <a:pt x="38" y="591"/>
                </a:cubicBezTo>
                <a:cubicBezTo>
                  <a:pt x="44" y="581"/>
                  <a:pt x="68" y="566"/>
                  <a:pt x="76" y="561"/>
                </a:cubicBezTo>
                <a:cubicBezTo>
                  <a:pt x="98" y="518"/>
                  <a:pt x="128" y="492"/>
                  <a:pt x="175" y="478"/>
                </a:cubicBezTo>
                <a:cubicBezTo>
                  <a:pt x="207" y="456"/>
                  <a:pt x="224" y="428"/>
                  <a:pt x="251" y="402"/>
                </a:cubicBezTo>
                <a:cubicBezTo>
                  <a:pt x="261" y="368"/>
                  <a:pt x="280" y="342"/>
                  <a:pt x="304" y="318"/>
                </a:cubicBezTo>
                <a:cubicBezTo>
                  <a:pt x="315" y="284"/>
                  <a:pt x="322" y="256"/>
                  <a:pt x="342" y="227"/>
                </a:cubicBezTo>
                <a:cubicBezTo>
                  <a:pt x="359" y="175"/>
                  <a:pt x="431" y="171"/>
                  <a:pt x="478" y="159"/>
                </a:cubicBezTo>
                <a:cubicBezTo>
                  <a:pt x="493" y="155"/>
                  <a:pt x="507" y="145"/>
                  <a:pt x="523" y="144"/>
                </a:cubicBezTo>
                <a:cubicBezTo>
                  <a:pt x="574" y="140"/>
                  <a:pt x="624" y="139"/>
                  <a:pt x="675" y="137"/>
                </a:cubicBezTo>
                <a:cubicBezTo>
                  <a:pt x="711" y="124"/>
                  <a:pt x="745" y="116"/>
                  <a:pt x="781" y="106"/>
                </a:cubicBezTo>
                <a:cubicBezTo>
                  <a:pt x="933" y="7"/>
                  <a:pt x="1194" y="41"/>
                  <a:pt x="1342" y="38"/>
                </a:cubicBezTo>
                <a:cubicBezTo>
                  <a:pt x="1385" y="24"/>
                  <a:pt x="1429" y="15"/>
                  <a:pt x="1471" y="0"/>
                </a:cubicBezTo>
                <a:cubicBezTo>
                  <a:pt x="1588" y="7"/>
                  <a:pt x="1703" y="20"/>
                  <a:pt x="1819" y="30"/>
                </a:cubicBezTo>
                <a:cubicBezTo>
                  <a:pt x="1866" y="46"/>
                  <a:pt x="1916" y="53"/>
                  <a:pt x="1963" y="68"/>
                </a:cubicBezTo>
                <a:cubicBezTo>
                  <a:pt x="2009" y="111"/>
                  <a:pt x="2019" y="175"/>
                  <a:pt x="2032" y="235"/>
                </a:cubicBezTo>
                <a:cubicBezTo>
                  <a:pt x="2029" y="311"/>
                  <a:pt x="2063" y="402"/>
                  <a:pt x="2016" y="462"/>
                </a:cubicBezTo>
                <a:cubicBezTo>
                  <a:pt x="1986" y="500"/>
                  <a:pt x="1934" y="497"/>
                  <a:pt x="1895" y="515"/>
                </a:cubicBezTo>
                <a:cubicBezTo>
                  <a:pt x="1854" y="534"/>
                  <a:pt x="1814" y="556"/>
                  <a:pt x="1774" y="576"/>
                </a:cubicBezTo>
                <a:cubicBezTo>
                  <a:pt x="1689" y="618"/>
                  <a:pt x="1786" y="562"/>
                  <a:pt x="1691" y="606"/>
                </a:cubicBezTo>
                <a:cubicBezTo>
                  <a:pt x="1641" y="629"/>
                  <a:pt x="1593" y="651"/>
                  <a:pt x="1547" y="682"/>
                </a:cubicBezTo>
                <a:cubicBezTo>
                  <a:pt x="1526" y="696"/>
                  <a:pt x="1501" y="743"/>
                  <a:pt x="1501" y="743"/>
                </a:cubicBezTo>
                <a:cubicBezTo>
                  <a:pt x="1487" y="788"/>
                  <a:pt x="1448" y="784"/>
                  <a:pt x="1410" y="803"/>
                </a:cubicBezTo>
                <a:cubicBezTo>
                  <a:pt x="1373" y="822"/>
                  <a:pt x="1364" y="826"/>
                  <a:pt x="1319" y="834"/>
                </a:cubicBezTo>
                <a:cubicBezTo>
                  <a:pt x="1208" y="901"/>
                  <a:pt x="1129" y="896"/>
                  <a:pt x="993" y="902"/>
                </a:cubicBezTo>
                <a:cubicBezTo>
                  <a:pt x="939" y="908"/>
                  <a:pt x="869" y="915"/>
                  <a:pt x="819" y="940"/>
                </a:cubicBezTo>
                <a:cubicBezTo>
                  <a:pt x="772" y="963"/>
                  <a:pt x="819" y="946"/>
                  <a:pt x="774" y="978"/>
                </a:cubicBezTo>
                <a:cubicBezTo>
                  <a:pt x="753" y="993"/>
                  <a:pt x="727" y="1001"/>
                  <a:pt x="705" y="1016"/>
                </a:cubicBezTo>
                <a:cubicBezTo>
                  <a:pt x="658" y="1047"/>
                  <a:pt x="615" y="1088"/>
                  <a:pt x="561" y="1107"/>
                </a:cubicBezTo>
                <a:cubicBezTo>
                  <a:pt x="485" y="1104"/>
                  <a:pt x="410" y="1104"/>
                  <a:pt x="334" y="1099"/>
                </a:cubicBezTo>
                <a:cubicBezTo>
                  <a:pt x="282" y="1096"/>
                  <a:pt x="207" y="1050"/>
                  <a:pt x="152" y="1038"/>
                </a:cubicBezTo>
                <a:cubicBezTo>
                  <a:pt x="127" y="1022"/>
                  <a:pt x="115" y="1002"/>
                  <a:pt x="91" y="985"/>
                </a:cubicBezTo>
                <a:cubicBezTo>
                  <a:pt x="83" y="937"/>
                  <a:pt x="71" y="902"/>
                  <a:pt x="54" y="857"/>
                </a:cubicBezTo>
                <a:cubicBezTo>
                  <a:pt x="43" y="828"/>
                  <a:pt x="40" y="796"/>
                  <a:pt x="31" y="766"/>
                </a:cubicBezTo>
                <a:cubicBezTo>
                  <a:pt x="34" y="713"/>
                  <a:pt x="9" y="627"/>
                  <a:pt x="69" y="606"/>
                </a:cubicBezTo>
                <a:cubicBezTo>
                  <a:pt x="71" y="596"/>
                  <a:pt x="85" y="580"/>
                  <a:pt x="76" y="576"/>
                </a:cubicBezTo>
                <a:cubicBezTo>
                  <a:pt x="59" y="568"/>
                  <a:pt x="46" y="622"/>
                  <a:pt x="46" y="622"/>
                </a:cubicBezTo>
              </a:path>
            </a:pathLst>
          </a:custGeom>
          <a:solidFill>
            <a:srgbClr val="FFFFCC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4140200" y="899244"/>
            <a:ext cx="4603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000" b="1">
                <a:solidFill>
                  <a:srgbClr val="0000FF"/>
                </a:solidFill>
                <a:latin typeface="Arial" panose="020B0604020202020204" pitchFamily="34" charset="0"/>
              </a:rPr>
              <a:t>Н</a:t>
            </a:r>
            <a:r>
              <a:rPr lang="uk-UA" sz="2000" b="1" baseline="-25000">
                <a:solidFill>
                  <a:srgbClr val="0000FF"/>
                </a:solidFill>
                <a:latin typeface="Arial" panose="020B0604020202020204" pitchFamily="34" charset="0"/>
              </a:rPr>
              <a:t>1</a:t>
            </a:r>
            <a:endParaRPr lang="ru-RU" sz="20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077" name="Line 5"/>
          <p:cNvSpPr>
            <a:spLocks noChangeShapeType="1"/>
          </p:cNvSpPr>
          <p:nvPr/>
        </p:nvSpPr>
        <p:spPr bwMode="auto">
          <a:xfrm flipV="1">
            <a:off x="1042988" y="1475506"/>
            <a:ext cx="1944687" cy="7905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078" name="Oval 6"/>
          <p:cNvSpPr>
            <a:spLocks noChangeArrowheads="1"/>
          </p:cNvSpPr>
          <p:nvPr/>
        </p:nvSpPr>
        <p:spPr bwMode="auto">
          <a:xfrm>
            <a:off x="1690688" y="1402481"/>
            <a:ext cx="69850" cy="73025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FF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403350" y="1186581"/>
            <a:ext cx="36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000" b="1">
                <a:latin typeface="Arial" panose="020B0604020202020204" pitchFamily="34" charset="0"/>
              </a:rPr>
              <a:t>А</a:t>
            </a:r>
            <a:endParaRPr lang="ru-RU" sz="2000" b="1">
              <a:latin typeface="Arial" panose="020B0604020202020204" pitchFamily="34" charset="0"/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1006475" y="183586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2000" i="1">
                <a:latin typeface="Arial" panose="020B0604020202020204" pitchFamily="34" charset="0"/>
              </a:rPr>
              <a:t>a</a:t>
            </a:r>
            <a:endParaRPr lang="ru-RU" sz="2000" i="1">
              <a:latin typeface="Arial" panose="020B0604020202020204" pitchFamily="34" charset="0"/>
            </a:endParaRPr>
          </a:p>
        </p:txBody>
      </p:sp>
      <p:graphicFrame>
        <p:nvGraphicFramePr>
          <p:cNvPr id="3083" name="Object 11"/>
          <p:cNvGraphicFramePr>
            <a:graphicFrameLocks noGrp="1" noChangeAspect="1"/>
          </p:cNvGraphicFramePr>
          <p:nvPr>
            <p:ph/>
          </p:nvPr>
        </p:nvGraphicFramePr>
        <p:xfrm>
          <a:off x="3132138" y="1546944"/>
          <a:ext cx="354012" cy="325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1" name="Формула" r:id="rId1" imgW="3657600" imgH="3352800" progId="Equation.3">
                  <p:embed/>
                </p:oleObj>
              </mc:Choice>
              <mc:Fallback>
                <p:oleObj name="Формула" r:id="rId1" imgW="3657600" imgH="3352800" progId="Equation.3">
                  <p:embed/>
                  <p:pic>
                    <p:nvPicPr>
                      <p:cNvPr id="0" name="Picture 5120"/>
                      <p:cNvPicPr>
                        <a:picLocks noGrp="1"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132138" y="1546944"/>
                        <a:ext cx="354012" cy="32543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5" name="Freeform 13"/>
          <p:cNvSpPr/>
          <p:nvPr/>
        </p:nvSpPr>
        <p:spPr bwMode="auto">
          <a:xfrm>
            <a:off x="5305425" y="2915285"/>
            <a:ext cx="3562350" cy="1530350"/>
          </a:xfrm>
          <a:custGeom>
            <a:avLst/>
            <a:gdLst>
              <a:gd name="T0" fmla="*/ 204788 w 2434"/>
              <a:gd name="T1" fmla="*/ 615950 h 1096"/>
              <a:gd name="T2" fmla="*/ 169863 w 2434"/>
              <a:gd name="T3" fmla="*/ 652463 h 1096"/>
              <a:gd name="T4" fmla="*/ 96838 w 2434"/>
              <a:gd name="T5" fmla="*/ 700088 h 1096"/>
              <a:gd name="T6" fmla="*/ 60325 w 2434"/>
              <a:gd name="T7" fmla="*/ 760413 h 1096"/>
              <a:gd name="T8" fmla="*/ 0 w 2434"/>
              <a:gd name="T9" fmla="*/ 917575 h 1096"/>
              <a:gd name="T10" fmla="*/ 85725 w 2434"/>
              <a:gd name="T11" fmla="*/ 1301750 h 1096"/>
              <a:gd name="T12" fmla="*/ 325438 w 2434"/>
              <a:gd name="T13" fmla="*/ 1409700 h 1096"/>
              <a:gd name="T14" fmla="*/ 758825 w 2434"/>
              <a:gd name="T15" fmla="*/ 1543050 h 1096"/>
              <a:gd name="T16" fmla="*/ 927100 w 2434"/>
              <a:gd name="T17" fmla="*/ 1566863 h 1096"/>
              <a:gd name="T18" fmla="*/ 1058863 w 2434"/>
              <a:gd name="T19" fmla="*/ 1590675 h 1096"/>
              <a:gd name="T20" fmla="*/ 1143000 w 2434"/>
              <a:gd name="T21" fmla="*/ 1627188 h 1096"/>
              <a:gd name="T22" fmla="*/ 1252538 w 2434"/>
              <a:gd name="T23" fmla="*/ 1651000 h 1096"/>
              <a:gd name="T24" fmla="*/ 2274888 w 2434"/>
              <a:gd name="T25" fmla="*/ 1590675 h 1096"/>
              <a:gd name="T26" fmla="*/ 2647950 w 2434"/>
              <a:gd name="T27" fmla="*/ 1409700 h 1096"/>
              <a:gd name="T28" fmla="*/ 2803525 w 2434"/>
              <a:gd name="T29" fmla="*/ 1362075 h 1096"/>
              <a:gd name="T30" fmla="*/ 3152775 w 2434"/>
              <a:gd name="T31" fmla="*/ 1254125 h 1096"/>
              <a:gd name="T32" fmla="*/ 3260725 w 2434"/>
              <a:gd name="T33" fmla="*/ 1181100 h 1096"/>
              <a:gd name="T34" fmla="*/ 3394075 w 2434"/>
              <a:gd name="T35" fmla="*/ 1062038 h 1096"/>
              <a:gd name="T36" fmla="*/ 3562350 w 2434"/>
              <a:gd name="T37" fmla="*/ 952500 h 1096"/>
              <a:gd name="T38" fmla="*/ 3670300 w 2434"/>
              <a:gd name="T39" fmla="*/ 868363 h 1096"/>
              <a:gd name="T40" fmla="*/ 3802063 w 2434"/>
              <a:gd name="T41" fmla="*/ 652463 h 1096"/>
              <a:gd name="T42" fmla="*/ 3778250 w 2434"/>
              <a:gd name="T43" fmla="*/ 182563 h 1096"/>
              <a:gd name="T44" fmla="*/ 3249613 w 2434"/>
              <a:gd name="T45" fmla="*/ 111125 h 1096"/>
              <a:gd name="T46" fmla="*/ 3128963 w 2434"/>
              <a:gd name="T47" fmla="*/ 50800 h 1096"/>
              <a:gd name="T48" fmla="*/ 3008313 w 2434"/>
              <a:gd name="T49" fmla="*/ 3175 h 1096"/>
              <a:gd name="T50" fmla="*/ 1384300 w 2434"/>
              <a:gd name="T51" fmla="*/ 14288 h 1096"/>
              <a:gd name="T52" fmla="*/ 1252538 w 2434"/>
              <a:gd name="T53" fmla="*/ 50800 h 1096"/>
              <a:gd name="T54" fmla="*/ 1216025 w 2434"/>
              <a:gd name="T55" fmla="*/ 63500 h 1096"/>
              <a:gd name="T56" fmla="*/ 890588 w 2434"/>
              <a:gd name="T57" fmla="*/ 74613 h 1096"/>
              <a:gd name="T58" fmla="*/ 819150 w 2434"/>
              <a:gd name="T59" fmla="*/ 98425 h 1096"/>
              <a:gd name="T60" fmla="*/ 771525 w 2434"/>
              <a:gd name="T61" fmla="*/ 158750 h 1096"/>
              <a:gd name="T62" fmla="*/ 698500 w 2434"/>
              <a:gd name="T63" fmla="*/ 195263 h 1096"/>
              <a:gd name="T64" fmla="*/ 638175 w 2434"/>
              <a:gd name="T65" fmla="*/ 255588 h 1096"/>
              <a:gd name="T66" fmla="*/ 542925 w 2434"/>
              <a:gd name="T67" fmla="*/ 327025 h 1096"/>
              <a:gd name="T68" fmla="*/ 530225 w 2434"/>
              <a:gd name="T69" fmla="*/ 363538 h 1096"/>
              <a:gd name="T70" fmla="*/ 493713 w 2434"/>
              <a:gd name="T71" fmla="*/ 376238 h 1096"/>
              <a:gd name="T72" fmla="*/ 422275 w 2434"/>
              <a:gd name="T73" fmla="*/ 423863 h 1096"/>
              <a:gd name="T74" fmla="*/ 254000 w 2434"/>
              <a:gd name="T75" fmla="*/ 592138 h 1096"/>
              <a:gd name="T76" fmla="*/ 157163 w 2434"/>
              <a:gd name="T77" fmla="*/ 604838 h 1096"/>
              <a:gd name="T78" fmla="*/ 204788 w 2434"/>
              <a:gd name="T79" fmla="*/ 615950 h 109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2434" h="1096">
                <a:moveTo>
                  <a:pt x="129" y="388"/>
                </a:moveTo>
                <a:cubicBezTo>
                  <a:pt x="122" y="396"/>
                  <a:pt x="115" y="404"/>
                  <a:pt x="107" y="411"/>
                </a:cubicBezTo>
                <a:cubicBezTo>
                  <a:pt x="93" y="422"/>
                  <a:pt x="61" y="441"/>
                  <a:pt x="61" y="441"/>
                </a:cubicBezTo>
                <a:cubicBezTo>
                  <a:pt x="41" y="505"/>
                  <a:pt x="69" y="427"/>
                  <a:pt x="38" y="479"/>
                </a:cubicBezTo>
                <a:cubicBezTo>
                  <a:pt x="20" y="508"/>
                  <a:pt x="9" y="545"/>
                  <a:pt x="0" y="578"/>
                </a:cubicBezTo>
                <a:cubicBezTo>
                  <a:pt x="5" y="644"/>
                  <a:pt x="5" y="762"/>
                  <a:pt x="54" y="820"/>
                </a:cubicBezTo>
                <a:cubicBezTo>
                  <a:pt x="93" y="867"/>
                  <a:pt x="149" y="874"/>
                  <a:pt x="205" y="888"/>
                </a:cubicBezTo>
                <a:cubicBezTo>
                  <a:pt x="297" y="911"/>
                  <a:pt x="386" y="954"/>
                  <a:pt x="478" y="972"/>
                </a:cubicBezTo>
                <a:cubicBezTo>
                  <a:pt x="513" y="979"/>
                  <a:pt x="549" y="982"/>
                  <a:pt x="584" y="987"/>
                </a:cubicBezTo>
                <a:cubicBezTo>
                  <a:pt x="637" y="1005"/>
                  <a:pt x="573" y="985"/>
                  <a:pt x="667" y="1002"/>
                </a:cubicBezTo>
                <a:cubicBezTo>
                  <a:pt x="695" y="1007"/>
                  <a:pt x="691" y="1016"/>
                  <a:pt x="720" y="1025"/>
                </a:cubicBezTo>
                <a:cubicBezTo>
                  <a:pt x="742" y="1032"/>
                  <a:pt x="766" y="1034"/>
                  <a:pt x="789" y="1040"/>
                </a:cubicBezTo>
                <a:cubicBezTo>
                  <a:pt x="1194" y="1034"/>
                  <a:pt x="1216" y="1096"/>
                  <a:pt x="1433" y="1002"/>
                </a:cubicBezTo>
                <a:cubicBezTo>
                  <a:pt x="1513" y="967"/>
                  <a:pt x="1584" y="916"/>
                  <a:pt x="1668" y="888"/>
                </a:cubicBezTo>
                <a:cubicBezTo>
                  <a:pt x="1700" y="877"/>
                  <a:pt x="1766" y="858"/>
                  <a:pt x="1766" y="858"/>
                </a:cubicBezTo>
                <a:cubicBezTo>
                  <a:pt x="1830" y="798"/>
                  <a:pt x="1901" y="798"/>
                  <a:pt x="1986" y="790"/>
                </a:cubicBezTo>
                <a:cubicBezTo>
                  <a:pt x="2017" y="759"/>
                  <a:pt x="2028" y="772"/>
                  <a:pt x="2054" y="744"/>
                </a:cubicBezTo>
                <a:cubicBezTo>
                  <a:pt x="2070" y="699"/>
                  <a:pt x="2105" y="697"/>
                  <a:pt x="2138" y="669"/>
                </a:cubicBezTo>
                <a:cubicBezTo>
                  <a:pt x="2171" y="641"/>
                  <a:pt x="2205" y="621"/>
                  <a:pt x="2244" y="600"/>
                </a:cubicBezTo>
                <a:cubicBezTo>
                  <a:pt x="2291" y="539"/>
                  <a:pt x="2237" y="600"/>
                  <a:pt x="2312" y="547"/>
                </a:cubicBezTo>
                <a:cubicBezTo>
                  <a:pt x="2356" y="516"/>
                  <a:pt x="2380" y="460"/>
                  <a:pt x="2395" y="411"/>
                </a:cubicBezTo>
                <a:cubicBezTo>
                  <a:pt x="2405" y="316"/>
                  <a:pt x="2434" y="198"/>
                  <a:pt x="2380" y="115"/>
                </a:cubicBezTo>
                <a:cubicBezTo>
                  <a:pt x="2350" y="22"/>
                  <a:pt x="2158" y="99"/>
                  <a:pt x="2047" y="70"/>
                </a:cubicBezTo>
                <a:cubicBezTo>
                  <a:pt x="1992" y="34"/>
                  <a:pt x="2019" y="45"/>
                  <a:pt x="1971" y="32"/>
                </a:cubicBezTo>
                <a:cubicBezTo>
                  <a:pt x="1946" y="16"/>
                  <a:pt x="1923" y="11"/>
                  <a:pt x="1895" y="2"/>
                </a:cubicBezTo>
                <a:cubicBezTo>
                  <a:pt x="1554" y="4"/>
                  <a:pt x="1213" y="0"/>
                  <a:pt x="872" y="9"/>
                </a:cubicBezTo>
                <a:cubicBezTo>
                  <a:pt x="843" y="10"/>
                  <a:pt x="816" y="23"/>
                  <a:pt x="789" y="32"/>
                </a:cubicBezTo>
                <a:cubicBezTo>
                  <a:pt x="781" y="35"/>
                  <a:pt x="774" y="39"/>
                  <a:pt x="766" y="40"/>
                </a:cubicBezTo>
                <a:cubicBezTo>
                  <a:pt x="698" y="44"/>
                  <a:pt x="629" y="45"/>
                  <a:pt x="561" y="47"/>
                </a:cubicBezTo>
                <a:cubicBezTo>
                  <a:pt x="546" y="52"/>
                  <a:pt x="530" y="54"/>
                  <a:pt x="516" y="62"/>
                </a:cubicBezTo>
                <a:cubicBezTo>
                  <a:pt x="490" y="78"/>
                  <a:pt x="511" y="80"/>
                  <a:pt x="486" y="100"/>
                </a:cubicBezTo>
                <a:cubicBezTo>
                  <a:pt x="473" y="111"/>
                  <a:pt x="454" y="114"/>
                  <a:pt x="440" y="123"/>
                </a:cubicBezTo>
                <a:cubicBezTo>
                  <a:pt x="400" y="184"/>
                  <a:pt x="453" y="110"/>
                  <a:pt x="402" y="161"/>
                </a:cubicBezTo>
                <a:cubicBezTo>
                  <a:pt x="377" y="186"/>
                  <a:pt x="380" y="194"/>
                  <a:pt x="342" y="206"/>
                </a:cubicBezTo>
                <a:cubicBezTo>
                  <a:pt x="339" y="214"/>
                  <a:pt x="340" y="223"/>
                  <a:pt x="334" y="229"/>
                </a:cubicBezTo>
                <a:cubicBezTo>
                  <a:pt x="328" y="235"/>
                  <a:pt x="318" y="233"/>
                  <a:pt x="311" y="237"/>
                </a:cubicBezTo>
                <a:cubicBezTo>
                  <a:pt x="252" y="275"/>
                  <a:pt x="320" y="247"/>
                  <a:pt x="266" y="267"/>
                </a:cubicBezTo>
                <a:cubicBezTo>
                  <a:pt x="247" y="296"/>
                  <a:pt x="195" y="363"/>
                  <a:pt x="160" y="373"/>
                </a:cubicBezTo>
                <a:cubicBezTo>
                  <a:pt x="140" y="378"/>
                  <a:pt x="117" y="372"/>
                  <a:pt x="99" y="381"/>
                </a:cubicBezTo>
                <a:cubicBezTo>
                  <a:pt x="90" y="385"/>
                  <a:pt x="119" y="386"/>
                  <a:pt x="129" y="388"/>
                </a:cubicBezTo>
                <a:close/>
              </a:path>
            </a:pathLst>
          </a:custGeom>
          <a:solidFill>
            <a:srgbClr val="CCFF99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086" name="Line 14"/>
          <p:cNvSpPr>
            <a:spLocks noChangeShapeType="1"/>
          </p:cNvSpPr>
          <p:nvPr/>
        </p:nvSpPr>
        <p:spPr bwMode="auto">
          <a:xfrm>
            <a:off x="5795963" y="3347169"/>
            <a:ext cx="2447925" cy="3603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135" name="Oval 63"/>
          <p:cNvSpPr>
            <a:spLocks noChangeArrowheads="1"/>
          </p:cNvSpPr>
          <p:nvPr/>
        </p:nvSpPr>
        <p:spPr bwMode="auto">
          <a:xfrm>
            <a:off x="6372225" y="3418606"/>
            <a:ext cx="71438" cy="71438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FF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3184" name="Oval 112"/>
          <p:cNvSpPr>
            <a:spLocks noChangeArrowheads="1"/>
          </p:cNvSpPr>
          <p:nvPr/>
        </p:nvSpPr>
        <p:spPr bwMode="auto">
          <a:xfrm>
            <a:off x="7308850" y="3563069"/>
            <a:ext cx="71438" cy="71437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FF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3185" name="Text Box 113"/>
          <p:cNvSpPr txBox="1">
            <a:spLocks noChangeArrowheads="1"/>
          </p:cNvSpPr>
          <p:nvPr/>
        </p:nvSpPr>
        <p:spPr bwMode="auto">
          <a:xfrm>
            <a:off x="6219825" y="3094756"/>
            <a:ext cx="36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000" b="1">
                <a:latin typeface="Arial" panose="020B0604020202020204" pitchFamily="34" charset="0"/>
              </a:rPr>
              <a:t>А</a:t>
            </a:r>
            <a:endParaRPr lang="ru-RU" sz="2000" b="1">
              <a:latin typeface="Arial" panose="020B0604020202020204" pitchFamily="34" charset="0"/>
            </a:endParaRPr>
          </a:p>
        </p:txBody>
      </p:sp>
      <p:sp>
        <p:nvSpPr>
          <p:cNvPr id="3186" name="Text Box 114"/>
          <p:cNvSpPr txBox="1">
            <a:spLocks noChangeArrowheads="1"/>
          </p:cNvSpPr>
          <p:nvPr/>
        </p:nvSpPr>
        <p:spPr bwMode="auto">
          <a:xfrm>
            <a:off x="7235825" y="3237631"/>
            <a:ext cx="36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000" b="1">
                <a:latin typeface="Arial" panose="020B0604020202020204" pitchFamily="34" charset="0"/>
              </a:rPr>
              <a:t>В</a:t>
            </a:r>
            <a:endParaRPr lang="ru-RU" sz="2000" b="1">
              <a:latin typeface="Arial" panose="020B0604020202020204" pitchFamily="34" charset="0"/>
            </a:endParaRPr>
          </a:p>
        </p:txBody>
      </p:sp>
      <p:sp>
        <p:nvSpPr>
          <p:cNvPr id="3187" name="Text Box 115"/>
          <p:cNvSpPr txBox="1">
            <a:spLocks noChangeArrowheads="1"/>
          </p:cNvSpPr>
          <p:nvPr/>
        </p:nvSpPr>
        <p:spPr bwMode="auto">
          <a:xfrm>
            <a:off x="3967163" y="4931494"/>
            <a:ext cx="4603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000" b="1">
                <a:solidFill>
                  <a:srgbClr val="0000FF"/>
                </a:solidFill>
                <a:latin typeface="Arial" panose="020B0604020202020204" pitchFamily="34" charset="0"/>
              </a:rPr>
              <a:t>Н</a:t>
            </a:r>
            <a:r>
              <a:rPr lang="uk-UA" sz="2000" b="1" baseline="-25000">
                <a:solidFill>
                  <a:srgbClr val="0000FF"/>
                </a:solidFill>
                <a:latin typeface="Arial" panose="020B0604020202020204" pitchFamily="34" charset="0"/>
              </a:rPr>
              <a:t>3</a:t>
            </a:r>
            <a:endParaRPr lang="ru-RU" sz="20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188" name="Freeform 116"/>
          <p:cNvSpPr/>
          <p:nvPr/>
        </p:nvSpPr>
        <p:spPr bwMode="auto">
          <a:xfrm>
            <a:off x="395288" y="4644156"/>
            <a:ext cx="3614737" cy="1881188"/>
          </a:xfrm>
          <a:custGeom>
            <a:avLst/>
            <a:gdLst>
              <a:gd name="T0" fmla="*/ 77787 w 2277"/>
              <a:gd name="T1" fmla="*/ 790575 h 1185"/>
              <a:gd name="T2" fmla="*/ 187325 w 2277"/>
              <a:gd name="T3" fmla="*/ 1308100 h 1185"/>
              <a:gd name="T4" fmla="*/ 463550 w 2277"/>
              <a:gd name="T5" fmla="*/ 1404938 h 1185"/>
              <a:gd name="T6" fmla="*/ 873125 w 2277"/>
              <a:gd name="T7" fmla="*/ 1465263 h 1185"/>
              <a:gd name="T8" fmla="*/ 1017587 w 2277"/>
              <a:gd name="T9" fmla="*/ 1489075 h 1185"/>
              <a:gd name="T10" fmla="*/ 1246187 w 2277"/>
              <a:gd name="T11" fmla="*/ 1549400 h 1185"/>
              <a:gd name="T12" fmla="*/ 3327400 w 2277"/>
              <a:gd name="T13" fmla="*/ 1501775 h 1185"/>
              <a:gd name="T14" fmla="*/ 3351212 w 2277"/>
              <a:gd name="T15" fmla="*/ 1428750 h 1185"/>
              <a:gd name="T16" fmla="*/ 3411537 w 2277"/>
              <a:gd name="T17" fmla="*/ 1357313 h 1185"/>
              <a:gd name="T18" fmla="*/ 3495675 w 2277"/>
              <a:gd name="T19" fmla="*/ 1200150 h 1185"/>
              <a:gd name="T20" fmla="*/ 3556000 w 2277"/>
              <a:gd name="T21" fmla="*/ 1044575 h 1185"/>
              <a:gd name="T22" fmla="*/ 3590925 w 2277"/>
              <a:gd name="T23" fmla="*/ 887413 h 1185"/>
              <a:gd name="T24" fmla="*/ 3590925 w 2277"/>
              <a:gd name="T25" fmla="*/ 658813 h 1185"/>
              <a:gd name="T26" fmla="*/ 3495675 w 2277"/>
              <a:gd name="T27" fmla="*/ 598488 h 1185"/>
              <a:gd name="T28" fmla="*/ 3109912 w 2277"/>
              <a:gd name="T29" fmla="*/ 550863 h 1185"/>
              <a:gd name="T30" fmla="*/ 2917825 w 2277"/>
              <a:gd name="T31" fmla="*/ 514350 h 1185"/>
              <a:gd name="T32" fmla="*/ 2881312 w 2277"/>
              <a:gd name="T33" fmla="*/ 503238 h 1185"/>
              <a:gd name="T34" fmla="*/ 2846387 w 2277"/>
              <a:gd name="T35" fmla="*/ 477838 h 1185"/>
              <a:gd name="T36" fmla="*/ 2628900 w 2277"/>
              <a:gd name="T37" fmla="*/ 419100 h 1185"/>
              <a:gd name="T38" fmla="*/ 2497137 w 2277"/>
              <a:gd name="T39" fmla="*/ 369888 h 1185"/>
              <a:gd name="T40" fmla="*/ 2316162 w 2277"/>
              <a:gd name="T41" fmla="*/ 309563 h 1185"/>
              <a:gd name="T42" fmla="*/ 2160587 w 2277"/>
              <a:gd name="T43" fmla="*/ 285750 h 1185"/>
              <a:gd name="T44" fmla="*/ 1762125 w 2277"/>
              <a:gd name="T45" fmla="*/ 177800 h 1185"/>
              <a:gd name="T46" fmla="*/ 1196975 w 2277"/>
              <a:gd name="T47" fmla="*/ 69850 h 1185"/>
              <a:gd name="T48" fmla="*/ 595312 w 2277"/>
              <a:gd name="T49" fmla="*/ 80963 h 1185"/>
              <a:gd name="T50" fmla="*/ 463550 w 2277"/>
              <a:gd name="T51" fmla="*/ 165100 h 1185"/>
              <a:gd name="T52" fmla="*/ 366712 w 2277"/>
              <a:gd name="T53" fmla="*/ 225425 h 1185"/>
              <a:gd name="T54" fmla="*/ 258762 w 2277"/>
              <a:gd name="T55" fmla="*/ 298450 h 1185"/>
              <a:gd name="T56" fmla="*/ 222250 w 2277"/>
              <a:gd name="T57" fmla="*/ 369888 h 1185"/>
              <a:gd name="T58" fmla="*/ 174625 w 2277"/>
              <a:gd name="T59" fmla="*/ 514350 h 1185"/>
              <a:gd name="T60" fmla="*/ 90487 w 2277"/>
              <a:gd name="T61" fmla="*/ 706438 h 1185"/>
              <a:gd name="T62" fmla="*/ 77787 w 2277"/>
              <a:gd name="T63" fmla="*/ 742950 h 1185"/>
              <a:gd name="T64" fmla="*/ 66675 w 2277"/>
              <a:gd name="T65" fmla="*/ 790575 h 1185"/>
              <a:gd name="T66" fmla="*/ 53975 w 2277"/>
              <a:gd name="T67" fmla="*/ 827088 h 1185"/>
              <a:gd name="T68" fmla="*/ 77787 w 2277"/>
              <a:gd name="T69" fmla="*/ 790575 h 1185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2277" h="1185">
                <a:moveTo>
                  <a:pt x="49" y="498"/>
                </a:moveTo>
                <a:cubicBezTo>
                  <a:pt x="24" y="581"/>
                  <a:pt x="0" y="788"/>
                  <a:pt x="118" y="824"/>
                </a:cubicBezTo>
                <a:cubicBezTo>
                  <a:pt x="170" y="862"/>
                  <a:pt x="231" y="871"/>
                  <a:pt x="292" y="885"/>
                </a:cubicBezTo>
                <a:cubicBezTo>
                  <a:pt x="382" y="906"/>
                  <a:pt x="455" y="917"/>
                  <a:pt x="550" y="923"/>
                </a:cubicBezTo>
                <a:cubicBezTo>
                  <a:pt x="601" y="939"/>
                  <a:pt x="542" y="922"/>
                  <a:pt x="641" y="938"/>
                </a:cubicBezTo>
                <a:cubicBezTo>
                  <a:pt x="689" y="946"/>
                  <a:pt x="737" y="966"/>
                  <a:pt x="785" y="976"/>
                </a:cubicBezTo>
                <a:cubicBezTo>
                  <a:pt x="1222" y="973"/>
                  <a:pt x="1730" y="1185"/>
                  <a:pt x="2096" y="946"/>
                </a:cubicBezTo>
                <a:cubicBezTo>
                  <a:pt x="2097" y="942"/>
                  <a:pt x="2109" y="904"/>
                  <a:pt x="2111" y="900"/>
                </a:cubicBezTo>
                <a:cubicBezTo>
                  <a:pt x="2163" y="823"/>
                  <a:pt x="2109" y="925"/>
                  <a:pt x="2149" y="855"/>
                </a:cubicBezTo>
                <a:cubicBezTo>
                  <a:pt x="2168" y="822"/>
                  <a:pt x="2181" y="787"/>
                  <a:pt x="2202" y="756"/>
                </a:cubicBezTo>
                <a:cubicBezTo>
                  <a:pt x="2213" y="721"/>
                  <a:pt x="2228" y="692"/>
                  <a:pt x="2240" y="658"/>
                </a:cubicBezTo>
                <a:cubicBezTo>
                  <a:pt x="2245" y="623"/>
                  <a:pt x="2252" y="592"/>
                  <a:pt x="2262" y="559"/>
                </a:cubicBezTo>
                <a:cubicBezTo>
                  <a:pt x="2270" y="497"/>
                  <a:pt x="2277" y="483"/>
                  <a:pt x="2262" y="415"/>
                </a:cubicBezTo>
                <a:cubicBezTo>
                  <a:pt x="2255" y="384"/>
                  <a:pt x="2226" y="385"/>
                  <a:pt x="2202" y="377"/>
                </a:cubicBezTo>
                <a:cubicBezTo>
                  <a:pt x="2111" y="347"/>
                  <a:pt x="2067" y="352"/>
                  <a:pt x="1959" y="347"/>
                </a:cubicBezTo>
                <a:cubicBezTo>
                  <a:pt x="1918" y="336"/>
                  <a:pt x="1881" y="330"/>
                  <a:pt x="1838" y="324"/>
                </a:cubicBezTo>
                <a:cubicBezTo>
                  <a:pt x="1830" y="322"/>
                  <a:pt x="1822" y="321"/>
                  <a:pt x="1815" y="317"/>
                </a:cubicBezTo>
                <a:cubicBezTo>
                  <a:pt x="1807" y="313"/>
                  <a:pt x="1801" y="305"/>
                  <a:pt x="1793" y="301"/>
                </a:cubicBezTo>
                <a:cubicBezTo>
                  <a:pt x="1751" y="283"/>
                  <a:pt x="1700" y="277"/>
                  <a:pt x="1656" y="264"/>
                </a:cubicBezTo>
                <a:cubicBezTo>
                  <a:pt x="1629" y="245"/>
                  <a:pt x="1605" y="242"/>
                  <a:pt x="1573" y="233"/>
                </a:cubicBezTo>
                <a:cubicBezTo>
                  <a:pt x="1536" y="222"/>
                  <a:pt x="1498" y="202"/>
                  <a:pt x="1459" y="195"/>
                </a:cubicBezTo>
                <a:cubicBezTo>
                  <a:pt x="1363" y="178"/>
                  <a:pt x="1432" y="198"/>
                  <a:pt x="1361" y="180"/>
                </a:cubicBezTo>
                <a:cubicBezTo>
                  <a:pt x="1277" y="159"/>
                  <a:pt x="1195" y="127"/>
                  <a:pt x="1110" y="112"/>
                </a:cubicBezTo>
                <a:cubicBezTo>
                  <a:pt x="996" y="66"/>
                  <a:pt x="875" y="51"/>
                  <a:pt x="754" y="44"/>
                </a:cubicBezTo>
                <a:cubicBezTo>
                  <a:pt x="634" y="0"/>
                  <a:pt x="496" y="14"/>
                  <a:pt x="375" y="51"/>
                </a:cubicBezTo>
                <a:cubicBezTo>
                  <a:pt x="346" y="71"/>
                  <a:pt x="327" y="93"/>
                  <a:pt x="292" y="104"/>
                </a:cubicBezTo>
                <a:cubicBezTo>
                  <a:pt x="273" y="124"/>
                  <a:pt x="257" y="134"/>
                  <a:pt x="231" y="142"/>
                </a:cubicBezTo>
                <a:cubicBezTo>
                  <a:pt x="208" y="166"/>
                  <a:pt x="190" y="170"/>
                  <a:pt x="163" y="188"/>
                </a:cubicBezTo>
                <a:cubicBezTo>
                  <a:pt x="145" y="245"/>
                  <a:pt x="170" y="172"/>
                  <a:pt x="140" y="233"/>
                </a:cubicBezTo>
                <a:cubicBezTo>
                  <a:pt x="126" y="261"/>
                  <a:pt x="127" y="298"/>
                  <a:pt x="110" y="324"/>
                </a:cubicBezTo>
                <a:cubicBezTo>
                  <a:pt x="81" y="368"/>
                  <a:pt x="72" y="395"/>
                  <a:pt x="57" y="445"/>
                </a:cubicBezTo>
                <a:cubicBezTo>
                  <a:pt x="55" y="453"/>
                  <a:pt x="51" y="460"/>
                  <a:pt x="49" y="468"/>
                </a:cubicBezTo>
                <a:cubicBezTo>
                  <a:pt x="46" y="478"/>
                  <a:pt x="45" y="488"/>
                  <a:pt x="42" y="498"/>
                </a:cubicBezTo>
                <a:cubicBezTo>
                  <a:pt x="40" y="506"/>
                  <a:pt x="26" y="521"/>
                  <a:pt x="34" y="521"/>
                </a:cubicBezTo>
                <a:cubicBezTo>
                  <a:pt x="43" y="521"/>
                  <a:pt x="44" y="506"/>
                  <a:pt x="49" y="498"/>
                </a:cubicBezTo>
                <a:close/>
              </a:path>
            </a:pathLst>
          </a:custGeom>
          <a:solidFill>
            <a:srgbClr val="FFCCFF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189" name="Oval 117"/>
          <p:cNvSpPr>
            <a:spLocks noChangeArrowheads="1"/>
          </p:cNvSpPr>
          <p:nvPr/>
        </p:nvSpPr>
        <p:spPr bwMode="auto">
          <a:xfrm>
            <a:off x="3203575" y="5652219"/>
            <a:ext cx="71438" cy="71437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FF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3190" name="Oval 118"/>
          <p:cNvSpPr>
            <a:spLocks noChangeArrowheads="1"/>
          </p:cNvSpPr>
          <p:nvPr/>
        </p:nvSpPr>
        <p:spPr bwMode="auto">
          <a:xfrm>
            <a:off x="2051050" y="5218831"/>
            <a:ext cx="71438" cy="71438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FF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3191" name="Oval 119"/>
          <p:cNvSpPr>
            <a:spLocks noChangeArrowheads="1"/>
          </p:cNvSpPr>
          <p:nvPr/>
        </p:nvSpPr>
        <p:spPr bwMode="auto">
          <a:xfrm>
            <a:off x="1042988" y="5579194"/>
            <a:ext cx="71437" cy="71437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FF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3192" name="Text Box 120"/>
          <p:cNvSpPr txBox="1">
            <a:spLocks noChangeArrowheads="1"/>
          </p:cNvSpPr>
          <p:nvPr/>
        </p:nvSpPr>
        <p:spPr bwMode="auto">
          <a:xfrm>
            <a:off x="747713" y="5363294"/>
            <a:ext cx="36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000" b="1">
                <a:latin typeface="Arial" panose="020B0604020202020204" pitchFamily="34" charset="0"/>
              </a:rPr>
              <a:t>А</a:t>
            </a:r>
            <a:endParaRPr lang="ru-RU" sz="2000" b="1">
              <a:latin typeface="Arial" panose="020B0604020202020204" pitchFamily="34" charset="0"/>
            </a:endParaRPr>
          </a:p>
        </p:txBody>
      </p:sp>
      <p:sp>
        <p:nvSpPr>
          <p:cNvPr id="3193" name="Text Box 121"/>
          <p:cNvSpPr txBox="1">
            <a:spLocks noChangeArrowheads="1"/>
          </p:cNvSpPr>
          <p:nvPr/>
        </p:nvSpPr>
        <p:spPr bwMode="auto">
          <a:xfrm>
            <a:off x="1908175" y="4894981"/>
            <a:ext cx="36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000" b="1">
                <a:latin typeface="Arial" panose="020B0604020202020204" pitchFamily="34" charset="0"/>
              </a:rPr>
              <a:t>В</a:t>
            </a:r>
            <a:endParaRPr lang="ru-RU" sz="2000" b="1">
              <a:latin typeface="Arial" panose="020B0604020202020204" pitchFamily="34" charset="0"/>
            </a:endParaRPr>
          </a:p>
        </p:txBody>
      </p:sp>
      <p:sp>
        <p:nvSpPr>
          <p:cNvPr id="3194" name="Text Box 122"/>
          <p:cNvSpPr txBox="1">
            <a:spLocks noChangeArrowheads="1"/>
          </p:cNvSpPr>
          <p:nvPr/>
        </p:nvSpPr>
        <p:spPr bwMode="auto">
          <a:xfrm>
            <a:off x="2979738" y="5652219"/>
            <a:ext cx="36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sz="2000" b="1">
                <a:latin typeface="Arial" panose="020B0604020202020204" pitchFamily="34" charset="0"/>
              </a:rPr>
              <a:t>С</a:t>
            </a:r>
            <a:endParaRPr lang="ru-RU" sz="2000" b="1">
              <a:latin typeface="Arial" panose="020B0604020202020204" pitchFamily="34" charset="0"/>
            </a:endParaRPr>
          </a:p>
        </p:txBody>
      </p:sp>
      <p:sp>
        <p:nvSpPr>
          <p:cNvPr id="3195" name="Text Box 123"/>
          <p:cNvSpPr txBox="1">
            <a:spLocks noChangeArrowheads="1"/>
          </p:cNvSpPr>
          <p:nvPr/>
        </p:nvSpPr>
        <p:spPr bwMode="auto">
          <a:xfrm>
            <a:off x="4140200" y="899244"/>
            <a:ext cx="4531360" cy="1198880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24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Ч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ерез пряму і точку, що їй 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належить, можна провести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площину і до того ж тільки одну.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96" name="Text Box 124"/>
          <p:cNvSpPr txBox="1">
            <a:spLocks noChangeArrowheads="1"/>
          </p:cNvSpPr>
          <p:nvPr/>
        </p:nvSpPr>
        <p:spPr bwMode="auto">
          <a:xfrm>
            <a:off x="468313" y="3059831"/>
            <a:ext cx="4705519" cy="1200329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k-UA" sz="24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кщо дві точки прямої належать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площині, то вся пряма належить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цій площині.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97" name="Text Box 125"/>
          <p:cNvSpPr txBox="1">
            <a:spLocks noChangeArrowheads="1"/>
          </p:cNvSpPr>
          <p:nvPr/>
        </p:nvSpPr>
        <p:spPr bwMode="auto">
          <a:xfrm>
            <a:off x="4067175" y="4931494"/>
            <a:ext cx="4575810" cy="1568450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24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Ч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ерез три точки, що не лежать 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одній прямій, можна провести 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площину і до того ж тільки одну.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31863" y="42934"/>
            <a:ext cx="7600577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Наслідки з аксіом </a:t>
            </a:r>
            <a:r>
              <a:rPr lang="uk-UA" sz="36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стереометрії</a:t>
            </a:r>
            <a:endParaRPr lang="uk-UA" sz="3600" b="1" u="sng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31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31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31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1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1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1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2" dur="80"/>
                                        <p:tgtEl>
                                          <p:spTgt spid="31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3" dur="80"/>
                                        <p:tgtEl>
                                          <p:spTgt spid="31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80"/>
                                        <p:tgtEl>
                                          <p:spTgt spid="31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8" dur="80"/>
                                        <p:tgtEl>
                                          <p:spTgt spid="31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9" dur="80"/>
                                        <p:tgtEl>
                                          <p:spTgt spid="31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80"/>
                                        <p:tgtEl>
                                          <p:spTgt spid="31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 animBg="1"/>
      <p:bldP spid="3076" grpId="0"/>
      <p:bldP spid="3077" grpId="0" animBg="1"/>
      <p:bldP spid="3078" grpId="0" animBg="1"/>
      <p:bldP spid="3079" grpId="0"/>
      <p:bldP spid="3080" grpId="0"/>
      <p:bldP spid="3085" grpId="0" bldLvl="0" animBg="1"/>
      <p:bldP spid="3086" grpId="0" animBg="1"/>
      <p:bldP spid="3135" grpId="0" animBg="1"/>
      <p:bldP spid="3184" grpId="0" animBg="1"/>
      <p:bldP spid="3185" grpId="0"/>
      <p:bldP spid="3186" grpId="0"/>
      <p:bldP spid="3187" grpId="0"/>
      <p:bldP spid="3188" grpId="0" animBg="1"/>
      <p:bldP spid="3189" grpId="0" animBg="1"/>
      <p:bldP spid="3190" grpId="0" animBg="1"/>
      <p:bldP spid="3191" grpId="0" animBg="1"/>
      <p:bldP spid="3192" grpId="0"/>
      <p:bldP spid="3193" grpId="0"/>
      <p:bldP spid="3194" grpId="0"/>
      <p:bldP spid="3195" grpId="0"/>
      <p:bldP spid="3196" grpId="0"/>
      <p:bldP spid="3197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1930</Words>
  <Application>WPS Presentation</Application>
  <PresentationFormat>Экран (4:3)</PresentationFormat>
  <Paragraphs>191</Paragraphs>
  <Slides>10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10</vt:i4>
      </vt:variant>
      <vt:variant>
        <vt:lpstr>幻灯片标题</vt:lpstr>
      </vt:variant>
      <vt:variant>
        <vt:i4>10</vt:i4>
      </vt:variant>
    </vt:vector>
  </HeadingPairs>
  <TitlesOfParts>
    <vt:vector size="29" baseType="lpstr">
      <vt:lpstr>Arial</vt:lpstr>
      <vt:lpstr>SimSun</vt:lpstr>
      <vt:lpstr>Wingdings</vt:lpstr>
      <vt:lpstr>Times New Roman</vt:lpstr>
      <vt:lpstr>Calibri</vt:lpstr>
      <vt:lpstr>Microsoft YaHei</vt:lpstr>
      <vt:lpstr>Arial Unicode MS</vt:lpstr>
      <vt:lpstr>Georgia</vt:lpstr>
      <vt:lpstr>Тема Office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Математика</dc:creator>
  <cp:lastModifiedBy>Толик</cp:lastModifiedBy>
  <cp:revision>80</cp:revision>
  <dcterms:created xsi:type="dcterms:W3CDTF">2007-05-25T00:35:00Z</dcterms:created>
  <dcterms:modified xsi:type="dcterms:W3CDTF">2024-06-12T06:10:51Z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E2767EAF0051444DB0866295CC2171ED_13</vt:lpwstr>
  </property>
  <property fmtid="{D5CDD505-2E9C-101B-9397-08002B2CF9AE}" pid="3" name="KSOProductBuildVer">
    <vt:lpwstr>1033-12.2.0.16909</vt:lpwstr>
  </property>
</Properties>
</file>