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1054" r:id="rId2"/>
    <p:sldId id="1049" r:id="rId3"/>
    <p:sldId id="1052" r:id="rId4"/>
    <p:sldId id="1048" r:id="rId5"/>
    <p:sldId id="1055" r:id="rId6"/>
    <p:sldId id="1056" r:id="rId7"/>
    <p:sldId id="1047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:p15="http://schemas.microsoft.com/office/powerpoint/2012/main" xmlns="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:p15="http://schemas.microsoft.com/office/powerpoint/2012/main" xmlns="" userId="c59f40493c0fa59e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F6F8"/>
    <a:srgbClr val="A60A7D"/>
    <a:srgbClr val="0297CE"/>
    <a:srgbClr val="01B2DB"/>
    <a:srgbClr val="01E9F5"/>
    <a:srgbClr val="41078B"/>
    <a:srgbClr val="EF4107"/>
    <a:srgbClr val="A4E1FE"/>
    <a:srgbClr val="B6CA5C"/>
    <a:srgbClr val="A3CF5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76" autoAdjust="0"/>
    <p:restoredTop sz="94009" autoAdjust="0"/>
  </p:normalViewPr>
  <p:slideViewPr>
    <p:cSldViewPr snapToGrid="0">
      <p:cViewPr varScale="1">
        <p:scale>
          <a:sx n="116" d="100"/>
          <a:sy n="116" d="100"/>
        </p:scale>
        <p:origin x="-27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-38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CF00F-E371-4BEE-91FC-7BDAB3EC17A9}" type="datetime1">
              <a:rPr lang="uk-UA" smtClean="0"/>
              <a:t>23.12.2022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Каричинська Л.В.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C2B6E-1696-4AAA-ACEF-405F43D7D4E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8B2BE-61BF-4712-80F5-F9395CA75ABF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dirty="0" err="1" smtClean="0"/>
              <a:t>Каричинська</a:t>
            </a:r>
            <a:r>
              <a:rPr lang="ru-RU" dirty="0" smtClean="0"/>
              <a:t> Л.В.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hf sldNum="0"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 dirty="0" smtClean="0"/>
              <a:t>Каричинська</a:t>
            </a:r>
            <a:r>
              <a:rPr lang="ru-RU" dirty="0" smtClean="0"/>
              <a:t> Л.В.</a:t>
            </a:r>
            <a:endParaRPr lang="ru-RU" dirty="0"/>
          </a:p>
        </p:txBody>
      </p:sp>
      <p:sp>
        <p:nvSpPr>
          <p:cNvPr id="6" name="Дата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5DA04C9-2DA9-4727-890B-AAFF9D676159}" type="datetime1">
              <a:rPr lang="uk-UA" smtClean="0"/>
              <a:t>23.12.2022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42452" y="1976284"/>
            <a:ext cx="113808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u="sng" dirty="0" smtClean="0">
                <a:solidFill>
                  <a:srgbClr val="FF0000"/>
                </a:solidFill>
              </a:rPr>
              <a:t>Тема уроку</a:t>
            </a:r>
            <a:r>
              <a:rPr lang="uk-UA" sz="8000" u="sng" dirty="0" smtClean="0">
                <a:solidFill>
                  <a:srgbClr val="FF0000"/>
                </a:solidFill>
              </a:rPr>
              <a:t>:</a:t>
            </a:r>
            <a:r>
              <a:rPr lang="uk-UA" sz="8000" dirty="0" smtClean="0">
                <a:solidFill>
                  <a:srgbClr val="FF0000"/>
                </a:solidFill>
              </a:rPr>
              <a:t> </a:t>
            </a:r>
            <a:r>
              <a:rPr lang="uk-UA" sz="8000" b="1" dirty="0" smtClean="0"/>
              <a:t>Рівняння</a:t>
            </a:r>
            <a:endParaRPr lang="ru-RU" sz="8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49326" y="4365885"/>
            <a:ext cx="1799441" cy="199066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647567" y="115330"/>
            <a:ext cx="15487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клас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НУШ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z="1400" smtClean="0"/>
              <a:pPr/>
              <a:t>23.12.2022</a:t>
            </a:fld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2400" y="430306"/>
            <a:ext cx="1362635" cy="6364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02027" y="1207540"/>
            <a:ext cx="8764105" cy="75469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 smtClean="0"/>
              <a:t>Яку рівність називають рівнянням?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5858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79176" y="367553"/>
            <a:ext cx="1873624" cy="8606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71984" y="2132265"/>
            <a:ext cx="10522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Рівність, що містить 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невідоме число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, називають рівнянням.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1647" y="2868707"/>
            <a:ext cx="107867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Невідоме в рівнянні позначають буквами </a:t>
            </a:r>
            <a:r>
              <a:rPr lang="en-US" sz="3200" b="1" dirty="0" smtClean="0">
                <a:solidFill>
                  <a:srgbClr val="FF0000"/>
                </a:solidFill>
              </a:rPr>
              <a:t>x</a:t>
            </a:r>
            <a:r>
              <a:rPr lang="uk-UA" sz="3200" b="1" dirty="0" smtClean="0">
                <a:solidFill>
                  <a:srgbClr val="FF0000"/>
                </a:solidFill>
              </a:rPr>
              <a:t>,</a:t>
            </a:r>
            <a:r>
              <a:rPr lang="en-US" sz="3200" b="1" dirty="0" smtClean="0">
                <a:solidFill>
                  <a:srgbClr val="FF0000"/>
                </a:solidFill>
              </a:rPr>
              <a:t> y</a:t>
            </a:r>
            <a:r>
              <a:rPr lang="uk-UA" sz="3200" b="1" dirty="0" smtClean="0">
                <a:solidFill>
                  <a:srgbClr val="FF0000"/>
                </a:solidFill>
              </a:rPr>
              <a:t>,</a:t>
            </a:r>
            <a:r>
              <a:rPr lang="en-US" sz="3200" b="1" dirty="0" smtClean="0">
                <a:solidFill>
                  <a:srgbClr val="FF0000"/>
                </a:solidFill>
              </a:rPr>
              <a:t> z</a:t>
            </a:r>
            <a:r>
              <a:rPr lang="uk-UA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smtClean="0">
                <a:solidFill>
                  <a:srgbClr val="FF0000"/>
                </a:solidFill>
              </a:rPr>
              <a:t>m</a:t>
            </a:r>
            <a:r>
              <a:rPr lang="uk-UA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smtClean="0">
                <a:solidFill>
                  <a:srgbClr val="FF0000"/>
                </a:solidFill>
              </a:rPr>
              <a:t>n</a:t>
            </a:r>
            <a:r>
              <a:rPr lang="uk-UA" sz="3200" b="1" dirty="0" smtClean="0">
                <a:solidFill>
                  <a:srgbClr val="FF0000"/>
                </a:solidFill>
              </a:rPr>
              <a:t>, р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uk-UA" sz="3200" dirty="0" smtClean="0"/>
              <a:t>тощо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860612" y="3505200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Наприклад</a:t>
            </a:r>
            <a:r>
              <a:rPr lang="uk-UA" dirty="0" smtClean="0"/>
              <a:t>: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173505" y="3648636"/>
            <a:ext cx="2474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14+</a:t>
            </a:r>
            <a:r>
              <a:rPr lang="uk-UA" sz="3200" b="1" dirty="0" smtClean="0">
                <a:solidFill>
                  <a:srgbClr val="FF0000"/>
                </a:solidFill>
              </a:rPr>
              <a:t>х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=58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90046" y="4105836"/>
            <a:ext cx="2474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у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:5=9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09364" y="4625789"/>
            <a:ext cx="2474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14+</a:t>
            </a:r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=58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/>
      <p:bldP spid="13" grpId="1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71601" y="354226"/>
            <a:ext cx="1990164" cy="909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12192000" cy="34598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19489" y="948715"/>
            <a:ext cx="1128334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Яке число </a:t>
            </a:r>
            <a:r>
              <a:rPr lang="ru-RU" sz="3200" b="1" dirty="0" smtClean="0"/>
              <a:t>називають</a:t>
            </a:r>
            <a:r>
              <a:rPr lang="ru-RU" sz="3200" b="1" dirty="0" smtClean="0"/>
              <a:t> </a:t>
            </a:r>
            <a:r>
              <a:rPr lang="ru-RU" sz="3200" b="1" dirty="0" smtClean="0"/>
              <a:t>коренем</a:t>
            </a:r>
            <a:r>
              <a:rPr lang="ru-RU" sz="3200" b="1" dirty="0" smtClean="0"/>
              <a:t> (</a:t>
            </a:r>
            <a:r>
              <a:rPr lang="ru-RU" sz="3200" b="1" dirty="0" smtClean="0"/>
              <a:t>або</a:t>
            </a:r>
            <a:r>
              <a:rPr lang="ru-RU" sz="3200" b="1" dirty="0" smtClean="0"/>
              <a:t> </a:t>
            </a:r>
            <a:r>
              <a:rPr lang="ru-RU" sz="3200" b="1" dirty="0" smtClean="0"/>
              <a:t>розв’язком</a:t>
            </a:r>
            <a:r>
              <a:rPr lang="ru-RU" sz="3200" b="1" dirty="0" smtClean="0"/>
              <a:t>) </a:t>
            </a:r>
            <a:r>
              <a:rPr lang="ru-RU" sz="3200" b="1" dirty="0" smtClean="0"/>
              <a:t>рівняння</a:t>
            </a:r>
            <a:r>
              <a:rPr lang="ru-RU" sz="3200" b="1" dirty="0" smtClean="0"/>
              <a:t>?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902" y="1447820"/>
            <a:ext cx="114980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Значення невідомого, при якому рівняння перетворюється на правильну числову рівність, називають 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розв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’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язком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, або коренем рівняння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6116" y="2549845"/>
            <a:ext cx="1019186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Що</a:t>
            </a:r>
            <a:r>
              <a:rPr lang="ru-RU" sz="3200" b="1" dirty="0" smtClean="0"/>
              <a:t> </a:t>
            </a:r>
            <a:r>
              <a:rPr lang="ru-RU" sz="3200" b="1" dirty="0" smtClean="0"/>
              <a:t>означає</a:t>
            </a:r>
            <a:r>
              <a:rPr lang="ru-RU" sz="3200" b="1" dirty="0" smtClean="0"/>
              <a:t> </a:t>
            </a:r>
            <a:r>
              <a:rPr lang="ru-RU" sz="3200" b="1" dirty="0" smtClean="0"/>
              <a:t>розв’язати</a:t>
            </a:r>
            <a:r>
              <a:rPr lang="ru-RU" sz="3200" b="1" dirty="0" smtClean="0"/>
              <a:t> </a:t>
            </a:r>
            <a:r>
              <a:rPr lang="ru-RU" sz="3200" b="1" dirty="0" smtClean="0"/>
              <a:t>рівняння</a:t>
            </a:r>
            <a:r>
              <a:rPr lang="ru-RU" sz="3200" b="1" dirty="0" smtClean="0"/>
              <a:t>?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773628" y="3118993"/>
            <a:ext cx="91902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Розв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’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язати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 рівняння означає знайти всі його корені </a:t>
            </a:r>
          </a:p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або показати, що коренів немає  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62928" y="3611233"/>
            <a:ext cx="717841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Чи може </a:t>
            </a:r>
            <a:r>
              <a:rPr lang="ru-RU" sz="3200" b="1" dirty="0" smtClean="0"/>
              <a:t>рівняння</a:t>
            </a:r>
            <a:r>
              <a:rPr lang="ru-RU" sz="3200" b="1" dirty="0" smtClean="0"/>
              <a:t> не </a:t>
            </a:r>
            <a:r>
              <a:rPr lang="ru-RU" sz="3200" b="1" dirty="0" smtClean="0"/>
              <a:t>мати</a:t>
            </a:r>
            <a:r>
              <a:rPr lang="ru-RU" sz="3200" b="1" dirty="0" smtClean="0"/>
              <a:t> </a:t>
            </a:r>
            <a:r>
              <a:rPr lang="ru-RU" sz="3200" b="1" dirty="0" smtClean="0"/>
              <a:t>розв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язків</a:t>
            </a:r>
            <a:r>
              <a:rPr lang="ru-RU" sz="3200" b="1" dirty="0" smtClean="0"/>
              <a:t>?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6385" y="4265657"/>
            <a:ext cx="11283345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Так.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Наприклад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рівняння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b="1" dirty="0" smtClean="0"/>
              <a:t>0·х=5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немає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коренів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бо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не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існує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числа, яке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це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рівняння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перетворює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на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правильну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числову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рівність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14" grpId="1"/>
      <p:bldP spid="16" grpId="0" animBg="1"/>
      <p:bldP spid="17" grpId="0"/>
      <p:bldP spid="17" grpId="1"/>
      <p:bldP spid="18" grpId="0" animBg="1"/>
      <p:bldP spid="18" grpId="1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37130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76517" y="654424"/>
            <a:ext cx="104438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За якими правилами </a:t>
            </a:r>
            <a:r>
              <a:rPr lang="uk-UA" sz="3200" b="1" dirty="0" smtClean="0"/>
              <a:t>розв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язують</a:t>
            </a:r>
            <a:r>
              <a:rPr lang="uk-UA" sz="3200" b="1" dirty="0" smtClean="0"/>
              <a:t> рівняння? 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9624" y="1281953"/>
            <a:ext cx="11842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</a:rPr>
              <a:t>За правилами знаходження невідомого компонента арифметичної дії.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4093" y="2079813"/>
            <a:ext cx="3656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Розв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яжи</a:t>
            </a:r>
            <a:r>
              <a:rPr lang="uk-UA" sz="3200" b="1" dirty="0" smtClean="0"/>
              <a:t> рівняння:</a:t>
            </a:r>
            <a:endParaRPr lang="ru-RU" sz="3200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508000" y="2736725"/>
          <a:ext cx="5990416" cy="2382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5208"/>
                <a:gridCol w="2995208"/>
              </a:tblGrid>
              <a:tr h="2382122">
                <a:tc>
                  <a:txBody>
                    <a:bodyPr/>
                    <a:lstStyle/>
                    <a:p>
                      <a:pPr marL="457200" indent="-457200">
                        <a:buAutoNum type="arabicParenR"/>
                      </a:pPr>
                      <a:r>
                        <a:rPr lang="uk-UA" sz="2400" baseline="0" dirty="0" smtClean="0"/>
                        <a:t>2571+х=4597</a:t>
                      </a:r>
                    </a:p>
                    <a:p>
                      <a:pPr marL="457200" indent="-457200">
                        <a:buNone/>
                      </a:pPr>
                      <a:endParaRPr lang="ru-RU" sz="2400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285128" y="1963270"/>
            <a:ext cx="1219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№375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68189" y="3119718"/>
            <a:ext cx="21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4597 - 2571 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5084" y="3505200"/>
            <a:ext cx="1864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4597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2571</a:t>
            </a:r>
          </a:p>
        </p:txBody>
      </p:sp>
      <p:cxnSp>
        <p:nvCxnSpPr>
          <p:cNvPr id="21" name="Прямая соединительная линия 20"/>
          <p:cNvCxnSpPr>
            <a:stCxn id="19" idx="1"/>
          </p:cNvCxnSpPr>
          <p:nvPr/>
        </p:nvCxnSpPr>
        <p:spPr>
          <a:xfrm rot="10800000" flipH="1">
            <a:off x="995083" y="3917577"/>
            <a:ext cx="206187" cy="3123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075765" y="4249271"/>
            <a:ext cx="645459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479178" y="4195483"/>
            <a:ext cx="23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90918" y="4213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1624" y="4204447"/>
            <a:ext cx="23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0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0259" y="4177552"/>
            <a:ext cx="2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95082" y="4634752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2026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05200" y="2716306"/>
            <a:ext cx="2931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4) 42 562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</a:rPr>
              <a:t>- </a:t>
            </a:r>
            <a:r>
              <a:rPr lang="en-US" sz="2400" b="1" dirty="0" smtClean="0">
                <a:solidFill>
                  <a:schemeClr val="bg1"/>
                </a:solidFill>
              </a:rPr>
              <a:t>m = 37985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47246" y="3155576"/>
            <a:ext cx="2850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m = 42 562 - 37985  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27931" y="3541060"/>
            <a:ext cx="10310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42 562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37 985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3792071" y="3989294"/>
            <a:ext cx="233082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3827929" y="4303059"/>
            <a:ext cx="950259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536141" y="4303059"/>
            <a:ext cx="358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347882" y="4312023"/>
            <a:ext cx="27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213412" y="4312024"/>
            <a:ext cx="21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5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07224" y="4303059"/>
            <a:ext cx="206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01035" y="4661648"/>
            <a:ext cx="1909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m = 4577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5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6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2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3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8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3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4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0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1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8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7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8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1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2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/>
      <p:bldP spid="18" grpId="0"/>
      <p:bldP spid="19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334000" y="546847"/>
            <a:ext cx="1667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№381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207248" y="1338231"/>
          <a:ext cx="7389906" cy="3547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4953"/>
                <a:gridCol w="3694953"/>
              </a:tblGrid>
              <a:tr h="354753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407459" y="1488142"/>
            <a:ext cx="1797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1) 12·х = 432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5365" y="1918446"/>
            <a:ext cx="1613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432: 12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03293" y="2321859"/>
            <a:ext cx="131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432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2057401" y="2747682"/>
            <a:ext cx="54684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 flipH="1" flipV="1">
            <a:off x="2649079" y="2456320"/>
            <a:ext cx="4466" cy="6678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02541" y="2743201"/>
            <a:ext cx="340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3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94328" y="2590803"/>
            <a:ext cx="690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36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721224" y="2725271"/>
            <a:ext cx="18825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348753" y="2366682"/>
            <a:ext cx="519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12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801906" y="3065929"/>
            <a:ext cx="291352" cy="134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55694" y="2940423"/>
            <a:ext cx="2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08094" y="294938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81834" y="27342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46730" y="3254188"/>
            <a:ext cx="531508" cy="47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72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1837765" y="3299012"/>
            <a:ext cx="206188" cy="179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1828800" y="3639671"/>
            <a:ext cx="502024" cy="17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026023" y="3648636"/>
            <a:ext cx="21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0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4)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: 27 = 38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1595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38·27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85365" y="4043082"/>
            <a:ext cx="162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х= 36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432612" y="2277035"/>
            <a:ext cx="56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38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432612" y="2572871"/>
            <a:ext cx="71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27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 rot="16200000" flipH="1">
            <a:off x="5423647" y="2590799"/>
            <a:ext cx="89647" cy="71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10800000" flipV="1">
            <a:off x="5414683" y="2554940"/>
            <a:ext cx="89651" cy="896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 flipV="1">
            <a:off x="5289176" y="2940424"/>
            <a:ext cx="609600" cy="89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602943" y="2886636"/>
            <a:ext cx="2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98142" y="289560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11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477435" y="3182470"/>
            <a:ext cx="5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307106" y="3182470"/>
            <a:ext cx="259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172637" y="3048000"/>
            <a:ext cx="331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+</a:t>
            </a:r>
            <a:endParaRPr lang="ru-RU" dirty="0">
              <a:solidFill>
                <a:srgbClr val="FFFF00"/>
              </a:solidFill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 flipV="1">
            <a:off x="5226424" y="3558988"/>
            <a:ext cx="654423" cy="8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5647765" y="3487271"/>
            <a:ext cx="484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6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504329" y="3505201"/>
            <a:ext cx="331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7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334000" y="3505200"/>
            <a:ext cx="519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8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199529" y="3980330"/>
            <a:ext cx="1425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876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6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1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7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8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2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3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80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6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7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80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3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4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8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80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7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8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4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5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3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4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0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1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7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8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4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5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1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2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2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3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9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0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6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7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3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4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80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4" grpId="0"/>
      <p:bldP spid="19" grpId="0"/>
      <p:bldP spid="20" grpId="0"/>
      <p:bldP spid="23" grpId="0"/>
      <p:bldP spid="26" grpId="0"/>
      <p:bldP spid="27" grpId="0"/>
      <p:bldP spid="28" grpId="0"/>
      <p:bldP spid="2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55" grpId="0"/>
      <p:bldP spid="57" grpId="0"/>
      <p:bldP spid="58" grpId="0"/>
      <p:bldP spid="59" grpId="0"/>
      <p:bldP spid="62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986117" y="475130"/>
            <a:ext cx="21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№384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14187" y="1212725"/>
          <a:ext cx="6430684" cy="4076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2327"/>
                <a:gridCol w="3198357"/>
              </a:tblGrid>
              <a:tr h="40764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33718" y="1219200"/>
            <a:ext cx="439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200" y="1219200"/>
            <a:ext cx="2052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2х+5х= 49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37130" y="1586753"/>
            <a:ext cx="131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7х = 49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72989" y="1981200"/>
            <a:ext cx="1183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49:7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44706" y="2375647"/>
            <a:ext cx="941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98260" y="1290918"/>
            <a:ext cx="502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6494" y="1335741"/>
            <a:ext cx="223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15</a:t>
            </a:r>
            <a:r>
              <a:rPr lang="en-US" sz="2400" b="1" dirty="0" smtClean="0">
                <a:solidFill>
                  <a:schemeClr val="bg1"/>
                </a:solidFill>
              </a:rPr>
              <a:t>y-2y-2y = 385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28565" y="1730189"/>
            <a:ext cx="2330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(15-2-2)y=385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00282" y="2196353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11y = 385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36142" y="2653553"/>
            <a:ext cx="199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y = 385</a:t>
            </a:r>
            <a:r>
              <a:rPr lang="uk-UA" sz="2400" b="1" dirty="0" smtClean="0">
                <a:solidFill>
                  <a:schemeClr val="bg1"/>
                </a:solidFill>
              </a:rPr>
              <a:t>:</a:t>
            </a:r>
            <a:r>
              <a:rPr lang="en-US" sz="2400" b="1" dirty="0" smtClean="0">
                <a:solidFill>
                  <a:schemeClr val="bg1"/>
                </a:solidFill>
              </a:rPr>
              <a:t>11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45105" y="3074894"/>
            <a:ext cx="1004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385   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5400000">
            <a:off x="4849906" y="3451414"/>
            <a:ext cx="564780" cy="89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5136776" y="3460376"/>
            <a:ext cx="44823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100918" y="3083859"/>
            <a:ext cx="5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11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18847" y="3433482"/>
            <a:ext cx="349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3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54071" y="3379693"/>
            <a:ext cx="80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33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4518212" y="3397625"/>
            <a:ext cx="152400" cy="179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4598894" y="3774141"/>
            <a:ext cx="313764" cy="8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742330" y="3765177"/>
            <a:ext cx="322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5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03695" y="3756212"/>
            <a:ext cx="242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5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289176" y="3442447"/>
            <a:ext cx="224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5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742328" y="3998259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55</a:t>
            </a:r>
            <a:endParaRPr lang="ru-RU" sz="2400" dirty="0">
              <a:solidFill>
                <a:srgbClr val="FFFF00"/>
              </a:solidFill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4715435" y="4087906"/>
            <a:ext cx="161365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4814047" y="4356847"/>
            <a:ext cx="36755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912659" y="4276167"/>
            <a:ext cx="233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0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54071" y="4652683"/>
            <a:ext cx="1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y=35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3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0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1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7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8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2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3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9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0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6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7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8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3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4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80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5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6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80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8" grpId="0"/>
      <p:bldP spid="30" grpId="0"/>
      <p:bldP spid="37" grpId="0"/>
      <p:bldP spid="38" grpId="0"/>
      <p:bldP spid="40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:a16="http://schemas.microsoft.com/office/drawing/2014/main" xmlns="" id="{CC00A275-3DB5-427F-AEDC-28A56D404258}"/>
              </a:ext>
            </a:extLst>
          </p:cNvPr>
          <p:cNvSpPr/>
          <p:nvPr/>
        </p:nvSpPr>
        <p:spPr>
          <a:xfrm>
            <a:off x="3362632" y="421919"/>
            <a:ext cx="8563897" cy="831693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Домашнє завдання</a:t>
            </a:r>
            <a:endParaRPr lang="uk-UA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583857" y="1946787"/>
            <a:ext cx="73594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Підручник: </a:t>
            </a:r>
            <a:r>
              <a:rPr lang="uk-UA" sz="3200" dirty="0" smtClean="0"/>
              <a:t>О.С. </a:t>
            </a:r>
            <a:r>
              <a:rPr lang="uk-UA" sz="3200" dirty="0" smtClean="0"/>
              <a:t>Істер</a:t>
            </a:r>
            <a:r>
              <a:rPr lang="uk-UA" sz="3200" dirty="0" smtClean="0"/>
              <a:t> 2018 р.</a:t>
            </a:r>
          </a:p>
          <a:p>
            <a:pPr algn="ctr"/>
            <a:r>
              <a:rPr lang="ru-RU" sz="3200" dirty="0" smtClean="0"/>
              <a:t>параграф 11, № 380, 382, 385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7124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23010</TotalTime>
  <Words>312</Words>
  <Application>Microsoft Office PowerPoint</Application>
  <PresentationFormat>Произвольный</PresentationFormat>
  <Paragraphs>98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2438</cp:revision>
  <dcterms:created xsi:type="dcterms:W3CDTF">2018-01-05T16:38:53Z</dcterms:created>
  <dcterms:modified xsi:type="dcterms:W3CDTF">2022-12-23T15:05:55Z</dcterms:modified>
</cp:coreProperties>
</file>