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8" r:id="rId2"/>
    <p:sldId id="1055" r:id="rId3"/>
    <p:sldId id="1059" r:id="rId4"/>
    <p:sldId id="1057" r:id="rId5"/>
    <p:sldId id="1058" r:id="rId6"/>
    <p:sldId id="1047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лия Цупа" initials="ЮЦ" lastIdx="2" clrIdx="0">
    <p:extLst>
      <p:ext uri="{19B8F6BF-5375-455C-9EA6-DF929625EA0E}">
        <p15:presenceInfo xmlns:p15="http://schemas.microsoft.com/office/powerpoint/2012/main" xmlns="" userId="Юлия Цупа" providerId="None"/>
      </p:ext>
    </p:extLst>
  </p:cmAuthor>
  <p:cmAuthor id="2" name="Василь Цупа" initials="ВЦ" lastIdx="3" clrIdx="1">
    <p:extLst>
      <p:ext uri="{19B8F6BF-5375-455C-9EA6-DF929625EA0E}">
        <p15:presenceInfo xmlns:p15="http://schemas.microsoft.com/office/powerpoint/2012/main" xmlns="" userId="c59f40493c0fa59e" providerId="Windows Live"/>
      </p:ext>
    </p:extLst>
  </p:cmAuthor>
  <p:cmAuthor id="3" name="User" initials="U" lastIdx="1" clrIdx="2">
    <p:extLst>
      <p:ext uri="{19B8F6BF-5375-455C-9EA6-DF929625EA0E}">
        <p15:presenceInfo xmlns:p15="http://schemas.microsoft.com/office/powerpoint/2012/main" xmlns="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1078B"/>
    <a:srgbClr val="00602B"/>
    <a:srgbClr val="01E9F5"/>
    <a:srgbClr val="01B2DB"/>
    <a:srgbClr val="EBF6F8"/>
    <a:srgbClr val="A60A7D"/>
    <a:srgbClr val="0297CE"/>
    <a:srgbClr val="EF4107"/>
    <a:srgbClr val="A4E1FE"/>
    <a:srgbClr val="B6CA5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Світлий стиль 3 –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ітлий стиль 2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3C2FFA5D-87B4-456A-9821-1D502468CF0F}" styleName="Стиль із теми 1 –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D083AE6-46FA-4A59-8FB0-9F97EB10719F}" styleName="Світлий стиль 3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A107856-5554-42FB-B03E-39F5DBC370BA}" styleName="Помірний стиль 4 –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Помірний стиль 4 –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Помірний стиль 2 –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76" autoAdjust="0"/>
    <p:restoredTop sz="94009" autoAdjust="0"/>
  </p:normalViewPr>
  <p:slideViewPr>
    <p:cSldViewPr snapToGrid="0">
      <p:cViewPr>
        <p:scale>
          <a:sx n="90" d="100"/>
          <a:sy n="90" d="100"/>
        </p:scale>
        <p:origin x="-1278" y="-6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pPr/>
              <a:t>24.12.2022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95242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7944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2064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4306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0992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3105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7949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12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165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3642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88756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6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0346" y="1080706"/>
            <a:ext cx="1869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Bookman Old Style" pitchFamily="18" charset="0"/>
              </a:rPr>
              <a:t>Сьогодні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Users\Толик\Pictures\7xzP.tx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88884" y="4177930"/>
            <a:ext cx="1120346" cy="123940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169775" y="4843849"/>
            <a:ext cx="1779372" cy="5931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327990" y="2486648"/>
            <a:ext cx="73896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u="sng" dirty="0" smtClean="0">
                <a:solidFill>
                  <a:srgbClr val="FF0000"/>
                </a:solidFill>
              </a:rPr>
              <a:t>Тема уроку</a:t>
            </a:r>
            <a:r>
              <a:rPr lang="uk-UA" sz="4000" u="sng" dirty="0" smtClean="0">
                <a:solidFill>
                  <a:srgbClr val="FF0000"/>
                </a:solidFill>
              </a:rPr>
              <a:t>:</a:t>
            </a:r>
            <a:r>
              <a:rPr lang="uk-UA" sz="4000" dirty="0" smtClean="0">
                <a:solidFill>
                  <a:srgbClr val="FF0000"/>
                </a:solidFill>
              </a:rPr>
              <a:t> </a:t>
            </a:r>
            <a:r>
              <a:rPr lang="uk-UA" sz="4000" b="1" dirty="0" smtClean="0"/>
              <a:t>Текстові задачі   економічного змісту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xmlns="" val="30285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329609" y="637954"/>
            <a:ext cx="7687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Задачі економічного  змісту </a:t>
            </a:r>
            <a:r>
              <a:rPr lang="uk-UA" sz="2000" dirty="0" smtClean="0"/>
              <a:t>– це задачі про вартість товару,</a:t>
            </a:r>
            <a:endParaRPr lang="ru-RU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7035209" y="659219"/>
            <a:ext cx="39234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задачі на роботу,</a:t>
            </a:r>
            <a:endParaRPr lang="ru-RU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425302" y="1095153"/>
            <a:ext cx="61456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задачі  пов</a:t>
            </a:r>
            <a:r>
              <a:rPr lang="en-US" sz="2000" dirty="0" smtClean="0"/>
              <a:t>’</a:t>
            </a:r>
            <a:r>
              <a:rPr lang="uk-UA" sz="2000" dirty="0" smtClean="0"/>
              <a:t>язані з бюджетом сім</a:t>
            </a:r>
            <a:r>
              <a:rPr lang="en-US" sz="2000" dirty="0" smtClean="0"/>
              <a:t>’</a:t>
            </a:r>
            <a:r>
              <a:rPr lang="uk-UA" sz="2000" dirty="0" smtClean="0"/>
              <a:t>ї,</a:t>
            </a:r>
            <a:endParaRPr lang="ru-RU" sz="2000" dirty="0"/>
          </a:p>
        </p:txBody>
      </p:sp>
      <p:sp>
        <p:nvSpPr>
          <p:cNvPr id="30" name="TextBox 29"/>
          <p:cNvSpPr txBox="1"/>
          <p:nvPr/>
        </p:nvSpPr>
        <p:spPr>
          <a:xfrm>
            <a:off x="4242392" y="1105786"/>
            <a:ext cx="7474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задачі на податки, роботу банків, введення господарства.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657" y="1735765"/>
            <a:ext cx="5919707" cy="4005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" name="Скругленный прямоугольник 31"/>
          <p:cNvSpPr/>
          <p:nvPr/>
        </p:nvSpPr>
        <p:spPr>
          <a:xfrm>
            <a:off x="999460" y="2179673"/>
            <a:ext cx="1403497" cy="223285"/>
          </a:xfrm>
          <a:prstGeom prst="roundRect">
            <a:avLst/>
          </a:prstGeom>
          <a:noFill/>
          <a:ln w="19050">
            <a:solidFill>
              <a:srgbClr val="0060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33646" y="2700670"/>
            <a:ext cx="5433238" cy="63795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296094" y="4019107"/>
            <a:ext cx="1105786" cy="318977"/>
          </a:xfrm>
          <a:prstGeom prst="round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flipV="1">
            <a:off x="1244009" y="3806457"/>
            <a:ext cx="1414131" cy="10631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Овал 39"/>
          <p:cNvSpPr/>
          <p:nvPr/>
        </p:nvSpPr>
        <p:spPr>
          <a:xfrm>
            <a:off x="744280" y="3487481"/>
            <a:ext cx="233915" cy="329608"/>
          </a:xfrm>
          <a:prstGeom prst="ellipse">
            <a:avLst/>
          </a:prstGeom>
          <a:noFill/>
          <a:ln w="190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3" name="Овал 52"/>
          <p:cNvSpPr/>
          <p:nvPr/>
        </p:nvSpPr>
        <p:spPr>
          <a:xfrm>
            <a:off x="758457" y="3810001"/>
            <a:ext cx="241003" cy="283534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56" name="Прямая соединительная линия 55"/>
          <p:cNvCxnSpPr/>
          <p:nvPr/>
        </p:nvCxnSpPr>
        <p:spPr>
          <a:xfrm flipV="1">
            <a:off x="1173126" y="4033285"/>
            <a:ext cx="1414131" cy="10631"/>
          </a:xfrm>
          <a:prstGeom prst="line">
            <a:avLst/>
          </a:prstGeom>
          <a:ln w="190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Скругленный прямоугольник 57"/>
          <p:cNvSpPr/>
          <p:nvPr/>
        </p:nvSpPr>
        <p:spPr>
          <a:xfrm>
            <a:off x="5082362" y="3678866"/>
            <a:ext cx="1020726" cy="276446"/>
          </a:xfrm>
          <a:prstGeom prst="round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9" name="Овал 58"/>
          <p:cNvSpPr/>
          <p:nvPr/>
        </p:nvSpPr>
        <p:spPr>
          <a:xfrm>
            <a:off x="740736" y="4036829"/>
            <a:ext cx="241003" cy="28353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0" name="Прямая соединительная линия 59"/>
          <p:cNvCxnSpPr/>
          <p:nvPr/>
        </p:nvCxnSpPr>
        <p:spPr>
          <a:xfrm flipV="1">
            <a:off x="1187303" y="4270746"/>
            <a:ext cx="1414131" cy="1063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Скругленный прямоугольник 60"/>
          <p:cNvSpPr/>
          <p:nvPr/>
        </p:nvSpPr>
        <p:spPr>
          <a:xfrm>
            <a:off x="5050465" y="3976577"/>
            <a:ext cx="1052623" cy="244549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2" grpId="0" animBg="1"/>
      <p:bldP spid="33" grpId="0" animBg="1"/>
      <p:bldP spid="34" grpId="0" animBg="1"/>
      <p:bldP spid="40" grpId="0" animBg="1"/>
      <p:bldP spid="53" grpId="0" animBg="1"/>
      <p:bldP spid="58" grpId="0" animBg="1"/>
      <p:bldP spid="59" grpId="0" animBg="1"/>
      <p:bldP spid="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r="1552" b="52517"/>
          <a:stretch>
            <a:fillRect/>
          </a:stretch>
        </p:blipFill>
        <p:spPr bwMode="auto">
          <a:xfrm>
            <a:off x="455907" y="447232"/>
            <a:ext cx="8092669" cy="93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606057" y="3391788"/>
            <a:ext cx="8787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№ 442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14129" y="3413052"/>
            <a:ext cx="81525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/>
              <a:t>Порція морозива коштує 5 грн. Скільки треба заплатити  за 4 такі порції ?</a:t>
            </a: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3732029" y="4295553"/>
            <a:ext cx="34449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Розв</a:t>
            </a:r>
            <a:r>
              <a:rPr lang="en-US" sz="2000" b="1" dirty="0" smtClean="0"/>
              <a:t>’</a:t>
            </a:r>
            <a:r>
              <a:rPr lang="uk-UA" sz="2000" b="1" dirty="0" smtClean="0"/>
              <a:t>язання</a:t>
            </a:r>
            <a:endParaRPr lang="ru-RU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37953" y="4635797"/>
            <a:ext cx="43912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/>
              <a:t>Вартість товару     </a:t>
            </a:r>
            <a:r>
              <a:rPr lang="uk-UA" sz="2000" b="1" i="1" dirty="0" smtClean="0">
                <a:solidFill>
                  <a:srgbClr val="FF0000"/>
                </a:solidFill>
              </a:rPr>
              <a:t>С = а·</a:t>
            </a:r>
            <a:r>
              <a:rPr lang="en-US" sz="2000" b="1" i="1" dirty="0" smtClean="0">
                <a:solidFill>
                  <a:srgbClr val="FF0000"/>
                </a:solidFill>
              </a:rPr>
              <a:t>n 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2128" y="5117804"/>
            <a:ext cx="36434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/>
              <a:t>С</a:t>
            </a:r>
            <a:r>
              <a:rPr lang="en-US" dirty="0" smtClean="0"/>
              <a:t>=</a:t>
            </a:r>
            <a:r>
              <a:rPr lang="uk-UA" dirty="0" smtClean="0"/>
              <a:t> </a:t>
            </a:r>
            <a:r>
              <a:rPr lang="en-US" sz="2000" b="1" i="1" dirty="0" smtClean="0"/>
              <a:t>5</a:t>
            </a:r>
            <a:r>
              <a:rPr lang="uk-UA" sz="2000" b="1" i="1" dirty="0" smtClean="0"/>
              <a:t>·</a:t>
            </a:r>
            <a:r>
              <a:rPr lang="en-US" sz="2000" b="1" i="1" dirty="0" smtClean="0"/>
              <a:t>4 =20 (</a:t>
            </a:r>
            <a:r>
              <a:rPr lang="uk-UA" sz="2000" b="1" i="1" dirty="0" smtClean="0"/>
              <a:t>грн)</a:t>
            </a:r>
            <a:r>
              <a:rPr lang="en-US" sz="2000" b="1" i="1" dirty="0" smtClean="0"/>
              <a:t> </a:t>
            </a:r>
            <a:endParaRPr lang="ru-RU" sz="20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701747" y="3742660"/>
            <a:ext cx="3785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b="1" dirty="0" smtClean="0"/>
              <a:t> = 5 </a:t>
            </a:r>
            <a:r>
              <a:rPr lang="uk-UA" b="1" dirty="0" smtClean="0"/>
              <a:t>грн</a:t>
            </a:r>
            <a:r>
              <a:rPr lang="en-US" b="1" dirty="0" smtClean="0"/>
              <a:t>  </a:t>
            </a:r>
            <a:r>
              <a:rPr lang="en-US" dirty="0" smtClean="0"/>
              <a:t>- </a:t>
            </a:r>
            <a:r>
              <a:rPr lang="uk-UA" dirty="0" smtClean="0"/>
              <a:t>вартість товару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84027" y="4022653"/>
            <a:ext cx="3785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n</a:t>
            </a:r>
            <a:r>
              <a:rPr lang="en-US" b="1" dirty="0" smtClean="0"/>
              <a:t> = 4 </a:t>
            </a:r>
            <a:r>
              <a:rPr lang="en-US" dirty="0" smtClean="0"/>
              <a:t>– </a:t>
            </a:r>
            <a:r>
              <a:rPr lang="uk-UA" dirty="0" smtClean="0"/>
              <a:t>кількість товару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3391787" y="2041450"/>
            <a:ext cx="914400" cy="329610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705292" y="1460205"/>
            <a:ext cx="2771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Вартість товару</a:t>
            </a:r>
            <a:r>
              <a:rPr lang="ru-RU" dirty="0" smtClean="0"/>
              <a:t> 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b="1" dirty="0" smtClean="0"/>
              <a:t> = </a:t>
            </a:r>
            <a:r>
              <a:rPr lang="uk-UA" b="1" dirty="0" smtClean="0"/>
              <a:t>7</a:t>
            </a:r>
            <a:r>
              <a:rPr lang="en-US" b="1" dirty="0" smtClean="0"/>
              <a:t>5 </a:t>
            </a:r>
            <a:r>
              <a:rPr lang="uk-UA" b="1" dirty="0" smtClean="0"/>
              <a:t>грн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740734" y="1718929"/>
            <a:ext cx="3076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Кількість товару</a:t>
            </a:r>
            <a:r>
              <a:rPr lang="ru-RU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n</a:t>
            </a:r>
            <a:r>
              <a:rPr lang="en-US" b="1" dirty="0" smtClean="0"/>
              <a:t> = </a:t>
            </a:r>
            <a:r>
              <a:rPr lang="uk-UA" b="1" dirty="0" smtClean="0"/>
              <a:t>3 кг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832881" y="2034363"/>
            <a:ext cx="4391247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uk-UA" sz="2000" b="1" i="1" dirty="0" smtClean="0"/>
              <a:t>1) Вартість товару:     </a:t>
            </a:r>
            <a:r>
              <a:rPr lang="uk-UA" sz="2000" b="1" i="1" dirty="0" smtClean="0">
                <a:solidFill>
                  <a:srgbClr val="FF0000"/>
                </a:solidFill>
              </a:rPr>
              <a:t>С = а·</a:t>
            </a:r>
            <a:r>
              <a:rPr lang="en-US" sz="2000" b="1" i="1" dirty="0" smtClean="0">
                <a:solidFill>
                  <a:srgbClr val="FF0000"/>
                </a:solidFill>
              </a:rPr>
              <a:t>n 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04658" y="1995377"/>
            <a:ext cx="36434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i="1" dirty="0" smtClean="0"/>
              <a:t>С</a:t>
            </a:r>
            <a:r>
              <a:rPr lang="en-US" b="1" dirty="0" smtClean="0"/>
              <a:t>=</a:t>
            </a:r>
            <a:r>
              <a:rPr lang="uk-UA" b="1" dirty="0" smtClean="0"/>
              <a:t> 7</a:t>
            </a:r>
            <a:r>
              <a:rPr lang="en-US" sz="2000" b="1" i="1" dirty="0" smtClean="0"/>
              <a:t>5</a:t>
            </a:r>
            <a:r>
              <a:rPr lang="uk-UA" sz="2000" b="1" i="1" dirty="0" smtClean="0"/>
              <a:t>·</a:t>
            </a:r>
            <a:r>
              <a:rPr lang="en-US" sz="2000" b="1" i="1" dirty="0" smtClean="0"/>
              <a:t>4 =2</a:t>
            </a:r>
            <a:r>
              <a:rPr lang="uk-UA" sz="2000" b="1" i="1" dirty="0" smtClean="0"/>
              <a:t>25</a:t>
            </a:r>
            <a:r>
              <a:rPr lang="en-US" sz="2000" b="1" i="1" dirty="0" smtClean="0"/>
              <a:t> (</a:t>
            </a:r>
            <a:r>
              <a:rPr lang="uk-UA" sz="2000" b="1" i="1" dirty="0" smtClean="0"/>
              <a:t>грн)</a:t>
            </a:r>
            <a:r>
              <a:rPr lang="en-US" sz="2000" b="1" i="1" dirty="0" smtClean="0"/>
              <a:t> </a:t>
            </a:r>
            <a:endParaRPr lang="ru-RU" sz="2000" b="1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783263" y="2665230"/>
            <a:ext cx="3639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i="1" dirty="0" smtClean="0"/>
              <a:t>2) Кількість товару     </a:t>
            </a:r>
            <a:r>
              <a:rPr lang="en-US" sz="2000" b="1" i="1" dirty="0" smtClean="0">
                <a:solidFill>
                  <a:srgbClr val="FF0000"/>
                </a:solidFill>
              </a:rPr>
              <a:t>n</a:t>
            </a:r>
            <a:r>
              <a:rPr lang="uk-UA" sz="2000" b="1" i="1" dirty="0" smtClean="0">
                <a:solidFill>
                  <a:srgbClr val="FF0000"/>
                </a:solidFill>
              </a:rPr>
              <a:t> = С : а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455042" y="2636875"/>
            <a:ext cx="1977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n = 300</a:t>
            </a:r>
            <a:r>
              <a:rPr lang="uk-UA" b="1" dirty="0" smtClean="0"/>
              <a:t>: 75 =</a:t>
            </a:r>
            <a:r>
              <a:rPr lang="en-US" b="1" dirty="0" smtClean="0"/>
              <a:t> </a:t>
            </a:r>
            <a:endParaRPr lang="ru-RU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3370521" y="2700670"/>
            <a:ext cx="935665" cy="34024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5816009" y="2636874"/>
            <a:ext cx="999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4(кг)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4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3" grpId="0"/>
      <p:bldP spid="14" grpId="0"/>
      <p:bldP spid="15" grpId="0"/>
      <p:bldP spid="16" grpId="0"/>
      <p:bldP spid="20" grpId="0"/>
      <p:bldP spid="21" grpId="0"/>
      <p:bldP spid="22" grpId="0"/>
      <p:bldP spid="23" grpId="0"/>
      <p:bldP spid="24" grpId="0"/>
      <p:bldP spid="25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6886" y="1112652"/>
            <a:ext cx="5015207" cy="22897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425302" y="584791"/>
            <a:ext cx="15523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FF0000"/>
                </a:solidFill>
              </a:rPr>
              <a:t>№ 444 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71600" y="574157"/>
            <a:ext cx="8527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Артем почистив 30 картоплин за 10 хв. Якою є продуктивність праці Артема?</a:t>
            </a:r>
            <a:endParaRPr lang="ru-RU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606057" y="3721395"/>
            <a:ext cx="3817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Обсяг роботи </a:t>
            </a:r>
            <a:r>
              <a:rPr lang="uk-UA" b="1" dirty="0" smtClean="0">
                <a:solidFill>
                  <a:srgbClr val="0070C0"/>
                </a:solidFill>
              </a:rPr>
              <a:t>А = 30 картоплин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7320" y="4040372"/>
            <a:ext cx="3572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Час  роботи </a:t>
            </a:r>
            <a:r>
              <a:rPr lang="en-US" sz="2000" b="1" dirty="0" smtClean="0">
                <a:solidFill>
                  <a:srgbClr val="0070C0"/>
                </a:solidFill>
              </a:rPr>
              <a:t>t = 10 </a:t>
            </a:r>
            <a:r>
              <a:rPr lang="uk-UA" sz="2000" b="1" dirty="0" smtClean="0">
                <a:solidFill>
                  <a:srgbClr val="0070C0"/>
                </a:solidFill>
              </a:rPr>
              <a:t>хв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7321" y="4380614"/>
            <a:ext cx="71344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Продуктивність праці </a:t>
            </a:r>
            <a:r>
              <a:rPr lang="en-US" sz="2000" b="1" dirty="0" smtClean="0">
                <a:solidFill>
                  <a:srgbClr val="0070C0"/>
                </a:solidFill>
              </a:rPr>
              <a:t>N - </a:t>
            </a:r>
            <a:r>
              <a:rPr lang="uk-UA" sz="2000" b="1" dirty="0" smtClean="0">
                <a:solidFill>
                  <a:srgbClr val="0070C0"/>
                </a:solidFill>
              </a:rPr>
              <a:t>?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46427" y="4561367"/>
            <a:ext cx="2275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Розв</a:t>
            </a:r>
            <a:r>
              <a:rPr lang="en-US" sz="2000" b="1" dirty="0" smtClean="0"/>
              <a:t>’</a:t>
            </a:r>
            <a:r>
              <a:rPr lang="uk-UA" sz="2000" b="1" dirty="0" smtClean="0"/>
              <a:t>язання</a:t>
            </a:r>
            <a:endParaRPr lang="ru-RU" sz="2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74158" y="4986670"/>
            <a:ext cx="1063256" cy="4001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N = A</a:t>
            </a:r>
            <a:r>
              <a:rPr lang="uk-UA" sz="2000" b="1" dirty="0" smtClean="0">
                <a:solidFill>
                  <a:srgbClr val="FF0000"/>
                </a:solidFill>
              </a:rPr>
              <a:t>:</a:t>
            </a:r>
            <a:r>
              <a:rPr lang="en-US" sz="2000" b="1" dirty="0" smtClean="0">
                <a:solidFill>
                  <a:srgbClr val="FF0000"/>
                </a:solidFill>
              </a:rPr>
              <a:t>t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4159" y="5528930"/>
            <a:ext cx="59754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N = </a:t>
            </a:r>
            <a:r>
              <a:rPr lang="uk-UA" sz="2000" dirty="0" smtClean="0"/>
              <a:t>30 : 10 = 3(к. за 1 хвилину)- почистив Артем.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  <p:bldP spid="18" grpId="0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24.12.2022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945" r="2709"/>
          <a:stretch>
            <a:fillRect/>
          </a:stretch>
        </p:blipFill>
        <p:spPr bwMode="auto">
          <a:xfrm>
            <a:off x="1201480" y="490648"/>
            <a:ext cx="6570922" cy="947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59488" y="542261"/>
            <a:ext cx="10313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FF0000"/>
                </a:solidFill>
              </a:rPr>
              <a:t>№ 568 НП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08204" y="1446027"/>
            <a:ext cx="24880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Розв</a:t>
            </a:r>
            <a:r>
              <a:rPr lang="en-US" sz="2000" b="1" dirty="0" smtClean="0"/>
              <a:t>’</a:t>
            </a:r>
            <a:r>
              <a:rPr lang="uk-UA" sz="2000" b="1" dirty="0" smtClean="0"/>
              <a:t>язання</a:t>
            </a:r>
            <a:endParaRPr lang="ru-RU" sz="2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14670" y="1860698"/>
            <a:ext cx="49760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1) 15 : 5 = 3 ( ф. за 1 хв) </a:t>
            </a:r>
            <a:r>
              <a:rPr lang="uk-UA" sz="2000" b="1" dirty="0" smtClean="0">
                <a:solidFill>
                  <a:srgbClr val="0070C0"/>
                </a:solidFill>
              </a:rPr>
              <a:t>– почистив Тарас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1376" y="2310810"/>
            <a:ext cx="49760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2) 28 : 7 = 4 ( ф. за 1 хв) </a:t>
            </a:r>
            <a:r>
              <a:rPr lang="uk-UA" sz="2000" b="1" dirty="0" smtClean="0">
                <a:solidFill>
                  <a:srgbClr val="0070C0"/>
                </a:solidFill>
              </a:rPr>
              <a:t>– почистила Діана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5934" y="2870791"/>
            <a:ext cx="100758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Отже, Діана працювала швидше , бо за 1 хвилину почистила більше фісташок ніж Тарас.</a:t>
            </a:r>
            <a:endParaRPr lang="ru-RU" sz="2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77702" y="3639880"/>
            <a:ext cx="82257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/>
              <a:t>Відповідь: </a:t>
            </a:r>
            <a:r>
              <a:rPr lang="uk-UA" sz="2000" dirty="0" smtClean="0"/>
              <a:t>більша продуктивність праці у Діани, на 1 фісташку за хвилину.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4">
            <a:extLst>
              <a:ext uri="{FF2B5EF4-FFF2-40B4-BE49-F238E27FC236}">
                <a16:creationId xmlns:a16="http://schemas.microsoft.com/office/drawing/2014/main" xmlns="" id="{CC00A275-3DB5-427F-AEDC-28A56D404258}"/>
              </a:ext>
            </a:extLst>
          </p:cNvPr>
          <p:cNvSpPr/>
          <p:nvPr/>
        </p:nvSpPr>
        <p:spPr>
          <a:xfrm>
            <a:off x="3362632" y="421919"/>
            <a:ext cx="8563897" cy="831693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Домашнє завдання</a:t>
            </a:r>
            <a:endParaRPr lang="uk-UA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160477" y="2652586"/>
            <a:ext cx="2248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Bookman Old Style" pitchFamily="18" charset="0"/>
              </a:rPr>
              <a:t>Готуємось до ЗНО!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282" y="469557"/>
            <a:ext cx="1334530" cy="691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583857" y="1946787"/>
            <a:ext cx="73594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Підручник: </a:t>
            </a:r>
            <a:r>
              <a:rPr lang="ru-RU" sz="3200" dirty="0" smtClean="0"/>
              <a:t>О.С. Істер 2018 р.</a:t>
            </a:r>
            <a:br>
              <a:rPr lang="ru-RU" sz="3200" dirty="0" smtClean="0"/>
            </a:br>
            <a:r>
              <a:rPr lang="ru-RU" sz="3200" dirty="0" smtClean="0"/>
              <a:t>параграф 13, № 443,445,447,461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xmlns="" val="1471247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23223</TotalTime>
  <Words>285</Words>
  <Application>Microsoft Office PowerPoint</Application>
  <PresentationFormat>Произвольный</PresentationFormat>
  <Paragraphs>41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Пользователь Windows</cp:lastModifiedBy>
  <cp:revision>2485</cp:revision>
  <dcterms:created xsi:type="dcterms:W3CDTF">2018-01-05T16:38:53Z</dcterms:created>
  <dcterms:modified xsi:type="dcterms:W3CDTF">2022-12-24T09:34:56Z</dcterms:modified>
</cp:coreProperties>
</file>