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8" r:id="rId2"/>
    <p:sldId id="1058" r:id="rId3"/>
    <p:sldId id="1059" r:id="rId4"/>
    <p:sldId id="1065" r:id="rId5"/>
    <p:sldId id="1061" r:id="rId6"/>
    <p:sldId id="1064" r:id="rId7"/>
    <p:sldId id="1066" r:id="rId8"/>
    <p:sldId id="1067" r:id="rId9"/>
    <p:sldId id="1047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Юлия Цупа" initials="ЮЦ" lastIdx="2" clrIdx="0">
    <p:extLst>
      <p:ext uri="{19B8F6BF-5375-455C-9EA6-DF929625EA0E}">
        <p15:presenceInfo xmlns:p15="http://schemas.microsoft.com/office/powerpoint/2012/main" xmlns="" userId="Юлия Цупа" providerId="None"/>
      </p:ext>
    </p:extLst>
  </p:cmAuthor>
  <p:cmAuthor id="2" name="Василь Цупа" initials="ВЦ" lastIdx="3" clrIdx="1">
    <p:extLst>
      <p:ext uri="{19B8F6BF-5375-455C-9EA6-DF929625EA0E}">
        <p15:presenceInfo xmlns:p15="http://schemas.microsoft.com/office/powerpoint/2012/main" xmlns="" userId="c59f40493c0fa59e" providerId="Windows Live"/>
      </p:ext>
    </p:extLst>
  </p:cmAuthor>
  <p:cmAuthor id="3" name="User" initials="U" lastIdx="1" clrIdx="2">
    <p:extLst>
      <p:ext uri="{19B8F6BF-5375-455C-9EA6-DF929625EA0E}">
        <p15:presenceInfo xmlns:p15="http://schemas.microsoft.com/office/powerpoint/2012/main" xmlns="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EF4107"/>
    <a:srgbClr val="00602B"/>
    <a:srgbClr val="A60A7D"/>
    <a:srgbClr val="01B2DB"/>
    <a:srgbClr val="FFCCFF"/>
    <a:srgbClr val="01E9F5"/>
    <a:srgbClr val="EBF6F8"/>
    <a:srgbClr val="0297CE"/>
    <a:srgbClr val="41078B"/>
    <a:srgbClr val="A4E1FE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Світлий стиль 3 –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7292A2E-F333-43FB-9621-5CBBE7FDCDCB}" styleName="Світлий стиль 2 – акцент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3C2FFA5D-87B4-456A-9821-1D502468CF0F}" styleName="Стиль із теми 1 –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ED083AE6-46FA-4A59-8FB0-9F97EB10719F}" styleName="Світлий стиль 3 –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8A107856-5554-42FB-B03E-39F5DBC370BA}" styleName="Помірний стиль 4 –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1E4AEA4-8DFA-4A89-87EB-49C32662AFE0}" styleName="Помірний стиль 2 –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9CF1AB2-1976-4502-BF36-3FF5EA218861}" styleName="Помірний стиль 4 –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93296810-A885-4BE3-A3E7-6D5BEEA58F35}" styleName="Помірний стиль 2 –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6976" autoAdjust="0"/>
    <p:restoredTop sz="94009" autoAdjust="0"/>
  </p:normalViewPr>
  <p:slideViewPr>
    <p:cSldViewPr snapToGrid="0">
      <p:cViewPr>
        <p:scale>
          <a:sx n="90" d="100"/>
          <a:sy n="90" d="100"/>
        </p:scale>
        <p:origin x="-1278" y="-6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2BE04B-0FEE-474E-98E3-E5C059B0E3D6}" type="datetimeFigureOut">
              <a:rPr lang="ru-RU" smtClean="0"/>
              <a:pPr/>
              <a:t>23.12.2022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08AAFC-F45B-4763-9C1F-8029DFCE03F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1794510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D25A5-1132-4F96-9746-8DCB9F91D18C}" type="datetime1">
              <a:rPr lang="uk-UA" smtClean="0"/>
              <a:t>23.12.2022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9952424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2B56C-658C-40DA-9D9F-2D37A333B840}" type="datetime1">
              <a:rPr lang="uk-UA" smtClean="0"/>
              <a:t>23.12.2022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5794456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2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2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263B8-91DA-4ED6-B59B-15DB42047D0B}" type="datetime1">
              <a:rPr lang="uk-UA" smtClean="0"/>
              <a:t>23.12.2022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206469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1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1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C564A-9E14-49B9-9226-09D915297E32}" type="datetime1">
              <a:rPr lang="uk-UA" smtClean="0"/>
              <a:t>23.12.2022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5430662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9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9" y="2505076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2" y="2505076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40C7F-6A33-431B-A954-9DE01B381A9C}" type="datetime1">
              <a:rPr lang="uk-UA" smtClean="0"/>
              <a:t>23.12.2022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4099230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2C3C7-F68A-45A6-98D4-ACB021B1E988}" type="datetime1">
              <a:rPr lang="uk-UA" smtClean="0"/>
              <a:t>23.12.2022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1310585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6957B-305C-4BF4-98EF-E3FF820D2DF1}" type="datetime1">
              <a:rPr lang="uk-UA" smtClean="0"/>
              <a:t>23.12.2022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979499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1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6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8AC1B-56BC-49EB-A4C8-3B9D3055BFFF}" type="datetime1">
              <a:rPr lang="uk-UA" smtClean="0"/>
              <a:t>23.12.2022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72121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1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6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0D8CB-455B-4F92-B214-78261FB5FD8F}" type="datetime1">
              <a:rPr lang="uk-UA" smtClean="0"/>
              <a:t>23.12.2022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0516528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6E60A-FD50-4C95-8139-0A839769B12E}" type="datetime1">
              <a:rPr lang="uk-UA" smtClean="0"/>
              <a:t>23.12.2022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836421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899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EC74C-627D-4425-A589-6A97D80E0AAD}" type="datetime1">
              <a:rPr lang="uk-UA" smtClean="0"/>
              <a:t>23.12.2022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388756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A72F4A-3A74-4820-B025-1BD677005501}" type="datetime1">
              <a:rPr lang="uk-UA" smtClean="0"/>
              <a:t>23.12.2022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2A2CC5-B2C6-4302-92FF-8C073FD1154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4610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20346" y="1080706"/>
            <a:ext cx="18699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  <a:latin typeface="Bookman Old Style" pitchFamily="18" charset="0"/>
              </a:rPr>
              <a:t>Сьогодні</a:t>
            </a:r>
            <a:endParaRPr lang="ru-RU" sz="24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pic>
        <p:nvPicPr>
          <p:cNvPr id="1026" name="Picture 2" descr="C:\Users\Толик\Pictures\7xzP.txt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88884" y="4177930"/>
            <a:ext cx="1120346" cy="1239406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1169775" y="4843849"/>
            <a:ext cx="1779372" cy="5931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349255" y="2975746"/>
            <a:ext cx="85273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u="sng" dirty="0" smtClean="0">
                <a:solidFill>
                  <a:srgbClr val="FF0000"/>
                </a:solidFill>
              </a:rPr>
              <a:t>Тема уроку</a:t>
            </a:r>
            <a:r>
              <a:rPr lang="uk-UA" sz="4000" u="sng" dirty="0" smtClean="0">
                <a:solidFill>
                  <a:srgbClr val="FF0000"/>
                </a:solidFill>
              </a:rPr>
              <a:t>:</a:t>
            </a:r>
            <a:r>
              <a:rPr lang="uk-UA" sz="4000" dirty="0" smtClean="0">
                <a:solidFill>
                  <a:srgbClr val="FF0000"/>
                </a:solidFill>
              </a:rPr>
              <a:t> </a:t>
            </a:r>
            <a:r>
              <a:rPr lang="ru-RU" sz="4000" b="1" dirty="0" smtClean="0"/>
              <a:t>Текстові</a:t>
            </a:r>
            <a:r>
              <a:rPr lang="ru-RU" sz="4000" b="1" dirty="0" smtClean="0"/>
              <a:t> </a:t>
            </a:r>
            <a:r>
              <a:rPr lang="ru-RU" sz="4000" b="1" dirty="0" smtClean="0"/>
              <a:t>задачі</a:t>
            </a:r>
            <a:r>
              <a:rPr lang="ru-RU" sz="4000" b="1" dirty="0" smtClean="0"/>
              <a:t> на </a:t>
            </a:r>
            <a:r>
              <a:rPr lang="ru-RU" sz="4000" b="1" dirty="0" smtClean="0"/>
              <a:t>рух</a:t>
            </a:r>
            <a:r>
              <a:rPr lang="ru-RU" sz="4000" dirty="0" smtClean="0"/>
              <a:t> </a:t>
            </a:r>
            <a:endParaRPr lang="ru-RU" sz="4000" b="1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1148316" y="1667393"/>
            <a:ext cx="1722475" cy="365125"/>
          </a:xfrm>
        </p:spPr>
        <p:txBody>
          <a:bodyPr/>
          <a:lstStyle/>
          <a:p>
            <a:pPr algn="ctr"/>
            <a:fld id="{3C6D82D0-B58C-467A-9243-F6922BB0781E}" type="datetime1">
              <a:rPr lang="uk-UA" sz="2400" b="1" smtClean="0">
                <a:solidFill>
                  <a:schemeClr val="tx1"/>
                </a:solidFill>
              </a:rPr>
              <a:pPr algn="ctr"/>
              <a:t>23.12.2022</a:t>
            </a:fld>
            <a:endParaRPr lang="ru-RU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2857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AE9F1-71A7-40C0-9ED0-7CB659ADEC1E}" type="datetime1">
              <a:rPr lang="uk-UA" smtClean="0"/>
              <a:t>23.12.2022</a:t>
            </a:fld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8013032" y="129941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76981" y="457200"/>
            <a:ext cx="1238863" cy="67842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228165" y="358588"/>
            <a:ext cx="2160494" cy="9054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0" y="0"/>
            <a:ext cx="12192000" cy="37651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1" name="TextBox 40"/>
          <p:cNvSpPr txBox="1"/>
          <p:nvPr/>
        </p:nvSpPr>
        <p:spPr>
          <a:xfrm>
            <a:off x="4984378" y="1479176"/>
            <a:ext cx="591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3)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342965" y="1470212"/>
            <a:ext cx="218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(132- х ): 4 =23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396752" y="1882588"/>
            <a:ext cx="26095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132 - х = 23·4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5337753" y="3193521"/>
            <a:ext cx="2636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132 - х = 92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401340" y="3551274"/>
            <a:ext cx="20627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х = 132 -92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5411972" y="3934046"/>
            <a:ext cx="2434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х = 40</a:t>
            </a:r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1869" y="415226"/>
            <a:ext cx="8835656" cy="6140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" name="Овал 14"/>
          <p:cNvSpPr/>
          <p:nvPr/>
        </p:nvSpPr>
        <p:spPr>
          <a:xfrm>
            <a:off x="4082902" y="712381"/>
            <a:ext cx="2488018" cy="499732"/>
          </a:xfrm>
          <a:prstGeom prst="ellipse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5390708" y="2105247"/>
            <a:ext cx="1275907" cy="32960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18" name="Прямая соединительная линия 17"/>
          <p:cNvCxnSpPr/>
          <p:nvPr/>
        </p:nvCxnSpPr>
        <p:spPr>
          <a:xfrm>
            <a:off x="1531089" y="1722475"/>
            <a:ext cx="308344" cy="1063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 flipV="1">
            <a:off x="2161954" y="1743740"/>
            <a:ext cx="2165497" cy="354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 flipV="1">
            <a:off x="1548810" y="2041452"/>
            <a:ext cx="258725" cy="17721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2254102" y="2073349"/>
            <a:ext cx="2009554" cy="1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 flipV="1">
            <a:off x="1577163" y="2339163"/>
            <a:ext cx="272902" cy="35442"/>
          </a:xfrm>
          <a:prstGeom prst="line">
            <a:avLst/>
          </a:prstGeom>
          <a:ln w="38100">
            <a:solidFill>
              <a:srgbClr val="01B2D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 flipV="1">
            <a:off x="2271823" y="2360428"/>
            <a:ext cx="1215656" cy="28354"/>
          </a:xfrm>
          <a:prstGeom prst="line">
            <a:avLst/>
          </a:prstGeom>
          <a:ln w="38100">
            <a:solidFill>
              <a:srgbClr val="01B2D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Овал 36"/>
          <p:cNvSpPr/>
          <p:nvPr/>
        </p:nvSpPr>
        <p:spPr>
          <a:xfrm>
            <a:off x="5975498" y="2094613"/>
            <a:ext cx="255182" cy="361507"/>
          </a:xfrm>
          <a:prstGeom prst="ellipse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8" name="Прямоугольник 37"/>
          <p:cNvSpPr/>
          <p:nvPr/>
        </p:nvSpPr>
        <p:spPr>
          <a:xfrm>
            <a:off x="7783033" y="1541722"/>
            <a:ext cx="1329069" cy="372140"/>
          </a:xfrm>
          <a:prstGeom prst="rect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9" name="Овал 38"/>
          <p:cNvSpPr/>
          <p:nvPr/>
        </p:nvSpPr>
        <p:spPr>
          <a:xfrm>
            <a:off x="6368903" y="2115881"/>
            <a:ext cx="202018" cy="287078"/>
          </a:xfrm>
          <a:prstGeom prst="ellipse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7772400" y="1967023"/>
            <a:ext cx="1329070" cy="329610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45" name="Прямая соединительная линия 44"/>
          <p:cNvCxnSpPr/>
          <p:nvPr/>
        </p:nvCxnSpPr>
        <p:spPr>
          <a:xfrm>
            <a:off x="6326371" y="3838353"/>
            <a:ext cx="765545" cy="10632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единительная линия 45"/>
          <p:cNvCxnSpPr/>
          <p:nvPr/>
        </p:nvCxnSpPr>
        <p:spPr>
          <a:xfrm>
            <a:off x="7201785" y="3841898"/>
            <a:ext cx="570615" cy="17721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/>
          <p:cNvCxnSpPr/>
          <p:nvPr/>
        </p:nvCxnSpPr>
        <p:spPr>
          <a:xfrm flipV="1">
            <a:off x="7857461" y="3848986"/>
            <a:ext cx="446567" cy="10632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Овал 53"/>
          <p:cNvSpPr/>
          <p:nvPr/>
        </p:nvSpPr>
        <p:spPr>
          <a:xfrm>
            <a:off x="8080745" y="3838353"/>
            <a:ext cx="1105785" cy="276447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5" name="Овал 54"/>
          <p:cNvSpPr/>
          <p:nvPr/>
        </p:nvSpPr>
        <p:spPr>
          <a:xfrm>
            <a:off x="3235844" y="4065181"/>
            <a:ext cx="889590" cy="272904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57" name="Прямая соединительная линия 56"/>
          <p:cNvCxnSpPr/>
          <p:nvPr/>
        </p:nvCxnSpPr>
        <p:spPr>
          <a:xfrm flipV="1">
            <a:off x="8442251" y="4338083"/>
            <a:ext cx="637954" cy="10633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Прямая соединительная линия 57"/>
          <p:cNvCxnSpPr/>
          <p:nvPr/>
        </p:nvCxnSpPr>
        <p:spPr>
          <a:xfrm>
            <a:off x="1896139" y="4628709"/>
            <a:ext cx="2037908" cy="7086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37" grpId="0" animBg="1"/>
      <p:bldP spid="37" grpId="1" animBg="1"/>
      <p:bldP spid="38" grpId="0" animBg="1"/>
      <p:bldP spid="38" grpId="1" animBg="1"/>
      <p:bldP spid="39" grpId="0" animBg="1"/>
      <p:bldP spid="40" grpId="0" animBg="1"/>
      <p:bldP spid="54" grpId="0" animBg="1"/>
      <p:bldP spid="5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BDF1D-17FC-413B-9846-DC3A90007029}" type="datetime1">
              <a:rPr lang="uk-UA" smtClean="0"/>
              <a:t>23.12.2022</a:t>
            </a:fld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8013032" y="129941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76981" y="457200"/>
            <a:ext cx="1238863" cy="67842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228165" y="358588"/>
            <a:ext cx="2160494" cy="9054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0" y="0"/>
            <a:ext cx="12192000" cy="37651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1" name="TextBox 40"/>
          <p:cNvSpPr txBox="1"/>
          <p:nvPr/>
        </p:nvSpPr>
        <p:spPr>
          <a:xfrm>
            <a:off x="4984378" y="1479176"/>
            <a:ext cx="591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3)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342965" y="1470212"/>
            <a:ext cx="218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(132- х ): 4 =23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396752" y="1882588"/>
            <a:ext cx="26095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132 - х = 23·4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5337753" y="3193521"/>
            <a:ext cx="2636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132 - х = 92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401340" y="3551274"/>
            <a:ext cx="20627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х = 132 -92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5411972" y="3934046"/>
            <a:ext cx="2434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х = 40</a:t>
            </a:r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9339" y="574822"/>
            <a:ext cx="7899991" cy="56584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Овал 13"/>
          <p:cNvSpPr/>
          <p:nvPr/>
        </p:nvSpPr>
        <p:spPr>
          <a:xfrm>
            <a:off x="1286541" y="2562448"/>
            <a:ext cx="372138" cy="691116"/>
          </a:xfrm>
          <a:prstGeom prst="ellipse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Стрелка вверх 14"/>
          <p:cNvSpPr/>
          <p:nvPr/>
        </p:nvSpPr>
        <p:spPr>
          <a:xfrm rot="5400000">
            <a:off x="2365743" y="2046769"/>
            <a:ext cx="627323" cy="1913861"/>
          </a:xfrm>
          <a:prstGeom prst="upArrow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Овал 15"/>
          <p:cNvSpPr/>
          <p:nvPr/>
        </p:nvSpPr>
        <p:spPr>
          <a:xfrm>
            <a:off x="1254642" y="3232297"/>
            <a:ext cx="404037" cy="691117"/>
          </a:xfrm>
          <a:prstGeom prst="ellipse">
            <a:avLst/>
          </a:prstGeom>
          <a:noFill/>
          <a:ln w="28575">
            <a:solidFill>
              <a:srgbClr val="01B2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7" name="Стрелка вправо 16"/>
          <p:cNvSpPr/>
          <p:nvPr/>
        </p:nvSpPr>
        <p:spPr>
          <a:xfrm>
            <a:off x="1722475" y="3413051"/>
            <a:ext cx="3168502" cy="510363"/>
          </a:xfrm>
          <a:prstGeom prst="rightArrow">
            <a:avLst/>
          </a:prstGeom>
          <a:noFill/>
          <a:ln w="28575">
            <a:solidFill>
              <a:srgbClr val="01B2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 flipV="1">
            <a:off x="3444949" y="5092995"/>
            <a:ext cx="2828260" cy="2126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Овал 21"/>
          <p:cNvSpPr/>
          <p:nvPr/>
        </p:nvSpPr>
        <p:spPr>
          <a:xfrm>
            <a:off x="6305106" y="4784652"/>
            <a:ext cx="510363" cy="467832"/>
          </a:xfrm>
          <a:prstGeom prst="ellipse">
            <a:avLst/>
          </a:prstGeom>
          <a:noFill/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2339163" y="5103628"/>
            <a:ext cx="1669311" cy="29771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25" name="Прямая соединительная линия 24"/>
          <p:cNvCxnSpPr/>
          <p:nvPr/>
        </p:nvCxnSpPr>
        <p:spPr>
          <a:xfrm>
            <a:off x="6666614" y="5699051"/>
            <a:ext cx="542260" cy="158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Прямоугольник 25"/>
          <p:cNvSpPr/>
          <p:nvPr/>
        </p:nvSpPr>
        <p:spPr>
          <a:xfrm>
            <a:off x="3370521" y="5624623"/>
            <a:ext cx="2902688" cy="30834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22" grpId="0" animBg="1"/>
      <p:bldP spid="23" grpId="0" animBg="1"/>
      <p:bldP spid="23" grpId="1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0A655D-FC3F-4030-AFF0-8776FF207A54}" type="datetime1">
              <a:rPr lang="uk-UA" smtClean="0"/>
              <a:t>23.12.2022</a:t>
            </a:fld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8013032" y="129941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76981" y="457200"/>
            <a:ext cx="1238863" cy="67842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228165" y="358588"/>
            <a:ext cx="2160494" cy="9054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0" y="0"/>
            <a:ext cx="12192000" cy="37651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1" name="TextBox 40"/>
          <p:cNvSpPr txBox="1"/>
          <p:nvPr/>
        </p:nvSpPr>
        <p:spPr>
          <a:xfrm>
            <a:off x="4984378" y="1479176"/>
            <a:ext cx="591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3)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342965" y="1470212"/>
            <a:ext cx="218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(132- х ): 4 =23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396752" y="1882588"/>
            <a:ext cx="26095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132 - х = 23·4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5337753" y="3193521"/>
            <a:ext cx="2636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132 - х = 92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401340" y="3551274"/>
            <a:ext cx="20627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х = 132 -92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5411972" y="3934046"/>
            <a:ext cx="2434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х = 40</a:t>
            </a:r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6677" y="557435"/>
            <a:ext cx="8562384" cy="3021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2686" y="3639768"/>
            <a:ext cx="7964746" cy="2757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6" name="Прямая соединительная линия 15"/>
          <p:cNvCxnSpPr/>
          <p:nvPr/>
        </p:nvCxnSpPr>
        <p:spPr>
          <a:xfrm>
            <a:off x="723014" y="5465135"/>
            <a:ext cx="1679944" cy="106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Прямоугольник 16"/>
          <p:cNvSpPr/>
          <p:nvPr/>
        </p:nvSpPr>
        <p:spPr>
          <a:xfrm>
            <a:off x="2860158" y="5156791"/>
            <a:ext cx="1881963" cy="37213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8" name="Овал 17"/>
          <p:cNvSpPr/>
          <p:nvPr/>
        </p:nvSpPr>
        <p:spPr>
          <a:xfrm>
            <a:off x="7049386" y="3615071"/>
            <a:ext cx="1127051" cy="41467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9" name="Овал 18"/>
          <p:cNvSpPr/>
          <p:nvPr/>
        </p:nvSpPr>
        <p:spPr>
          <a:xfrm>
            <a:off x="1307805" y="4224670"/>
            <a:ext cx="1371600" cy="44302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21" name="Прямая соединительная линия 20"/>
          <p:cNvCxnSpPr/>
          <p:nvPr/>
        </p:nvCxnSpPr>
        <p:spPr>
          <a:xfrm>
            <a:off x="5188688" y="5465135"/>
            <a:ext cx="520996" cy="1063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5883348" y="5458047"/>
            <a:ext cx="520996" cy="1063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 flipV="1">
            <a:off x="1112873" y="5816009"/>
            <a:ext cx="2130057" cy="708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8" grpId="0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6CF48-853A-4E1F-BD5A-55004447AB80}" type="datetime1">
              <a:rPr lang="uk-UA" smtClean="0"/>
              <a:t>23.12.2022</a:t>
            </a:fld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8013032" y="129941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76981" y="457200"/>
            <a:ext cx="1238863" cy="67842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228165" y="358588"/>
            <a:ext cx="2160494" cy="9054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0" y="0"/>
            <a:ext cx="12192000" cy="37651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1" name="TextBox 40"/>
          <p:cNvSpPr txBox="1"/>
          <p:nvPr/>
        </p:nvSpPr>
        <p:spPr>
          <a:xfrm>
            <a:off x="4984378" y="1479176"/>
            <a:ext cx="591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3)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342965" y="1470212"/>
            <a:ext cx="218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(132- х ): 4 =23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396752" y="1882588"/>
            <a:ext cx="26095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132 - х = 23·4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5337753" y="3193521"/>
            <a:ext cx="2636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132 - х = 92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401340" y="3551274"/>
            <a:ext cx="20627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х = 132 -92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5411972" y="3934046"/>
            <a:ext cx="2434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х = 40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31629" y="2041451"/>
            <a:ext cx="25159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Швидкість віддалення</a:t>
            </a:r>
            <a:r>
              <a:rPr lang="uk-UA" dirty="0" smtClean="0"/>
              <a:t>:</a:t>
            </a:r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669852" y="2860156"/>
            <a:ext cx="2955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0070C0"/>
                </a:solidFill>
              </a:rPr>
              <a:t>Через 1 годину: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12381" y="3211033"/>
            <a:ext cx="261321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S = (12+14)·</a:t>
            </a:r>
            <a:r>
              <a:rPr lang="en-US" sz="2000" b="1" dirty="0" smtClean="0">
                <a:solidFill>
                  <a:srgbClr val="0070C0"/>
                </a:solidFill>
              </a:rPr>
              <a:t>1</a:t>
            </a:r>
            <a:r>
              <a:rPr lang="en-US" sz="2000" dirty="0" smtClean="0"/>
              <a:t> = 26 ( </a:t>
            </a:r>
            <a:r>
              <a:rPr lang="uk-UA" sz="2000" dirty="0" smtClean="0"/>
              <a:t>км)</a:t>
            </a:r>
            <a:endParaRPr lang="ru-RU" sz="2000" dirty="0"/>
          </a:p>
        </p:txBody>
      </p:sp>
      <p:sp>
        <p:nvSpPr>
          <p:cNvPr id="20" name="TextBox 19"/>
          <p:cNvSpPr txBox="1"/>
          <p:nvPr/>
        </p:nvSpPr>
        <p:spPr>
          <a:xfrm>
            <a:off x="737191" y="3905694"/>
            <a:ext cx="319510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S = (12+14)·</a:t>
            </a:r>
            <a:r>
              <a:rPr lang="uk-UA" sz="2000" b="1" dirty="0" smtClean="0">
                <a:solidFill>
                  <a:srgbClr val="0070C0"/>
                </a:solidFill>
              </a:rPr>
              <a:t>2</a:t>
            </a:r>
            <a:r>
              <a:rPr lang="en-US" sz="2000" dirty="0" smtClean="0"/>
              <a:t> = 26</a:t>
            </a:r>
            <a:r>
              <a:rPr lang="uk-UA" sz="2000" dirty="0" smtClean="0"/>
              <a:t>·2=52</a:t>
            </a:r>
            <a:r>
              <a:rPr lang="en-US" sz="2000" dirty="0" smtClean="0"/>
              <a:t> ( </a:t>
            </a:r>
            <a:r>
              <a:rPr lang="uk-UA" sz="2000" dirty="0" smtClean="0"/>
              <a:t>км)</a:t>
            </a:r>
            <a:endParaRPr lang="ru-RU" sz="2000" dirty="0"/>
          </a:p>
        </p:txBody>
      </p:sp>
      <p:sp>
        <p:nvSpPr>
          <p:cNvPr id="21" name="TextBox 20"/>
          <p:cNvSpPr txBox="1"/>
          <p:nvPr/>
        </p:nvSpPr>
        <p:spPr>
          <a:xfrm>
            <a:off x="761998" y="4727943"/>
            <a:ext cx="33249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S = (12+14)·</a:t>
            </a:r>
            <a:r>
              <a:rPr lang="uk-UA" sz="2000" b="1" dirty="0" smtClean="0">
                <a:solidFill>
                  <a:srgbClr val="0070C0"/>
                </a:solidFill>
              </a:rPr>
              <a:t>5</a:t>
            </a:r>
            <a:r>
              <a:rPr lang="en-US" sz="2000" dirty="0" smtClean="0"/>
              <a:t> = 26</a:t>
            </a:r>
            <a:r>
              <a:rPr lang="uk-UA" sz="2000" dirty="0" smtClean="0"/>
              <a:t>·5=130</a:t>
            </a:r>
            <a:r>
              <a:rPr lang="en-US" sz="2000" dirty="0" smtClean="0"/>
              <a:t> ( </a:t>
            </a:r>
            <a:r>
              <a:rPr lang="uk-UA" sz="2000" dirty="0" smtClean="0"/>
              <a:t>км)</a:t>
            </a:r>
            <a:endParaRPr lang="ru-RU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r="102" b="6800"/>
          <a:stretch>
            <a:fillRect/>
          </a:stretch>
        </p:blipFill>
        <p:spPr bwMode="auto">
          <a:xfrm>
            <a:off x="145312" y="374798"/>
            <a:ext cx="12046688" cy="15837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57870" y="2052084"/>
            <a:ext cx="1695450" cy="371475"/>
          </a:xfrm>
          <a:prstGeom prst="rect">
            <a:avLst/>
          </a:prstGeom>
          <a:noFill/>
        </p:spPr>
      </p:pic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0" y="828675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36605" y="2509285"/>
            <a:ext cx="2181225" cy="371475"/>
          </a:xfrm>
          <a:prstGeom prst="rect">
            <a:avLst/>
          </a:prstGeom>
          <a:noFill/>
        </p:spPr>
      </p:pic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828675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09601" y="2502195"/>
            <a:ext cx="23213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Відстань віддалення</a:t>
            </a:r>
            <a:r>
              <a:rPr lang="uk-UA" dirty="0" smtClean="0"/>
              <a:t>:</a:t>
            </a:r>
            <a:endParaRPr lang="ru-RU" dirty="0"/>
          </a:p>
        </p:txBody>
      </p:sp>
      <p:sp>
        <p:nvSpPr>
          <p:cNvPr id="30" name="TextBox 29"/>
          <p:cNvSpPr txBox="1"/>
          <p:nvPr/>
        </p:nvSpPr>
        <p:spPr>
          <a:xfrm>
            <a:off x="705293" y="3554817"/>
            <a:ext cx="2955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0070C0"/>
                </a:solidFill>
              </a:rPr>
              <a:t>Через 2 години: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40734" y="4366435"/>
            <a:ext cx="2955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0070C0"/>
                </a:solidFill>
              </a:rPr>
              <a:t>Через 5 години:</a:t>
            </a:r>
            <a:endParaRPr lang="ru-RU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9" dur="8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0" dur="80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80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6" dur="8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7" dur="80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80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3" dur="80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4" dur="80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80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0" dur="8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1" dur="80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80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30" grpId="0"/>
      <p:bldP spid="3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BFE63-1E64-4726-BC03-535CF5834087}" type="datetime1">
              <a:rPr lang="uk-UA" smtClean="0"/>
              <a:t>23.12.2022</a:t>
            </a:fld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8013032" y="129941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76981" y="457200"/>
            <a:ext cx="1238863" cy="67842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228165" y="358588"/>
            <a:ext cx="2160494" cy="9054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0" y="0"/>
            <a:ext cx="12192000" cy="37651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1" name="TextBox 40"/>
          <p:cNvSpPr txBox="1"/>
          <p:nvPr/>
        </p:nvSpPr>
        <p:spPr>
          <a:xfrm>
            <a:off x="4984378" y="1479176"/>
            <a:ext cx="591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3)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342965" y="1470212"/>
            <a:ext cx="218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(132- х ): 4 =23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396752" y="1882588"/>
            <a:ext cx="26095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132 - х = 23·4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5337753" y="3193521"/>
            <a:ext cx="2636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132 - х = 92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401340" y="3551274"/>
            <a:ext cx="20627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х = 132 -92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5411972" y="3934046"/>
            <a:ext cx="2434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х = 40</a:t>
            </a:r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6388" y="538163"/>
            <a:ext cx="11582400" cy="120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TextBox 15"/>
          <p:cNvSpPr txBox="1"/>
          <p:nvPr/>
        </p:nvSpPr>
        <p:spPr>
          <a:xfrm>
            <a:off x="520996" y="1690577"/>
            <a:ext cx="31578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/>
              <a:t>Відстань зближення:</a:t>
            </a:r>
            <a:endParaRPr lang="ru-RU" sz="2000" dirty="0"/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0" y="80010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04707" y="1711842"/>
            <a:ext cx="2477385" cy="382772"/>
          </a:xfrm>
          <a:prstGeom prst="rect">
            <a:avLst/>
          </a:prstGeom>
          <a:noFill/>
        </p:spPr>
      </p:pic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0" y="80010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74158" y="2264735"/>
            <a:ext cx="198419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dirty="0" smtClean="0">
                <a:solidFill>
                  <a:srgbClr val="0070C0"/>
                </a:solidFill>
              </a:rPr>
              <a:t>Через 1 годину: </a:t>
            </a:r>
            <a:endParaRPr lang="ru-RU" sz="2000" b="1" dirty="0">
              <a:solidFill>
                <a:srgbClr val="0070C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59219" y="2626242"/>
            <a:ext cx="39553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S = ( 5-3)·</a:t>
            </a:r>
            <a:r>
              <a:rPr lang="en-US" sz="2000" b="1" dirty="0" smtClean="0">
                <a:solidFill>
                  <a:srgbClr val="0070C0"/>
                </a:solidFill>
              </a:rPr>
              <a:t>1</a:t>
            </a:r>
            <a:r>
              <a:rPr lang="en-US" sz="2000" b="1" dirty="0" smtClean="0"/>
              <a:t>= 2·</a:t>
            </a:r>
            <a:r>
              <a:rPr lang="en-US" sz="2000" b="1" dirty="0" smtClean="0">
                <a:solidFill>
                  <a:srgbClr val="0070C0"/>
                </a:solidFill>
              </a:rPr>
              <a:t>1</a:t>
            </a:r>
            <a:r>
              <a:rPr lang="en-US" sz="2000" b="1" dirty="0" smtClean="0"/>
              <a:t> =2 (</a:t>
            </a:r>
            <a:r>
              <a:rPr lang="uk-UA" sz="2000" b="1" dirty="0" smtClean="0"/>
              <a:t>км)</a:t>
            </a:r>
            <a:endParaRPr lang="ru-RU" sz="20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609599" y="3012557"/>
            <a:ext cx="20050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dirty="0" smtClean="0">
                <a:solidFill>
                  <a:srgbClr val="0070C0"/>
                </a:solidFill>
              </a:rPr>
              <a:t>Через 2 години: </a:t>
            </a:r>
            <a:endParaRPr lang="ru-RU" sz="2000" b="1" dirty="0">
              <a:solidFill>
                <a:srgbClr val="0070C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98968" y="3395330"/>
            <a:ext cx="39553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S = ( 5-3)·</a:t>
            </a:r>
            <a:r>
              <a:rPr lang="uk-UA" sz="2000" b="1" dirty="0" smtClean="0">
                <a:solidFill>
                  <a:srgbClr val="0070C0"/>
                </a:solidFill>
              </a:rPr>
              <a:t>2</a:t>
            </a:r>
            <a:r>
              <a:rPr lang="en-US" sz="2000" b="1" dirty="0" smtClean="0"/>
              <a:t>= 2·</a:t>
            </a:r>
            <a:r>
              <a:rPr lang="uk-UA" sz="2000" b="1" dirty="0" smtClean="0">
                <a:solidFill>
                  <a:srgbClr val="0070C0"/>
                </a:solidFill>
              </a:rPr>
              <a:t>2</a:t>
            </a:r>
            <a:r>
              <a:rPr lang="en-US" sz="2000" b="1" dirty="0" smtClean="0"/>
              <a:t> =</a:t>
            </a:r>
            <a:r>
              <a:rPr lang="uk-UA" sz="2000" b="1" dirty="0" smtClean="0"/>
              <a:t>4</a:t>
            </a:r>
            <a:r>
              <a:rPr lang="en-US" sz="2000" b="1" dirty="0" smtClean="0"/>
              <a:t> (</a:t>
            </a:r>
            <a:r>
              <a:rPr lang="uk-UA" sz="2000" b="1" dirty="0" smtClean="0"/>
              <a:t>км)</a:t>
            </a:r>
            <a:endParaRPr lang="ru-RU" sz="20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719470" y="3760381"/>
            <a:ext cx="20050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dirty="0" smtClean="0">
                <a:solidFill>
                  <a:srgbClr val="0070C0"/>
                </a:solidFill>
              </a:rPr>
              <a:t>Через 5 години: </a:t>
            </a:r>
            <a:endParaRPr lang="ru-RU" sz="2000" b="1" dirty="0">
              <a:solidFill>
                <a:srgbClr val="0070C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19470" y="4132521"/>
            <a:ext cx="39553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S = ( 5-3)·</a:t>
            </a:r>
            <a:r>
              <a:rPr lang="uk-UA" sz="2000" b="1" dirty="0" smtClean="0">
                <a:solidFill>
                  <a:srgbClr val="0070C0"/>
                </a:solidFill>
              </a:rPr>
              <a:t>5</a:t>
            </a:r>
            <a:r>
              <a:rPr lang="en-US" sz="2000" b="1" dirty="0" smtClean="0"/>
              <a:t>= 2·</a:t>
            </a:r>
            <a:r>
              <a:rPr lang="uk-UA" sz="2000" b="1" dirty="0" smtClean="0">
                <a:solidFill>
                  <a:srgbClr val="0070C0"/>
                </a:solidFill>
              </a:rPr>
              <a:t>5</a:t>
            </a:r>
            <a:r>
              <a:rPr lang="en-US" sz="2000" b="1" dirty="0" smtClean="0"/>
              <a:t> =</a:t>
            </a:r>
            <a:r>
              <a:rPr lang="uk-UA" sz="2000" b="1" dirty="0" smtClean="0"/>
              <a:t>10</a:t>
            </a:r>
            <a:r>
              <a:rPr lang="en-US" sz="2000" b="1" dirty="0" smtClean="0"/>
              <a:t> (</a:t>
            </a:r>
            <a:r>
              <a:rPr lang="uk-UA" sz="2000" b="1" dirty="0" smtClean="0"/>
              <a:t>км)</a:t>
            </a:r>
            <a:endParaRPr lang="ru-RU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8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80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80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9" dur="8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0" dur="80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80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6" dur="8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7" dur="80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80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540EC-8CEC-4C9F-81D8-E32AA3840D09}" type="datetime1">
              <a:rPr lang="uk-UA" smtClean="0"/>
              <a:t>23.12.2022</a:t>
            </a:fld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8013032" y="129941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76981" y="457200"/>
            <a:ext cx="1238863" cy="67842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228165" y="358588"/>
            <a:ext cx="2160494" cy="9054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0" y="0"/>
            <a:ext cx="12192000" cy="37651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1" name="TextBox 40"/>
          <p:cNvSpPr txBox="1"/>
          <p:nvPr/>
        </p:nvSpPr>
        <p:spPr>
          <a:xfrm>
            <a:off x="4984378" y="1479176"/>
            <a:ext cx="591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3)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342965" y="1470212"/>
            <a:ext cx="218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(132- х ): 4 =23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396752" y="1882588"/>
            <a:ext cx="26095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132 - х = 23·4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5337753" y="3193521"/>
            <a:ext cx="2636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132 - х = 92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401340" y="3551274"/>
            <a:ext cx="20627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х = 132 -92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5411972" y="3934046"/>
            <a:ext cx="2434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х = 40</a:t>
            </a:r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4507" y="522878"/>
            <a:ext cx="10477306" cy="1614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23953" y="2147777"/>
            <a:ext cx="2622155" cy="446568"/>
          </a:xfrm>
          <a:prstGeom prst="rect">
            <a:avLst/>
          </a:prstGeom>
          <a:noFill/>
        </p:spPr>
      </p:pic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0" y="828675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40241" y="2126512"/>
            <a:ext cx="422112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/>
              <a:t>Відстань віддалення</a:t>
            </a:r>
            <a:r>
              <a:rPr lang="uk-UA" sz="2000" dirty="0" smtClean="0"/>
              <a:t>:</a:t>
            </a:r>
            <a:endParaRPr lang="ru-RU" sz="2000" dirty="0" smtClean="0"/>
          </a:p>
          <a:p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393403" y="2562446"/>
            <a:ext cx="37851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0070C0"/>
                </a:solidFill>
              </a:rPr>
              <a:t>Через 1 годину: </a:t>
            </a:r>
            <a:endParaRPr lang="ru-RU" sz="2000" b="1" dirty="0">
              <a:solidFill>
                <a:srgbClr val="0070C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04038" y="2913321"/>
            <a:ext cx="4274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S = (</a:t>
            </a:r>
            <a:r>
              <a:rPr lang="uk-UA" sz="2000" dirty="0" smtClean="0"/>
              <a:t>80 - 70</a:t>
            </a:r>
            <a:r>
              <a:rPr lang="en-US" sz="2000" dirty="0" smtClean="0"/>
              <a:t>)·</a:t>
            </a:r>
            <a:r>
              <a:rPr lang="en-US" sz="2000" b="1" dirty="0" smtClean="0">
                <a:solidFill>
                  <a:srgbClr val="0070C0"/>
                </a:solidFill>
              </a:rPr>
              <a:t>1</a:t>
            </a:r>
            <a:r>
              <a:rPr lang="en-US" sz="2000" dirty="0" smtClean="0"/>
              <a:t> = </a:t>
            </a:r>
            <a:r>
              <a:rPr lang="uk-UA" sz="2000" dirty="0" smtClean="0"/>
              <a:t>10</a:t>
            </a:r>
            <a:r>
              <a:rPr lang="en-US" sz="2000" dirty="0" smtClean="0"/>
              <a:t> ( </a:t>
            </a:r>
            <a:r>
              <a:rPr lang="uk-UA" sz="2000" dirty="0" smtClean="0"/>
              <a:t>км)</a:t>
            </a:r>
            <a:endParaRPr lang="ru-RU" sz="2000" dirty="0"/>
          </a:p>
        </p:txBody>
      </p:sp>
      <p:sp>
        <p:nvSpPr>
          <p:cNvPr id="22" name="TextBox 21"/>
          <p:cNvSpPr txBox="1"/>
          <p:nvPr/>
        </p:nvSpPr>
        <p:spPr>
          <a:xfrm>
            <a:off x="460744" y="3320902"/>
            <a:ext cx="37851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0070C0"/>
                </a:solidFill>
              </a:rPr>
              <a:t>Через 2 години: </a:t>
            </a:r>
            <a:endParaRPr lang="ru-RU" sz="2000" b="1" dirty="0">
              <a:solidFill>
                <a:srgbClr val="0070C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39481" y="3756837"/>
            <a:ext cx="4274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S = (</a:t>
            </a:r>
            <a:r>
              <a:rPr lang="uk-UA" sz="2000" dirty="0" smtClean="0"/>
              <a:t>80 - 70</a:t>
            </a:r>
            <a:r>
              <a:rPr lang="en-US" sz="2000" dirty="0" smtClean="0"/>
              <a:t>)·</a:t>
            </a:r>
            <a:r>
              <a:rPr lang="uk-UA" sz="2000" b="1" dirty="0" smtClean="0">
                <a:solidFill>
                  <a:srgbClr val="0070C0"/>
                </a:solidFill>
              </a:rPr>
              <a:t>2</a:t>
            </a:r>
            <a:r>
              <a:rPr lang="en-US" sz="2000" dirty="0" smtClean="0"/>
              <a:t> = </a:t>
            </a:r>
            <a:r>
              <a:rPr lang="uk-UA" sz="2000" dirty="0" smtClean="0"/>
              <a:t>10·</a:t>
            </a:r>
            <a:r>
              <a:rPr lang="uk-UA" sz="2000" dirty="0" smtClean="0">
                <a:solidFill>
                  <a:srgbClr val="0070C0"/>
                </a:solidFill>
              </a:rPr>
              <a:t>2</a:t>
            </a:r>
            <a:r>
              <a:rPr lang="uk-UA" sz="2000" dirty="0" smtClean="0"/>
              <a:t> =20</a:t>
            </a:r>
            <a:r>
              <a:rPr lang="en-US" sz="2000" dirty="0" smtClean="0"/>
              <a:t> ( </a:t>
            </a:r>
            <a:r>
              <a:rPr lang="uk-UA" sz="2000" dirty="0" smtClean="0"/>
              <a:t>км)</a:t>
            </a:r>
            <a:endParaRPr lang="ru-RU" sz="2000" dirty="0"/>
          </a:p>
        </p:txBody>
      </p:sp>
      <p:sp>
        <p:nvSpPr>
          <p:cNvPr id="24" name="TextBox 23"/>
          <p:cNvSpPr txBox="1"/>
          <p:nvPr/>
        </p:nvSpPr>
        <p:spPr>
          <a:xfrm>
            <a:off x="464288" y="4206949"/>
            <a:ext cx="37851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0070C0"/>
                </a:solidFill>
              </a:rPr>
              <a:t>Через 7 годин: </a:t>
            </a:r>
            <a:endParaRPr lang="ru-RU" sz="2000" b="1" dirty="0">
              <a:solidFill>
                <a:srgbClr val="0070C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4290" y="4642883"/>
            <a:ext cx="4274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S = (</a:t>
            </a:r>
            <a:r>
              <a:rPr lang="uk-UA" sz="2000" dirty="0" smtClean="0"/>
              <a:t>80 - 70</a:t>
            </a:r>
            <a:r>
              <a:rPr lang="en-US" sz="2000" dirty="0" smtClean="0"/>
              <a:t>)·</a:t>
            </a:r>
            <a:r>
              <a:rPr lang="en-US" sz="2000" b="1" dirty="0" smtClean="0">
                <a:solidFill>
                  <a:srgbClr val="0070C0"/>
                </a:solidFill>
              </a:rPr>
              <a:t>1</a:t>
            </a:r>
            <a:r>
              <a:rPr lang="en-US" sz="2000" dirty="0" smtClean="0"/>
              <a:t> = </a:t>
            </a:r>
            <a:r>
              <a:rPr lang="uk-UA" sz="2000" dirty="0" smtClean="0"/>
              <a:t>10·</a:t>
            </a:r>
            <a:r>
              <a:rPr lang="uk-UA" sz="2000" dirty="0" smtClean="0">
                <a:solidFill>
                  <a:srgbClr val="0070C0"/>
                </a:solidFill>
              </a:rPr>
              <a:t>7</a:t>
            </a:r>
            <a:r>
              <a:rPr lang="uk-UA" sz="2000" dirty="0" smtClean="0"/>
              <a:t> = 70</a:t>
            </a:r>
            <a:r>
              <a:rPr lang="en-US" sz="2000" dirty="0" smtClean="0"/>
              <a:t> ( </a:t>
            </a:r>
            <a:r>
              <a:rPr lang="uk-UA" sz="2000" dirty="0" smtClean="0"/>
              <a:t>км)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9" dur="8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0" dur="80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80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6" dur="8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7" dur="80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80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FFBC1-0C03-4BD3-A10A-6F0952E534DA}" type="datetime1">
              <a:rPr lang="uk-UA" smtClean="0"/>
              <a:t>23.12.2022</a:t>
            </a:fld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8013032" y="129941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76981" y="457200"/>
            <a:ext cx="1238863" cy="67842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228165" y="358588"/>
            <a:ext cx="2160494" cy="9054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0" y="0"/>
            <a:ext cx="12192000" cy="37651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1" name="TextBox 40"/>
          <p:cNvSpPr txBox="1"/>
          <p:nvPr/>
        </p:nvSpPr>
        <p:spPr>
          <a:xfrm>
            <a:off x="4984378" y="1479176"/>
            <a:ext cx="591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3)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342965" y="1470212"/>
            <a:ext cx="21873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(132- х ): 4 =23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396752" y="1882588"/>
            <a:ext cx="26095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132 - х = 23·4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5337753" y="3193521"/>
            <a:ext cx="26366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132 - х = 92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401340" y="3551274"/>
            <a:ext cx="20627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х = 132 -92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5411972" y="3934046"/>
            <a:ext cx="2434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bg1"/>
                </a:solidFill>
              </a:rPr>
              <a:t>х = 40</a:t>
            </a:r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693" y="409464"/>
            <a:ext cx="11883159" cy="1110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TextBox 13"/>
          <p:cNvSpPr txBox="1"/>
          <p:nvPr/>
        </p:nvSpPr>
        <p:spPr>
          <a:xfrm>
            <a:off x="318977" y="1669311"/>
            <a:ext cx="81551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У випадку руху двох об’єктів назустріч одне одному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251945" y="1616149"/>
            <a:ext cx="26049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v </a:t>
            </a:r>
            <a:r>
              <a:rPr lang="ru-RU" sz="2800" b="1" baseline="-25000" dirty="0" smtClean="0">
                <a:solidFill>
                  <a:srgbClr val="FF0000"/>
                </a:solidFill>
              </a:rPr>
              <a:t>збл</a:t>
            </a:r>
            <a:r>
              <a:rPr lang="ru-RU" sz="2800" b="1" dirty="0" smtClean="0">
                <a:solidFill>
                  <a:srgbClr val="FF0000"/>
                </a:solidFill>
              </a:rPr>
              <a:t> = v </a:t>
            </a:r>
            <a:r>
              <a:rPr lang="ru-RU" sz="2800" b="1" baseline="-25000" dirty="0" smtClean="0">
                <a:solidFill>
                  <a:srgbClr val="FF0000"/>
                </a:solidFill>
              </a:rPr>
              <a:t>1</a:t>
            </a:r>
            <a:r>
              <a:rPr lang="ru-RU" sz="2800" b="1" dirty="0" smtClean="0">
                <a:solidFill>
                  <a:srgbClr val="FF0000"/>
                </a:solidFill>
              </a:rPr>
              <a:t> + v </a:t>
            </a:r>
            <a:r>
              <a:rPr lang="ru-RU" sz="2800" b="1" baseline="-25000" dirty="0" smtClean="0">
                <a:solidFill>
                  <a:srgbClr val="FF0000"/>
                </a:solidFill>
              </a:rPr>
              <a:t>2</a:t>
            </a:r>
            <a:r>
              <a:rPr lang="ru-RU" sz="2800" b="1" dirty="0" smtClean="0">
                <a:solidFill>
                  <a:srgbClr val="FF0000"/>
                </a:solidFill>
              </a:rPr>
              <a:t>.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72139" y="2232836"/>
            <a:ext cx="66453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Через </a:t>
            </a:r>
            <a:r>
              <a:rPr lang="ru-RU" sz="2000" dirty="0" smtClean="0">
                <a:solidFill>
                  <a:srgbClr val="FF0000"/>
                </a:solidFill>
              </a:rPr>
              <a:t>t</a:t>
            </a:r>
            <a:r>
              <a:rPr lang="ru-RU" sz="2000" dirty="0" smtClean="0"/>
              <a:t> год відстань між об'єктами скоротиться на відстань</a:t>
            </a:r>
          </a:p>
          <a:p>
            <a:endParaRPr lang="ru-RU" sz="2000" dirty="0"/>
          </a:p>
        </p:txBody>
      </p:sp>
      <p:sp>
        <p:nvSpPr>
          <p:cNvPr id="17" name="TextBox 16"/>
          <p:cNvSpPr txBox="1"/>
          <p:nvPr/>
        </p:nvSpPr>
        <p:spPr>
          <a:xfrm>
            <a:off x="6943060" y="2211572"/>
            <a:ext cx="18517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S</a:t>
            </a:r>
            <a:r>
              <a:rPr lang="ru-RU" sz="2400" b="1" dirty="0" smtClean="0">
                <a:solidFill>
                  <a:srgbClr val="FF0000"/>
                </a:solidFill>
              </a:rPr>
              <a:t> = (v </a:t>
            </a:r>
            <a:r>
              <a:rPr lang="ru-RU" sz="2400" b="1" baseline="-25000" dirty="0" smtClean="0">
                <a:solidFill>
                  <a:srgbClr val="FF0000"/>
                </a:solidFill>
              </a:rPr>
              <a:t>1</a:t>
            </a:r>
            <a:r>
              <a:rPr lang="ru-RU" sz="2400" b="1" dirty="0" smtClean="0">
                <a:solidFill>
                  <a:srgbClr val="FF0000"/>
                </a:solidFill>
              </a:rPr>
              <a:t> + v </a:t>
            </a:r>
            <a:r>
              <a:rPr lang="ru-RU" sz="2400" b="1" baseline="-25000" dirty="0" smtClean="0">
                <a:solidFill>
                  <a:srgbClr val="FF0000"/>
                </a:solidFill>
              </a:rPr>
              <a:t>2</a:t>
            </a:r>
            <a:r>
              <a:rPr lang="ru-RU" sz="2400" b="1" dirty="0" smtClean="0">
                <a:solidFill>
                  <a:srgbClr val="FF0000"/>
                </a:solidFill>
              </a:rPr>
              <a:t>)t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20993" y="3487478"/>
            <a:ext cx="37851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0070C0"/>
                </a:solidFill>
              </a:rPr>
              <a:t>Через 2 години: </a:t>
            </a:r>
            <a:endParaRPr lang="ru-RU" sz="2000" b="1" dirty="0">
              <a:solidFill>
                <a:srgbClr val="0070C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78463" y="2690036"/>
            <a:ext cx="37851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0070C0"/>
                </a:solidFill>
              </a:rPr>
              <a:t>Через 1 годину: </a:t>
            </a:r>
            <a:endParaRPr lang="ru-RU" sz="2000" b="1" dirty="0">
              <a:solidFill>
                <a:srgbClr val="0070C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24538" y="4352260"/>
            <a:ext cx="37851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rgbClr val="0070C0"/>
                </a:solidFill>
              </a:rPr>
              <a:t>Через 4 годину: </a:t>
            </a:r>
            <a:endParaRPr lang="ru-RU" sz="2000" b="1" dirty="0">
              <a:solidFill>
                <a:srgbClr val="0070C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99730" y="3115340"/>
            <a:ext cx="4274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S = (</a:t>
            </a:r>
            <a:r>
              <a:rPr lang="uk-UA" sz="2000" dirty="0" smtClean="0"/>
              <a:t>11 + 13</a:t>
            </a:r>
            <a:r>
              <a:rPr lang="en-US" sz="2000" dirty="0" smtClean="0"/>
              <a:t>)·</a:t>
            </a:r>
            <a:r>
              <a:rPr lang="en-US" sz="2000" b="1" dirty="0" smtClean="0">
                <a:solidFill>
                  <a:srgbClr val="0070C0"/>
                </a:solidFill>
              </a:rPr>
              <a:t>1</a:t>
            </a:r>
            <a:r>
              <a:rPr lang="en-US" sz="2000" dirty="0" smtClean="0"/>
              <a:t> = </a:t>
            </a:r>
            <a:r>
              <a:rPr lang="uk-UA" sz="2000" dirty="0" smtClean="0"/>
              <a:t>24</a:t>
            </a:r>
            <a:r>
              <a:rPr lang="en-US" sz="2000" dirty="0" smtClean="0"/>
              <a:t> ( </a:t>
            </a:r>
            <a:r>
              <a:rPr lang="uk-UA" sz="2000" dirty="0" smtClean="0"/>
              <a:t>км)</a:t>
            </a:r>
            <a:endParaRPr lang="ru-RU" sz="2000" dirty="0"/>
          </a:p>
        </p:txBody>
      </p:sp>
      <p:sp>
        <p:nvSpPr>
          <p:cNvPr id="23" name="TextBox 22"/>
          <p:cNvSpPr txBox="1"/>
          <p:nvPr/>
        </p:nvSpPr>
        <p:spPr>
          <a:xfrm>
            <a:off x="588335" y="3884428"/>
            <a:ext cx="4274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S = (</a:t>
            </a:r>
            <a:r>
              <a:rPr lang="uk-UA" sz="2000" dirty="0" smtClean="0"/>
              <a:t>11 + 13</a:t>
            </a:r>
            <a:r>
              <a:rPr lang="en-US" sz="2000" dirty="0" smtClean="0"/>
              <a:t>)·</a:t>
            </a:r>
            <a:r>
              <a:rPr lang="uk-UA" sz="2000" b="1" dirty="0" smtClean="0">
                <a:solidFill>
                  <a:srgbClr val="0070C0"/>
                </a:solidFill>
              </a:rPr>
              <a:t>2</a:t>
            </a:r>
            <a:r>
              <a:rPr lang="en-US" sz="2000" dirty="0" smtClean="0"/>
              <a:t> = </a:t>
            </a:r>
            <a:r>
              <a:rPr lang="uk-UA" sz="2000" dirty="0" smtClean="0"/>
              <a:t>24·</a:t>
            </a:r>
            <a:r>
              <a:rPr lang="uk-UA" sz="2000" dirty="0" smtClean="0">
                <a:solidFill>
                  <a:srgbClr val="0070C0"/>
                </a:solidFill>
              </a:rPr>
              <a:t>2</a:t>
            </a:r>
            <a:r>
              <a:rPr lang="uk-UA" sz="2000" dirty="0" smtClean="0"/>
              <a:t> = 48</a:t>
            </a:r>
            <a:r>
              <a:rPr lang="en-US" sz="2000" dirty="0" smtClean="0"/>
              <a:t> ( </a:t>
            </a:r>
            <a:r>
              <a:rPr lang="uk-UA" sz="2000" dirty="0" smtClean="0"/>
              <a:t>км)</a:t>
            </a:r>
            <a:endParaRPr lang="ru-RU" sz="2000" dirty="0"/>
          </a:p>
        </p:txBody>
      </p:sp>
      <p:sp>
        <p:nvSpPr>
          <p:cNvPr id="24" name="TextBox 23"/>
          <p:cNvSpPr txBox="1"/>
          <p:nvPr/>
        </p:nvSpPr>
        <p:spPr>
          <a:xfrm>
            <a:off x="645042" y="4781108"/>
            <a:ext cx="4274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S = (</a:t>
            </a:r>
            <a:r>
              <a:rPr lang="uk-UA" sz="2000" dirty="0" smtClean="0"/>
              <a:t>11 + 13</a:t>
            </a:r>
            <a:r>
              <a:rPr lang="en-US" sz="2000" dirty="0" smtClean="0"/>
              <a:t>)·</a:t>
            </a:r>
            <a:r>
              <a:rPr lang="uk-UA" sz="2000" b="1" dirty="0" smtClean="0">
                <a:solidFill>
                  <a:srgbClr val="0070C0"/>
                </a:solidFill>
              </a:rPr>
              <a:t>4</a:t>
            </a:r>
            <a:r>
              <a:rPr lang="en-US" sz="2000" dirty="0" smtClean="0"/>
              <a:t> = </a:t>
            </a:r>
            <a:r>
              <a:rPr lang="uk-UA" sz="2000" dirty="0" smtClean="0"/>
              <a:t>24·</a:t>
            </a:r>
            <a:r>
              <a:rPr lang="uk-UA" sz="2000" dirty="0" smtClean="0">
                <a:solidFill>
                  <a:srgbClr val="0070C0"/>
                </a:solidFill>
              </a:rPr>
              <a:t>4</a:t>
            </a:r>
            <a:r>
              <a:rPr lang="uk-UA" sz="2000" dirty="0" smtClean="0"/>
              <a:t> = 96</a:t>
            </a:r>
            <a:r>
              <a:rPr lang="en-US" sz="2000" dirty="0" smtClean="0"/>
              <a:t> ( </a:t>
            </a:r>
            <a:r>
              <a:rPr lang="uk-UA" sz="2000" dirty="0" smtClean="0"/>
              <a:t>км)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8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80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80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9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0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6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7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3" dur="8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4" dur="80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80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0" dur="8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1" dur="80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80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/>
      <p:bldP spid="20" grpId="0"/>
      <p:bldP spid="22" grpId="0"/>
      <p:bldP spid="23" grpId="0"/>
      <p:bldP spid="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4">
            <a:extLst>
              <a:ext uri="{FF2B5EF4-FFF2-40B4-BE49-F238E27FC236}">
                <a16:creationId xmlns:a16="http://schemas.microsoft.com/office/drawing/2014/main" xmlns="" id="{CC00A275-3DB5-427F-AEDC-28A56D404258}"/>
              </a:ext>
            </a:extLst>
          </p:cNvPr>
          <p:cNvSpPr/>
          <p:nvPr/>
        </p:nvSpPr>
        <p:spPr>
          <a:xfrm>
            <a:off x="3362632" y="421919"/>
            <a:ext cx="8563897" cy="831693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 smtClean="0"/>
              <a:t>Домашнє завдання</a:t>
            </a:r>
            <a:endParaRPr lang="uk-UA" sz="4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9160477" y="2652586"/>
            <a:ext cx="22489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>
                <a:solidFill>
                  <a:schemeClr val="bg1"/>
                </a:solidFill>
                <a:latin typeface="Bookman Old Style" pitchFamily="18" charset="0"/>
              </a:rPr>
              <a:t>Готуємось до ЗНО!</a:t>
            </a:r>
            <a:endParaRPr lang="ru-RU" sz="24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48282" y="469557"/>
            <a:ext cx="1334530" cy="6919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3583857" y="1946787"/>
            <a:ext cx="735944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/>
              <a:t>Підручник: </a:t>
            </a:r>
            <a:r>
              <a:rPr lang="uk-UA" sz="3200" b="1" dirty="0" smtClean="0">
                <a:solidFill>
                  <a:srgbClr val="FF0000"/>
                </a:solidFill>
              </a:rPr>
              <a:t>новий</a:t>
            </a:r>
            <a:r>
              <a:rPr lang="uk-UA" sz="3200" b="1" dirty="0" smtClean="0"/>
              <a:t> </a:t>
            </a:r>
            <a:r>
              <a:rPr lang="ru-RU" sz="3200" dirty="0" smtClean="0"/>
              <a:t>О.С. </a:t>
            </a:r>
            <a:r>
              <a:rPr lang="ru-RU" sz="3200" dirty="0" smtClean="0"/>
              <a:t>Істер</a:t>
            </a:r>
            <a:r>
              <a:rPr lang="ru-RU" sz="3200" dirty="0" smtClean="0"/>
              <a:t> 2022 р.</a:t>
            </a:r>
            <a:br>
              <a:rPr lang="ru-RU" sz="3200" dirty="0" smtClean="0"/>
            </a:br>
            <a:r>
              <a:rPr lang="ru-RU" sz="3200" dirty="0" smtClean="0"/>
              <a:t>параграф 13, № 520 , 528</a:t>
            </a:r>
            <a:endParaRPr lang="ru-RU" sz="3200" b="1" dirty="0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7EBBA-D265-4FD8-AF08-3FE51DB3F41A}" type="datetime1">
              <a:rPr lang="uk-UA" smtClean="0"/>
              <a:t>23.12.2022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471247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23416</TotalTime>
  <Words>465</Words>
  <Application>Microsoft Office PowerPoint</Application>
  <PresentationFormat>Произвольный</PresentationFormat>
  <Paragraphs>88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Vasyl Tsupa</dc:creator>
  <cp:lastModifiedBy>Пользователь Windows</cp:lastModifiedBy>
  <cp:revision>2517</cp:revision>
  <dcterms:created xsi:type="dcterms:W3CDTF">2018-01-05T16:38:53Z</dcterms:created>
  <dcterms:modified xsi:type="dcterms:W3CDTF">2022-12-23T15:30:47Z</dcterms:modified>
</cp:coreProperties>
</file>