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66" r:id="rId6"/>
    <p:sldId id="259" r:id="rId7"/>
    <p:sldId id="260" r:id="rId8"/>
    <p:sldId id="261" r:id="rId9"/>
    <p:sldId id="267" r:id="rId10"/>
    <p:sldId id="268" r:id="rId11"/>
    <p:sldId id="262" r:id="rId12"/>
    <p:sldId id="263" r:id="rId13"/>
    <p:sldId id="269" r:id="rId14"/>
    <p:sldId id="270" r:id="rId15"/>
    <p:sldId id="264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0993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617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401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831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73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782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019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104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27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38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33536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7353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7374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84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959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596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1CFFA-0E24-477F-A375-8D77AE5FB493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D24FED5-3331-4375-B10E-CC2363BE6E6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700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Презентація Теорема косинус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288" y="0"/>
            <a:ext cx="9692640" cy="6845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56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26225" y="1010371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600" i="1" dirty="0">
                <a:solidFill>
                  <a:schemeClr val="tx1"/>
                </a:solidFill>
              </a:rPr>
              <a:t>Вступ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i="1" dirty="0" err="1" smtClean="0">
                <a:solidFill>
                  <a:schemeClr val="tx1"/>
                </a:solidFill>
              </a:rPr>
              <a:t>Що</a:t>
            </a:r>
            <a:r>
              <a:rPr lang="ru-RU" sz="3600" i="1" dirty="0" smtClean="0">
                <a:solidFill>
                  <a:schemeClr val="tx1"/>
                </a:solidFill>
              </a:rPr>
              <a:t> </a:t>
            </a:r>
            <a:r>
              <a:rPr lang="ru-RU" sz="3600" i="1" dirty="0" err="1">
                <a:solidFill>
                  <a:schemeClr val="tx1"/>
                </a:solidFill>
              </a:rPr>
              <a:t>таке</a:t>
            </a:r>
            <a:r>
              <a:rPr lang="ru-RU" sz="3600" i="1" dirty="0">
                <a:solidFill>
                  <a:schemeClr val="tx1"/>
                </a:solidFill>
              </a:rPr>
              <a:t> теорема косинусів?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i="1" dirty="0" err="1">
                <a:solidFill>
                  <a:schemeClr val="tx1"/>
                </a:solidFill>
              </a:rPr>
              <a:t>Формулювання</a:t>
            </a:r>
            <a:r>
              <a:rPr lang="ru-RU" sz="3600" i="1" dirty="0">
                <a:solidFill>
                  <a:schemeClr val="tx1"/>
                </a:solidFill>
              </a:rPr>
              <a:t> </a:t>
            </a:r>
            <a:r>
              <a:rPr lang="ru-RU" sz="3600" i="1" dirty="0" err="1">
                <a:solidFill>
                  <a:schemeClr val="tx1"/>
                </a:solidFill>
              </a:rPr>
              <a:t>теореми</a:t>
            </a:r>
            <a:r>
              <a:rPr lang="ru-RU" sz="3600" i="1" dirty="0">
                <a:solidFill>
                  <a:schemeClr val="tx1"/>
                </a:solidFill>
              </a:rPr>
              <a:t> косинусів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i="1" dirty="0" err="1">
                <a:solidFill>
                  <a:schemeClr val="tx1"/>
                </a:solidFill>
              </a:rPr>
              <a:t>Наслідки</a:t>
            </a:r>
            <a:r>
              <a:rPr lang="ru-RU" sz="3600" i="1" dirty="0">
                <a:solidFill>
                  <a:schemeClr val="tx1"/>
                </a:solidFill>
              </a:rPr>
              <a:t> з </a:t>
            </a:r>
            <a:r>
              <a:rPr lang="ru-RU" sz="3600" i="1" dirty="0" err="1">
                <a:solidFill>
                  <a:schemeClr val="tx1"/>
                </a:solidFill>
              </a:rPr>
              <a:t>теореми</a:t>
            </a:r>
            <a:r>
              <a:rPr lang="ru-RU" sz="3600" i="1" dirty="0">
                <a:solidFill>
                  <a:schemeClr val="tx1"/>
                </a:solidFill>
              </a:rPr>
              <a:t> косинусів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i="1" dirty="0">
                <a:solidFill>
                  <a:schemeClr val="tx1"/>
                </a:solidFill>
              </a:rPr>
              <a:t>Застосування </a:t>
            </a:r>
            <a:r>
              <a:rPr lang="ru-RU" sz="3600" i="1" dirty="0" err="1">
                <a:solidFill>
                  <a:schemeClr val="tx1"/>
                </a:solidFill>
              </a:rPr>
              <a:t>теореми</a:t>
            </a:r>
            <a:r>
              <a:rPr lang="ru-RU" sz="3600" i="1" dirty="0">
                <a:solidFill>
                  <a:schemeClr val="tx1"/>
                </a:solidFill>
              </a:rPr>
              <a:t> косинусів</a:t>
            </a:r>
          </a:p>
          <a:p>
            <a:endParaRPr lang="ru-RU" dirty="0"/>
          </a:p>
        </p:txBody>
      </p:sp>
      <p:sp>
        <p:nvSpPr>
          <p:cNvPr id="4" name="AutoShape 2" descr="Теорема косинусів - EVRIK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9576" y="4405744"/>
            <a:ext cx="2980562" cy="237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8741"/>
          <a:stretch/>
        </p:blipFill>
        <p:spPr>
          <a:xfrm>
            <a:off x="989215" y="261293"/>
            <a:ext cx="7993900" cy="596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1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046684"/>
            <a:ext cx="8596668" cy="3880773"/>
          </a:xfrm>
        </p:spPr>
        <p:txBody>
          <a:bodyPr/>
          <a:lstStyle/>
          <a:p>
            <a:pPr marL="0" indent="0" algn="ctr">
              <a:buNone/>
            </a:pPr>
            <a:r>
              <a:rPr lang="ru-RU" sz="4400" b="1" i="1" dirty="0" err="1">
                <a:solidFill>
                  <a:srgbClr val="00B050"/>
                </a:solidFill>
              </a:rPr>
              <a:t>Що</a:t>
            </a:r>
            <a:r>
              <a:rPr lang="ru-RU" sz="4400" b="1" i="1" dirty="0">
                <a:solidFill>
                  <a:srgbClr val="00B050"/>
                </a:solidFill>
              </a:rPr>
              <a:t> </a:t>
            </a:r>
            <a:r>
              <a:rPr lang="ru-RU" sz="4400" b="1" i="1" dirty="0" err="1">
                <a:solidFill>
                  <a:srgbClr val="00B050"/>
                </a:solidFill>
              </a:rPr>
              <a:t>таке</a:t>
            </a:r>
            <a:r>
              <a:rPr lang="ru-RU" sz="4400" b="1" i="1" dirty="0">
                <a:solidFill>
                  <a:srgbClr val="00B050"/>
                </a:solidFill>
              </a:rPr>
              <a:t> теорема косинусів?</a:t>
            </a:r>
          </a:p>
          <a:p>
            <a:r>
              <a:rPr lang="ru-RU" sz="3200" i="1" dirty="0"/>
              <a:t>Теорема косинусів - </a:t>
            </a:r>
            <a:r>
              <a:rPr lang="ru-RU" sz="3200" i="1" dirty="0" err="1"/>
              <a:t>це</a:t>
            </a:r>
            <a:r>
              <a:rPr lang="ru-RU" sz="3200" i="1" dirty="0"/>
              <a:t> теорема в </a:t>
            </a:r>
            <a:r>
              <a:rPr lang="ru-RU" sz="3200" i="1" dirty="0" err="1"/>
              <a:t>геометрії</a:t>
            </a:r>
            <a:r>
              <a:rPr lang="ru-RU" sz="3200" i="1" dirty="0"/>
              <a:t>, яка </a:t>
            </a:r>
            <a:r>
              <a:rPr lang="ru-RU" sz="3200" i="1" dirty="0" err="1"/>
              <a:t>дозволяє</a:t>
            </a:r>
            <a:r>
              <a:rPr lang="ru-RU" sz="3200" i="1" dirty="0"/>
              <a:t> </a:t>
            </a:r>
            <a:r>
              <a:rPr lang="ru-RU" sz="3200" i="1" dirty="0" err="1"/>
              <a:t>обчислити</a:t>
            </a:r>
            <a:r>
              <a:rPr lang="ru-RU" sz="3200" i="1" dirty="0"/>
              <a:t> </a:t>
            </a:r>
            <a:r>
              <a:rPr lang="ru-RU" sz="3200" i="1" dirty="0" err="1"/>
              <a:t>довжину</a:t>
            </a:r>
            <a:r>
              <a:rPr lang="ru-RU" sz="3200" i="1" dirty="0"/>
              <a:t> </a:t>
            </a:r>
            <a:r>
              <a:rPr lang="ru-RU" sz="3200" i="1" dirty="0" err="1"/>
              <a:t>сторони</a:t>
            </a:r>
            <a:r>
              <a:rPr lang="ru-RU" sz="3200" i="1" dirty="0"/>
              <a:t> </a:t>
            </a:r>
            <a:r>
              <a:rPr lang="ru-RU" sz="3200" i="1" dirty="0" err="1"/>
              <a:t>трикутника</a:t>
            </a:r>
            <a:r>
              <a:rPr lang="ru-RU" sz="3200" i="1" dirty="0"/>
              <a:t>, </a:t>
            </a:r>
            <a:r>
              <a:rPr lang="ru-RU" sz="3200" i="1" dirty="0" err="1"/>
              <a:t>якщо</a:t>
            </a:r>
            <a:r>
              <a:rPr lang="ru-RU" sz="3200" i="1" dirty="0"/>
              <a:t> </a:t>
            </a:r>
            <a:r>
              <a:rPr lang="ru-RU" sz="3200" i="1" dirty="0" err="1"/>
              <a:t>відомі</a:t>
            </a:r>
            <a:r>
              <a:rPr lang="ru-RU" sz="3200" i="1" dirty="0"/>
              <a:t> </a:t>
            </a:r>
            <a:r>
              <a:rPr lang="ru-RU" sz="3200" i="1" dirty="0" err="1"/>
              <a:t>довжини</a:t>
            </a:r>
            <a:r>
              <a:rPr lang="ru-RU" sz="3200" i="1" dirty="0"/>
              <a:t> </a:t>
            </a:r>
            <a:r>
              <a:rPr lang="ru-RU" sz="3200" i="1" dirty="0" err="1"/>
              <a:t>двох</a:t>
            </a:r>
            <a:r>
              <a:rPr lang="ru-RU" sz="3200" i="1" dirty="0"/>
              <a:t> </a:t>
            </a:r>
            <a:r>
              <a:rPr lang="ru-RU" sz="3200" i="1" dirty="0" err="1"/>
              <a:t>інших</a:t>
            </a:r>
            <a:r>
              <a:rPr lang="ru-RU" sz="3200" i="1" dirty="0"/>
              <a:t> </a:t>
            </a:r>
            <a:r>
              <a:rPr lang="ru-RU" sz="3200" i="1" dirty="0" err="1"/>
              <a:t>сторін</a:t>
            </a:r>
            <a:r>
              <a:rPr lang="ru-RU" sz="3200" i="1" dirty="0"/>
              <a:t> і кут </a:t>
            </a:r>
            <a:r>
              <a:rPr lang="ru-RU" sz="3200" i="1" dirty="0" err="1"/>
              <a:t>між</a:t>
            </a:r>
            <a:r>
              <a:rPr lang="ru-RU" sz="3200" i="1" dirty="0"/>
              <a:t> ними.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6958" y="4239491"/>
            <a:ext cx="3743260" cy="210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70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620" y="200025"/>
            <a:ext cx="6562725" cy="26765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323" y="2627169"/>
            <a:ext cx="6981825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9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890385" y="108066"/>
            <a:ext cx="8910320" cy="427809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altLang="ru-RU" sz="4000" b="1" i="1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Google Sans"/>
              </a:rPr>
              <a:t>Формулювання</a:t>
            </a: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Google Sans"/>
              </a:rPr>
              <a:t> </a:t>
            </a:r>
            <a:r>
              <a:rPr kumimoji="0" lang="ru-RU" altLang="ru-RU" sz="4000" b="1" i="1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Google Sans"/>
              </a:rPr>
              <a:t>теореми</a:t>
            </a:r>
            <a:r>
              <a:rPr kumimoji="0" lang="ru-RU" altLang="ru-RU" sz="40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Google Sans"/>
              </a:rPr>
              <a:t> косинусів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altLang="ru-RU" sz="4000" b="1" i="1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Google San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Дано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трикутник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ABC. Нехай a -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довжина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сторони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AC,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b -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довжина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сторони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AB,c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-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довжина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сторони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BC,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а α - кут </a:t>
            </a: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між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сторонами AB і BC.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Тоді</a:t>
            </a:r>
            <a:r>
              <a:rPr kumimoji="0" lang="ru-RU" altLang="ru-RU" sz="24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за теоремою косинусів:</a:t>
            </a:r>
            <a:endParaRPr kumimoji="0" lang="ru-RU" alt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a^2 + b^2 - 2ab </a:t>
            </a:r>
            <a:r>
              <a:rPr kumimoji="0" lang="ru-RU" altLang="ru-RU" sz="4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</a:t>
            </a:r>
            <a:endParaRPr kumimoji="0" lang="ru-RU" altLang="ru-RU" sz="8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8" name="Picture 4" descr="Тесты по геометрии для 8 класса онлайн | Online Test P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71" y="108066"/>
            <a:ext cx="1512568" cy="15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564" y="4519093"/>
            <a:ext cx="4613563" cy="207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4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err="1">
                <a:solidFill>
                  <a:srgbClr val="00B050"/>
                </a:solidFill>
              </a:rPr>
              <a:t>Наслідки</a:t>
            </a:r>
            <a:r>
              <a:rPr lang="ru-RU" b="1" i="1" dirty="0">
                <a:solidFill>
                  <a:srgbClr val="00B050"/>
                </a:solidFill>
              </a:rPr>
              <a:t> з </a:t>
            </a:r>
            <a:r>
              <a:rPr lang="ru-RU" b="1" i="1" dirty="0" err="1">
                <a:solidFill>
                  <a:srgbClr val="00B050"/>
                </a:solidFill>
              </a:rPr>
              <a:t>теореми</a:t>
            </a:r>
            <a:r>
              <a:rPr lang="ru-RU" b="1" i="1" dirty="0">
                <a:solidFill>
                  <a:srgbClr val="00B050"/>
                </a:solidFill>
              </a:rPr>
              <a:t> косинусів</a:t>
            </a:r>
            <a:br>
              <a:rPr lang="ru-RU" b="1" i="1" dirty="0">
                <a:solidFill>
                  <a:srgbClr val="00B050"/>
                </a:solidFill>
              </a:rPr>
            </a:b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360572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ru-RU" sz="2400" b="1" i="1" dirty="0" smtClean="0"/>
              <a:t>З </a:t>
            </a:r>
            <a:r>
              <a:rPr lang="ru-RU" sz="2400" b="1" i="1" dirty="0" err="1"/>
              <a:t>теореми</a:t>
            </a:r>
            <a:r>
              <a:rPr lang="ru-RU" sz="2400" b="1" i="1" dirty="0"/>
              <a:t> косинусів </a:t>
            </a:r>
            <a:r>
              <a:rPr lang="ru-RU" sz="2400" b="1" i="1" dirty="0" err="1"/>
              <a:t>випливають</a:t>
            </a:r>
            <a:r>
              <a:rPr lang="ru-RU" sz="2400" b="1" i="1" dirty="0"/>
              <a:t> </a:t>
            </a:r>
            <a:r>
              <a:rPr lang="ru-RU" sz="2400" b="1" i="1" dirty="0" err="1"/>
              <a:t>наступні</a:t>
            </a:r>
            <a:r>
              <a:rPr lang="ru-RU" sz="2400" b="1" i="1" dirty="0"/>
              <a:t> </a:t>
            </a:r>
            <a:r>
              <a:rPr lang="ru-RU" sz="2400" b="1" i="1" dirty="0" err="1"/>
              <a:t>наслідки</a:t>
            </a:r>
            <a:r>
              <a:rPr lang="ru-RU" sz="2400" b="1" i="1" dirty="0" smtClean="0"/>
              <a:t>:</a:t>
            </a:r>
          </a:p>
          <a:p>
            <a:pPr marL="0" indent="0">
              <a:buNone/>
            </a:pPr>
            <a:endParaRPr lang="ru-RU" sz="2400" b="1" dirty="0"/>
          </a:p>
          <a:p>
            <a:r>
              <a:rPr lang="ru-RU" sz="2000" dirty="0" err="1"/>
              <a:t>Якщо</a:t>
            </a:r>
            <a:r>
              <a:rPr lang="ru-RU" sz="2000" dirty="0"/>
              <a:t> в </a:t>
            </a:r>
            <a:r>
              <a:rPr lang="ru-RU" sz="2000" dirty="0" err="1"/>
              <a:t>трикутнику</a:t>
            </a:r>
            <a:r>
              <a:rPr lang="ru-RU" sz="2000" dirty="0"/>
              <a:t> один з </a:t>
            </a:r>
            <a:r>
              <a:rPr lang="ru-RU" sz="2000" dirty="0" err="1"/>
              <a:t>кутів</a:t>
            </a:r>
            <a:r>
              <a:rPr lang="ru-RU" sz="2000" dirty="0"/>
              <a:t> </a:t>
            </a:r>
            <a:r>
              <a:rPr lang="ru-RU" sz="2000" dirty="0" err="1"/>
              <a:t>дорівнює</a:t>
            </a:r>
            <a:r>
              <a:rPr lang="ru-RU" sz="2000" dirty="0"/>
              <a:t> 90 градусам, то теорема косинусів </a:t>
            </a:r>
            <a:r>
              <a:rPr lang="ru-RU" sz="2000" dirty="0" err="1"/>
              <a:t>перетворюється</a:t>
            </a:r>
            <a:r>
              <a:rPr lang="ru-RU" sz="2000" dirty="0"/>
              <a:t> на теорему </a:t>
            </a:r>
            <a:r>
              <a:rPr lang="ru-RU" sz="2000" dirty="0" err="1"/>
              <a:t>Піфагора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Якщо</a:t>
            </a:r>
            <a:r>
              <a:rPr lang="ru-RU" sz="2000" dirty="0"/>
              <a:t> в </a:t>
            </a:r>
            <a:r>
              <a:rPr lang="ru-RU" sz="2000" dirty="0" err="1"/>
              <a:t>трикутнику</a:t>
            </a:r>
            <a:r>
              <a:rPr lang="ru-RU" sz="2000" dirty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кути </a:t>
            </a:r>
            <a:r>
              <a:rPr lang="ru-RU" sz="2000" dirty="0" err="1"/>
              <a:t>рівні</a:t>
            </a:r>
            <a:r>
              <a:rPr lang="ru-RU" sz="2000" dirty="0"/>
              <a:t>, то </a:t>
            </a:r>
            <a:r>
              <a:rPr lang="ru-RU" sz="2000" dirty="0" err="1"/>
              <a:t>він</a:t>
            </a:r>
            <a:r>
              <a:rPr lang="ru-RU" sz="2000" dirty="0"/>
              <a:t> є </a:t>
            </a:r>
            <a:r>
              <a:rPr lang="ru-RU" sz="2000" dirty="0" err="1"/>
              <a:t>рівностороннім</a:t>
            </a:r>
            <a:r>
              <a:rPr lang="ru-RU" sz="2000" dirty="0"/>
              <a:t>, і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сторони</a:t>
            </a:r>
            <a:r>
              <a:rPr lang="ru-RU" sz="2000" dirty="0"/>
              <a:t> </a:t>
            </a:r>
            <a:r>
              <a:rPr lang="ru-RU" sz="2000" dirty="0" err="1"/>
              <a:t>рівні</a:t>
            </a:r>
            <a:r>
              <a:rPr lang="ru-RU" sz="2000" dirty="0"/>
              <a:t>.</a:t>
            </a:r>
          </a:p>
          <a:p>
            <a:endParaRPr lang="ru-RU" dirty="0"/>
          </a:p>
        </p:txBody>
      </p:sp>
      <p:pic>
        <p:nvPicPr>
          <p:cNvPr id="6146" name="Picture 2" descr="Цікаві факти про геометрію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833" y="4141488"/>
            <a:ext cx="3790314" cy="201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79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solidFill>
                  <a:srgbClr val="00B050"/>
                </a:solidFill>
              </a:rPr>
              <a:t>Застосування </a:t>
            </a:r>
            <a:r>
              <a:rPr lang="ru-RU" b="1" i="1" dirty="0" err="1">
                <a:solidFill>
                  <a:srgbClr val="00B050"/>
                </a:solidFill>
              </a:rPr>
              <a:t>теореми</a:t>
            </a:r>
            <a:r>
              <a:rPr lang="ru-RU" b="1" i="1" dirty="0">
                <a:solidFill>
                  <a:srgbClr val="00B050"/>
                </a:solidFill>
              </a:rPr>
              <a:t> косинусів</a:t>
            </a:r>
            <a:br>
              <a:rPr lang="ru-RU" b="1" i="1" dirty="0">
                <a:solidFill>
                  <a:srgbClr val="00B050"/>
                </a:solidFill>
              </a:rPr>
            </a:b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Теорема </a:t>
            </a:r>
            <a:r>
              <a:rPr lang="ru-RU" dirty="0"/>
              <a:t>косинусів широко </a:t>
            </a:r>
            <a:r>
              <a:rPr lang="ru-RU" dirty="0" err="1"/>
              <a:t>застосовується</a:t>
            </a:r>
            <a:r>
              <a:rPr lang="ru-RU" dirty="0"/>
              <a:t> в </a:t>
            </a:r>
            <a:r>
              <a:rPr lang="ru-RU" dirty="0" err="1"/>
              <a:t>геометрії</a:t>
            </a:r>
            <a:r>
              <a:rPr lang="ru-RU" dirty="0"/>
              <a:t> для </a:t>
            </a:r>
            <a:r>
              <a:rPr lang="ru-RU" dirty="0" err="1"/>
              <a:t>вирішення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задач. </a:t>
            </a:r>
            <a:r>
              <a:rPr lang="ru-RU" dirty="0" err="1"/>
              <a:t>Наприклад</a:t>
            </a:r>
            <a:r>
              <a:rPr lang="ru-RU" dirty="0"/>
              <a:t>,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теореми</a:t>
            </a:r>
            <a:r>
              <a:rPr lang="ru-RU" dirty="0"/>
              <a:t> косинусів </a:t>
            </a:r>
            <a:r>
              <a:rPr lang="ru-RU" dirty="0" err="1"/>
              <a:t>можна</a:t>
            </a:r>
            <a:r>
              <a:rPr lang="ru-RU" dirty="0"/>
              <a:t>:</a:t>
            </a:r>
          </a:p>
          <a:p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довжину</a:t>
            </a:r>
            <a:r>
              <a:rPr lang="ru-RU" dirty="0"/>
              <a:t> </a:t>
            </a:r>
            <a:r>
              <a:rPr lang="ru-RU" dirty="0" err="1"/>
              <a:t>сторони</a:t>
            </a:r>
            <a:r>
              <a:rPr lang="ru-RU" dirty="0"/>
              <a:t> </a:t>
            </a:r>
            <a:r>
              <a:rPr lang="ru-RU" dirty="0" err="1"/>
              <a:t>трикутника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відомі</a:t>
            </a:r>
            <a:r>
              <a:rPr lang="ru-RU" dirty="0"/>
              <a:t> </a:t>
            </a:r>
            <a:r>
              <a:rPr lang="ru-RU" dirty="0" err="1"/>
              <a:t>довжини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 і кут </a:t>
            </a:r>
            <a:r>
              <a:rPr lang="ru-RU" dirty="0" err="1"/>
              <a:t>між</a:t>
            </a:r>
            <a:r>
              <a:rPr lang="ru-RU" dirty="0"/>
              <a:t> ними.</a:t>
            </a:r>
          </a:p>
          <a:p>
            <a:r>
              <a:rPr lang="ru-RU" dirty="0" err="1"/>
              <a:t>Знайти</a:t>
            </a:r>
            <a:r>
              <a:rPr lang="ru-RU" dirty="0"/>
              <a:t> кут </a:t>
            </a:r>
            <a:r>
              <a:rPr lang="ru-RU" dirty="0" err="1"/>
              <a:t>між</a:t>
            </a:r>
            <a:r>
              <a:rPr lang="ru-RU" dirty="0"/>
              <a:t> сторонами </a:t>
            </a:r>
            <a:r>
              <a:rPr lang="ru-RU" dirty="0" err="1"/>
              <a:t>трикутника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відомі</a:t>
            </a:r>
            <a:r>
              <a:rPr lang="ru-RU" dirty="0"/>
              <a:t> </a:t>
            </a:r>
            <a:r>
              <a:rPr lang="ru-RU" dirty="0" err="1"/>
              <a:t>довжини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.</a:t>
            </a:r>
          </a:p>
          <a:p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площу</a:t>
            </a:r>
            <a:r>
              <a:rPr lang="ru-RU" dirty="0"/>
              <a:t> </a:t>
            </a:r>
            <a:r>
              <a:rPr lang="ru-RU" dirty="0" err="1"/>
              <a:t>трикутника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відомі</a:t>
            </a:r>
            <a:r>
              <a:rPr lang="ru-RU" dirty="0"/>
              <a:t> </a:t>
            </a:r>
            <a:r>
              <a:rPr lang="ru-RU" dirty="0" err="1"/>
              <a:t>довжини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608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5198" y="357448"/>
            <a:ext cx="7315718" cy="538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26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71600" y="171282"/>
            <a:ext cx="5527964" cy="655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8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9021" y="127462"/>
            <a:ext cx="8596668" cy="1320800"/>
          </a:xfrm>
        </p:spPr>
        <p:txBody>
          <a:bodyPr>
            <a:normAutofit fontScale="90000"/>
          </a:bodyPr>
          <a:lstStyle/>
          <a:p>
            <a:pPr lvl="0" algn="ctr" defTabSz="914400" eaLnBrk="0" fontAlgn="base" hangingPunct="0">
              <a:spcAft>
                <a:spcPct val="0"/>
              </a:spcAft>
            </a:pPr>
            <a:r>
              <a:rPr lang="ru-RU" altLang="ru-RU" sz="4800" b="1" dirty="0">
                <a:solidFill>
                  <a:srgbClr val="FF0000"/>
                </a:solidFill>
                <a:latin typeface="Arial" panose="020B0604020202020204" pitchFamily="34" charset="0"/>
              </a:rPr>
              <a:t/>
            </a:r>
            <a:br>
              <a:rPr lang="ru-RU" altLang="ru-RU" sz="4800" b="1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ru-RU" altLang="ru-RU" b="1" dirty="0" err="1">
                <a:solidFill>
                  <a:srgbClr val="00B050"/>
                </a:solidFill>
                <a:latin typeface="Google Sans"/>
              </a:rPr>
              <a:t>Приклади</a:t>
            </a:r>
            <a:r>
              <a:rPr lang="ru-RU" altLang="ru-RU" b="1" dirty="0">
                <a:solidFill>
                  <a:srgbClr val="00B050"/>
                </a:solidFill>
                <a:latin typeface="Google Sans"/>
              </a:rPr>
              <a:t> </a:t>
            </a:r>
            <a:r>
              <a:rPr lang="ru-RU" altLang="ru-RU" b="1" dirty="0" err="1">
                <a:solidFill>
                  <a:srgbClr val="00B050"/>
                </a:solidFill>
                <a:latin typeface="Google Sans"/>
              </a:rPr>
              <a:t>застосування</a:t>
            </a:r>
            <a:r>
              <a:rPr lang="ru-RU" altLang="ru-RU" b="1" dirty="0">
                <a:solidFill>
                  <a:srgbClr val="00B050"/>
                </a:solidFill>
                <a:latin typeface="Google Sans"/>
              </a:rPr>
              <a:t> </a:t>
            </a:r>
            <a:r>
              <a:rPr lang="ru-RU" altLang="ru-RU" b="1" dirty="0" err="1">
                <a:solidFill>
                  <a:srgbClr val="00B050"/>
                </a:solidFill>
                <a:latin typeface="Google Sans"/>
              </a:rPr>
              <a:t>теореми</a:t>
            </a:r>
            <a:r>
              <a:rPr lang="ru-RU" altLang="ru-RU" b="1" dirty="0">
                <a:solidFill>
                  <a:srgbClr val="00B050"/>
                </a:solidFill>
                <a:latin typeface="Google Sans"/>
              </a:rPr>
              <a:t> косинусів</a:t>
            </a:r>
            <a:br>
              <a:rPr lang="ru-RU" altLang="ru-RU" b="1" dirty="0">
                <a:solidFill>
                  <a:srgbClr val="00B050"/>
                </a:solidFill>
                <a:latin typeface="Google Sans"/>
              </a:rPr>
            </a:b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08094" y="2287653"/>
            <a:ext cx="7253008" cy="335476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Приклад 1</a:t>
            </a:r>
            <a:endParaRPr kumimoji="0" lang="ru-RU" altLang="ru-RU" sz="105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Дано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трикутник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ABC, в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якому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AB = 10 см, BC = 12 см і α = 60°.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Знайдіть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довжину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сторони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AC.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</a:rPr>
              <a:t>Розв'язання</a:t>
            </a:r>
            <a:endParaRPr kumimoji="0" lang="ru-RU" alt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За теоремою косинусів: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a^2 + b^2 - 2ab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10^2 + 12^2 - 2 * 10 * 12 * </a:t>
            </a: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60° 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100 + 144 - 240 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64 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 = √64 = 8 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1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Відповідь</a:t>
            </a:r>
            <a:r>
              <a:rPr kumimoji="0" lang="ru-RU" altLang="ru-RU" sz="2000" b="0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: AC = 8 см.</a:t>
            </a:r>
            <a:endParaRPr kumimoji="0" lang="ru-RU" alt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7385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26964" y="883061"/>
            <a:ext cx="8584786" cy="39087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1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Приклад 2</a:t>
            </a:r>
            <a:endParaRPr kumimoji="0" lang="ru-RU" alt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Дано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трикутник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ABC, в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якому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a = 15 см, b = 20 см і c = 25 см.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Знайдіть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кут α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між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сторонами AB і BC.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Google Sans"/>
              </a:rPr>
              <a:t>Розв'язання</a:t>
            </a:r>
            <a:endParaRPr kumimoji="0" lang="ru-RU" alt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Google Sans"/>
              </a:rPr>
              <a:t>За теоремою косинусів: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c^2 = a^2 + b^2 - 2ab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25^2 = 15^2 + 20^2 - 2 * 15 * 20 *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625 = 225 + 400 - 600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-175 = -600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α = 175/600 = 7/24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α =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arccos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(7/24)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α ≈ 57,6°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0" lvl="0" indent="0" defTabSz="914400">
              <a:buClrTx/>
              <a:buSzTx/>
              <a:buNone/>
            </a:pPr>
            <a:r>
              <a:rPr lang="ru-RU" dirty="0" err="1"/>
              <a:t>Відповідь</a:t>
            </a:r>
            <a:r>
              <a:rPr lang="ru-RU" dirty="0"/>
              <a:t>: </a:t>
            </a:r>
            <a:r>
              <a:rPr lang="el-GR" dirty="0"/>
              <a:t>α ≈ 57,6°.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4034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0833" y="934502"/>
            <a:ext cx="8086574" cy="3612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9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962" y="540328"/>
            <a:ext cx="8851950" cy="288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4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7415" y="1449187"/>
            <a:ext cx="8596668" cy="1320800"/>
          </a:xfrm>
        </p:spPr>
        <p:txBody>
          <a:bodyPr/>
          <a:lstStyle/>
          <a:p>
            <a:r>
              <a:rPr lang="uk-UA" dirty="0" smtClean="0"/>
              <a:t>ДОМАШНЄ ЗАВДАННЯ:</a:t>
            </a:r>
            <a:endParaRPr lang="ru-RU" dirty="0"/>
          </a:p>
        </p:txBody>
      </p:sp>
      <p:pic>
        <p:nvPicPr>
          <p:cNvPr id="7170" name="Picture 2" descr="Як рівненських дітей навчити самостійно виконувати домашнє завдання?.  Навчання дитини. Порадник. Родинний портал «Рівне 1» . Проекти - Новини  Рівного. Відео on-line. Все про телекомпанію - Телеканал «Рівне 1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887" y="4006735"/>
            <a:ext cx="2898261" cy="207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39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39</TotalTime>
  <Words>384</Words>
  <Application>Microsoft Office PowerPoint</Application>
  <PresentationFormat>Широкий екран</PresentationFormat>
  <Paragraphs>51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22" baseType="lpstr">
      <vt:lpstr>Arial</vt:lpstr>
      <vt:lpstr>Arial Unicode MS</vt:lpstr>
      <vt:lpstr>Google Sans</vt:lpstr>
      <vt:lpstr>Trebuchet MS</vt:lpstr>
      <vt:lpstr>Wingdings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Наслідки з теореми косинусів </vt:lpstr>
      <vt:lpstr>Застосування теореми косинусів </vt:lpstr>
      <vt:lpstr>Презентація PowerPoint</vt:lpstr>
      <vt:lpstr>Презентація PowerPoint</vt:lpstr>
      <vt:lpstr> Приклади застосування теореми косинусів </vt:lpstr>
      <vt:lpstr>Презентація PowerPoint</vt:lpstr>
      <vt:lpstr>Презентація PowerPoint</vt:lpstr>
      <vt:lpstr>Презентація PowerPoint</vt:lpstr>
      <vt:lpstr>ДОМАШНЄ ЗАВДАННЯ:</vt:lpstr>
    </vt:vector>
  </TitlesOfParts>
  <Company>Інститут Модернізації та Змісту освіти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Vitya</dc:creator>
  <cp:lastModifiedBy>Vitya</cp:lastModifiedBy>
  <cp:revision>5</cp:revision>
  <dcterms:created xsi:type="dcterms:W3CDTF">2023-12-11T17:13:47Z</dcterms:created>
  <dcterms:modified xsi:type="dcterms:W3CDTF">2023-12-11T17:53:14Z</dcterms:modified>
</cp:coreProperties>
</file>