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5"/>
  </p:notesMasterIdLst>
  <p:sldIdLst>
    <p:sldId id="256" r:id="rId2"/>
    <p:sldId id="277" r:id="rId3"/>
    <p:sldId id="278" r:id="rId4"/>
    <p:sldId id="279" r:id="rId5"/>
    <p:sldId id="280" r:id="rId6"/>
    <p:sldId id="282" r:id="rId7"/>
    <p:sldId id="281" r:id="rId8"/>
    <p:sldId id="283" r:id="rId9"/>
    <p:sldId id="284" r:id="rId10"/>
    <p:sldId id="285" r:id="rId11"/>
    <p:sldId id="286" r:id="rId12"/>
    <p:sldId id="287" r:id="rId13"/>
    <p:sldId id="28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78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6E265-D3A9-4777-A7A9-82FFD22A1086}" type="datetimeFigureOut">
              <a:rPr lang="ru-RU"/>
              <a:t>28.12.2021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62B01-81A4-4CDF-AC6B-A9B0B8209441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289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62B01-81A4-4CDF-AC6B-A9B0B8209441}" type="slidenum">
              <a:rPr lang="ru-RU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10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118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160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431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36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859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649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20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43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384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585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871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1140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639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8724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758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994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085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FFB779-270B-4192-84BA-A697F48306D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137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70099" y="1867436"/>
            <a:ext cx="6815669" cy="2485619"/>
          </a:xfrm>
        </p:spPr>
        <p:txBody>
          <a:bodyPr/>
          <a:lstStyle/>
          <a:p>
            <a:r>
              <a:rPr lang="uk-UA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Народна математика</a:t>
            </a:r>
            <a:endParaRPr lang="ru-RU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70099" y="4353056"/>
            <a:ext cx="6815669" cy="1320802"/>
          </a:xfrm>
        </p:spPr>
        <p:txBody>
          <a:bodyPr/>
          <a:lstStyle/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>
              <a:solidFill>
                <a:schemeClr val="accent3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099256"/>
            <a:ext cx="5177307" cy="38023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Українські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традиційні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міри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ваги,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відстані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та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об’єму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не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лише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відрізнялися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сучасної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метричної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системи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, але й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мали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колоритні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національні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назви</a:t>
            </a:r>
            <a:r>
              <a:rPr lang="ru-RU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  <a:endParaRPr lang="ru-RU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06" y="1316983"/>
            <a:ext cx="5354348" cy="4018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06" y="1469383"/>
            <a:ext cx="5354348" cy="401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8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Одиниці</a:t>
            </a: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вимірювання</a:t>
            </a: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виникли</a:t>
            </a: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 у </a:t>
            </a:r>
            <a:r>
              <a:rPr lang="ru-RU" sz="4000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процесі</a:t>
            </a: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господарської</a:t>
            </a:r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 smtClean="0">
                <a:solidFill>
                  <a:schemeClr val="accent3"/>
                </a:solidFill>
                <a:latin typeface="Comic Sans MS" panose="030F0702030302020204" pitchFamily="66" charset="0"/>
              </a:rPr>
              <a:t>діяльності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190" y="2421228"/>
            <a:ext cx="4868214" cy="31455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Засобом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спочатку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слугували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частини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людського</a:t>
            </a:r>
            <a:r>
              <a:rPr lang="ru-RU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тіла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як-от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лікоть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палець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ступня.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Раніше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єдиної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метричної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системи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не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існувало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тому в кожному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регіоні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всі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регіональні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відмінності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приблизні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значення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величин</a:t>
            </a:r>
            <a:r>
              <a:rPr lang="ru-RU" dirty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21228"/>
            <a:ext cx="4075164" cy="305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2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Лікоть</a:t>
            </a:r>
            <a:r>
              <a:rPr lang="ru-RU" b="1" dirty="0">
                <a:solidFill>
                  <a:schemeClr val="accent3"/>
                </a:solidFill>
                <a:latin typeface="Comic Sans MS" panose="030F0702030302020204" pitchFamily="66" charset="0"/>
              </a:rPr>
              <a:t/>
            </a:r>
            <a:br>
              <a:rPr lang="ru-RU" b="1" dirty="0">
                <a:solidFill>
                  <a:schemeClr val="accent3"/>
                </a:solidFill>
                <a:latin typeface="Comic Sans MS" panose="030F0702030302020204" pitchFamily="66" charset="0"/>
              </a:rPr>
            </a:br>
            <a:endParaRPr lang="ru-RU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7541" y="1906073"/>
            <a:ext cx="6104808" cy="39440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Це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—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витягнутого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середнього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пальця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руки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або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стиснутого кулака до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ліктьового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згину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Приблизна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еквіваленті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метричної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системи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складає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38 до 46 см.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На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теренах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Лівобережної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XVII 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ст., а 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Правобережній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XVIII 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ст. як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використовувався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лікоть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уніфікований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з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європейською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системою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Лікоть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ділився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на 2 стопи.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017" y="982132"/>
            <a:ext cx="3716909" cy="439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60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9954" y="907960"/>
            <a:ext cx="2465229" cy="1539024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Стопа</a:t>
            </a:r>
            <a:endParaRPr lang="ru-RU" sz="4000" b="1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910624"/>
            <a:ext cx="9445579" cy="296524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основу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якої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становила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людської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стопи.У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світі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з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пов’язаних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з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людською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ступнею,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зберігся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фут 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англомовних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країнах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стопи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варіювалася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прирівнювалася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до 4-х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долонь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Галичині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у 1787-1856 роках як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довжина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застосовувалась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стопа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галицька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львівська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—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еквівалент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297,7 мм.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8190" y="543518"/>
            <a:ext cx="3042168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761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5966" y="953036"/>
            <a:ext cx="3092001" cy="1397357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П</a:t>
            </a:r>
            <a:r>
              <a:rPr lang="en-US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’</a:t>
            </a:r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ЯДЬ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4337" y="566670"/>
            <a:ext cx="6212981" cy="53220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</a:rPr>
              <a:t>Цю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одиницю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використовували</a:t>
            </a:r>
            <a:r>
              <a:rPr lang="ru-RU" dirty="0">
                <a:solidFill>
                  <a:srgbClr val="0070C0"/>
                </a:solidFill>
              </a:rPr>
              <a:t> для </a:t>
            </a:r>
            <a:r>
              <a:rPr lang="ru-RU" dirty="0" err="1">
                <a:solidFill>
                  <a:srgbClr val="0070C0"/>
                </a:solidFill>
              </a:rPr>
              <a:t>вимірювання</a:t>
            </a:r>
            <a:r>
              <a:rPr lang="ru-RU" dirty="0">
                <a:solidFill>
                  <a:srgbClr val="0070C0"/>
                </a:solidFill>
              </a:rPr>
              <a:t> невеликих </a:t>
            </a:r>
            <a:r>
              <a:rPr lang="ru-RU" dirty="0" err="1">
                <a:solidFill>
                  <a:srgbClr val="0070C0"/>
                </a:solidFill>
              </a:rPr>
              <a:t>відстаней</a:t>
            </a:r>
            <a:r>
              <a:rPr lang="ru-RU" dirty="0">
                <a:solidFill>
                  <a:srgbClr val="0070C0"/>
                </a:solidFill>
              </a:rPr>
              <a:t>. Одна </a:t>
            </a: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дорівнювала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відстані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між</a:t>
            </a:r>
            <a:r>
              <a:rPr lang="ru-RU" dirty="0">
                <a:solidFill>
                  <a:srgbClr val="0070C0"/>
                </a:solidFill>
              </a:rPr>
              <a:t> великим і </a:t>
            </a:r>
            <a:r>
              <a:rPr lang="ru-RU" dirty="0" err="1">
                <a:solidFill>
                  <a:srgbClr val="0070C0"/>
                </a:solidFill>
              </a:rPr>
              <a:t>вказівним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пальцями</a:t>
            </a:r>
            <a:r>
              <a:rPr lang="ru-RU" dirty="0">
                <a:solidFill>
                  <a:srgbClr val="0070C0"/>
                </a:solidFill>
              </a:rPr>
              <a:t> (мала </a:t>
            </a: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) </a:t>
            </a:r>
            <a:r>
              <a:rPr lang="ru-RU" dirty="0" err="1">
                <a:solidFill>
                  <a:srgbClr val="0070C0"/>
                </a:solidFill>
              </a:rPr>
              <a:t>або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між</a:t>
            </a:r>
            <a:r>
              <a:rPr lang="ru-RU" dirty="0">
                <a:solidFill>
                  <a:srgbClr val="0070C0"/>
                </a:solidFill>
              </a:rPr>
              <a:t> великим пальцем і </a:t>
            </a:r>
            <a:r>
              <a:rPr lang="ru-RU" dirty="0" err="1">
                <a:solidFill>
                  <a:srgbClr val="0070C0"/>
                </a:solidFill>
              </a:rPr>
              <a:t>мізинцем</a:t>
            </a:r>
            <a:r>
              <a:rPr lang="ru-RU" dirty="0">
                <a:solidFill>
                  <a:srgbClr val="0070C0"/>
                </a:solidFill>
              </a:rPr>
              <a:t> (велика </a:t>
            </a: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).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</a:rPr>
              <a:t>Існували</a:t>
            </a:r>
            <a:r>
              <a:rPr lang="ru-RU" dirty="0">
                <a:solidFill>
                  <a:srgbClr val="0070C0"/>
                </a:solidFill>
              </a:rPr>
              <a:t> на той час </a:t>
            </a:r>
            <a:r>
              <a:rPr lang="ru-RU" dirty="0" err="1">
                <a:solidFill>
                  <a:srgbClr val="0070C0"/>
                </a:solidFill>
              </a:rPr>
              <a:t>декілька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різновидів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цієї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одиниці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довжини</a:t>
            </a:r>
            <a:r>
              <a:rPr lang="ru-RU" dirty="0">
                <a:solidFill>
                  <a:srgbClr val="0070C0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мала </a:t>
            </a: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 (19 см),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велика </a:t>
            </a: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 (22-23 см),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</a:rPr>
              <a:t>п’ядь</a:t>
            </a:r>
            <a:r>
              <a:rPr lang="ru-RU" dirty="0">
                <a:solidFill>
                  <a:srgbClr val="0070C0"/>
                </a:solidFill>
              </a:rPr>
              <a:t>  «з </a:t>
            </a:r>
            <a:r>
              <a:rPr lang="ru-RU" dirty="0" err="1">
                <a:solidFill>
                  <a:srgbClr val="0070C0"/>
                </a:solidFill>
              </a:rPr>
              <a:t>перекиданням</a:t>
            </a:r>
            <a:r>
              <a:rPr lang="ru-RU" dirty="0">
                <a:solidFill>
                  <a:srgbClr val="0070C0"/>
                </a:solidFill>
              </a:rPr>
              <a:t>»: вона </a:t>
            </a:r>
            <a:r>
              <a:rPr lang="ru-RU" dirty="0" err="1">
                <a:solidFill>
                  <a:srgbClr val="0070C0"/>
                </a:solidFill>
              </a:rPr>
              <a:t>виникла</a:t>
            </a:r>
            <a:r>
              <a:rPr lang="ru-RU" dirty="0">
                <a:solidFill>
                  <a:srgbClr val="0070C0"/>
                </a:solidFill>
              </a:rPr>
              <a:t> шляхом </a:t>
            </a:r>
            <a:r>
              <a:rPr lang="ru-RU" dirty="0" err="1">
                <a:solidFill>
                  <a:srgbClr val="0070C0"/>
                </a:solidFill>
              </a:rPr>
              <a:t>додавання</a:t>
            </a:r>
            <a:r>
              <a:rPr lang="ru-RU" dirty="0">
                <a:solidFill>
                  <a:srgbClr val="0070C0"/>
                </a:solidFill>
              </a:rPr>
              <a:t> до </a:t>
            </a:r>
            <a:r>
              <a:rPr lang="ru-RU" dirty="0" err="1">
                <a:solidFill>
                  <a:srgbClr val="0070C0"/>
                </a:solidFill>
              </a:rPr>
              <a:t>малої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п’яді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ще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двох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або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трьох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суглобів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вказівного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пальця</a:t>
            </a:r>
            <a:r>
              <a:rPr lang="ru-RU" dirty="0">
                <a:solidFill>
                  <a:srgbClr val="0070C0"/>
                </a:solidFill>
              </a:rPr>
              <a:t> (27—31 см).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0871" y="2691684"/>
            <a:ext cx="4382192" cy="246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86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34096"/>
            <a:ext cx="3147809" cy="1551903"/>
          </a:xfrm>
        </p:spPr>
        <p:txBody>
          <a:bodyPr/>
          <a:lstStyle/>
          <a:p>
            <a:r>
              <a:rPr lang="uk-UA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САЖЕНЬ</a:t>
            </a:r>
            <a:endParaRPr lang="ru-RU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0192" y="502276"/>
            <a:ext cx="5409127" cy="567958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виміру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дорівнювала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ширині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розкинутих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рук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людини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була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еквівалентною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142 см.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Також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існували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маховий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сажень (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між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кінцями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пальців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розведених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рук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або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між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кінцями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великих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пальців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),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косовий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сажень (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п’яти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(каблука)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правої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(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лівої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) ноги до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кінчиків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пальців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витягнутої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вгору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лівої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(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правої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) руки).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У </a:t>
            </a:r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XVII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столітті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основною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був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триаршинний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сажень,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2,16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метри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й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містив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три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аршини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(72 см) по 16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вершків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Зазвичай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його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називали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«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казенний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сажень»,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оскільки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його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використання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запровадила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держава.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22" y="2820474"/>
            <a:ext cx="4702405" cy="264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38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249" y="656824"/>
            <a:ext cx="3863661" cy="1378038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ВЕРСТА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10648" y="566670"/>
            <a:ext cx="5087154" cy="56409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не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найпоширеніша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1 верста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дорівнює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500 саженям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1066,781 м. Верста і поприще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ототожнювалися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7,5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стадіям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стадій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поділявся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на 100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сажнів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Величина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версти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неодноразово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змінювалась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залежно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числа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саженів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входили в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неї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величини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саженя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Також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великі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наші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предки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у поприщах (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їх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ще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називали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гони)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стадіях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41" y="2376890"/>
            <a:ext cx="4699545" cy="313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09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1572" y="875764"/>
            <a:ext cx="2345026" cy="1410236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ПУД</a:t>
            </a:r>
            <a:endParaRPr lang="ru-RU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772732"/>
            <a:ext cx="4409940" cy="5103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ваги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або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маси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яка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вживалася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в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з княжих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часів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аж до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впровадження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метричної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системи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Пуд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дорівнює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16,3805 кг.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Використовували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для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визначення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врожайності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або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при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заготівлі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сільськогосподарських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продуктів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: для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збіжжя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борошна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солі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меду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тощо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578" y="2446987"/>
            <a:ext cx="4371938" cy="378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517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6613" y="592428"/>
            <a:ext cx="4616001" cy="15261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3"/>
                </a:solidFill>
                <a:latin typeface="Comic Sans MS" panose="030F0702030302020204" pitchFamily="66" charset="0"/>
              </a:rPr>
              <a:t>Лукно, корчага, </a:t>
            </a:r>
            <a:r>
              <a:rPr lang="ru-RU" b="1" dirty="0" err="1">
                <a:solidFill>
                  <a:schemeClr val="accent3"/>
                </a:solidFill>
                <a:latin typeface="Comic Sans MS" panose="030F0702030302020204" pitchFamily="66" charset="0"/>
              </a:rPr>
              <a:t>цебер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6254" y="592428"/>
            <a:ext cx="5061397" cy="556367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У </a:t>
            </a:r>
            <a:r>
              <a:rPr lang="ru-RU" dirty="0" err="1">
                <a:solidFill>
                  <a:srgbClr val="0070C0"/>
                </a:solidFill>
              </a:rPr>
              <a:t>Київській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Русі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використовували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також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такі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міри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місткості</a:t>
            </a:r>
            <a:r>
              <a:rPr lang="ru-RU" dirty="0" smtClean="0">
                <a:solidFill>
                  <a:srgbClr val="0070C0"/>
                </a:solidFill>
              </a:rPr>
              <a:t>: </a:t>
            </a:r>
            <a:r>
              <a:rPr lang="ru-RU" dirty="0" err="1" smtClean="0">
                <a:solidFill>
                  <a:srgbClr val="0070C0"/>
                </a:solidFill>
              </a:rPr>
              <a:t>уборок,кадь,голважня,корчага,провар,цебер,відро</a:t>
            </a:r>
            <a:r>
              <a:rPr lang="ru-RU" dirty="0" smtClean="0">
                <a:solidFill>
                  <a:srgbClr val="0070C0"/>
                </a:solidFill>
              </a:rPr>
              <a:t>, кварта.</a:t>
            </a:r>
            <a:endParaRPr lang="ru-RU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У </a:t>
            </a:r>
            <a:r>
              <a:rPr lang="ru-RU" dirty="0" err="1">
                <a:solidFill>
                  <a:srgbClr val="0070C0"/>
                </a:solidFill>
              </a:rPr>
              <a:t>джерелах</a:t>
            </a:r>
            <a:r>
              <a:rPr lang="ru-RU" dirty="0">
                <a:solidFill>
                  <a:srgbClr val="0070C0"/>
                </a:solidFill>
              </a:rPr>
              <a:t> часто </a:t>
            </a:r>
            <a:r>
              <a:rPr lang="ru-RU" dirty="0" err="1">
                <a:solidFill>
                  <a:srgbClr val="0070C0"/>
                </a:solidFill>
              </a:rPr>
              <a:t>згадується</a:t>
            </a:r>
            <a:r>
              <a:rPr lang="ru-RU" dirty="0">
                <a:solidFill>
                  <a:srgbClr val="0070C0"/>
                </a:solidFill>
              </a:rPr>
              <a:t> лукно, </a:t>
            </a:r>
            <a:r>
              <a:rPr lang="ru-RU" dirty="0" err="1">
                <a:solidFill>
                  <a:srgbClr val="0070C0"/>
                </a:solidFill>
              </a:rPr>
              <a:t>метрологічна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назва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якого</a:t>
            </a:r>
            <a:r>
              <a:rPr lang="ru-RU" dirty="0">
                <a:solidFill>
                  <a:srgbClr val="0070C0"/>
                </a:solidFill>
              </a:rPr>
              <a:t> мала </a:t>
            </a:r>
            <a:r>
              <a:rPr lang="ru-RU" dirty="0" err="1">
                <a:solidFill>
                  <a:srgbClr val="0070C0"/>
                </a:solidFill>
              </a:rPr>
              <a:t>поширення</a:t>
            </a:r>
            <a:r>
              <a:rPr lang="ru-RU" dirty="0">
                <a:solidFill>
                  <a:srgbClr val="0070C0"/>
                </a:solidFill>
              </a:rPr>
              <a:t> і в </a:t>
            </a:r>
            <a:r>
              <a:rPr lang="ru-RU" dirty="0" err="1">
                <a:solidFill>
                  <a:srgbClr val="0070C0"/>
                </a:solidFill>
              </a:rPr>
              <a:t>інших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слов’янських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мовах</a:t>
            </a:r>
            <a:r>
              <a:rPr lang="ru-RU" dirty="0">
                <a:solidFill>
                  <a:srgbClr val="0070C0"/>
                </a:solidFill>
              </a:rPr>
              <a:t> і </a:t>
            </a:r>
            <a:r>
              <a:rPr lang="ru-RU" dirty="0" err="1">
                <a:solidFill>
                  <a:srgbClr val="0070C0"/>
                </a:solidFill>
              </a:rPr>
              <a:t>первісно</a:t>
            </a:r>
            <a:r>
              <a:rPr lang="ru-RU" dirty="0">
                <a:solidFill>
                  <a:srgbClr val="0070C0"/>
                </a:solidFill>
              </a:rPr>
              <a:t> мала </a:t>
            </a:r>
            <a:r>
              <a:rPr lang="ru-RU" dirty="0" err="1">
                <a:solidFill>
                  <a:srgbClr val="0070C0"/>
                </a:solidFill>
              </a:rPr>
              <a:t>значення</a:t>
            </a:r>
            <a:r>
              <a:rPr lang="ru-RU" dirty="0">
                <a:solidFill>
                  <a:srgbClr val="0070C0"/>
                </a:solidFill>
              </a:rPr>
              <a:t> «</a:t>
            </a:r>
            <a:r>
              <a:rPr lang="ru-RU" dirty="0" err="1">
                <a:solidFill>
                  <a:srgbClr val="0070C0"/>
                </a:solidFill>
              </a:rPr>
              <a:t>бондарський</a:t>
            </a:r>
            <a:r>
              <a:rPr lang="ru-RU" dirty="0">
                <a:solidFill>
                  <a:srgbClr val="0070C0"/>
                </a:solidFill>
              </a:rPr>
              <a:t>  посуд». </a:t>
            </a:r>
            <a:r>
              <a:rPr lang="ru-RU" dirty="0" err="1">
                <a:solidFill>
                  <a:srgbClr val="0070C0"/>
                </a:solidFill>
              </a:rPr>
              <a:t>Назва</a:t>
            </a:r>
            <a:r>
              <a:rPr lang="ru-RU" dirty="0">
                <a:solidFill>
                  <a:srgbClr val="0070C0"/>
                </a:solidFill>
              </a:rPr>
              <a:t> корчаги походить </a:t>
            </a:r>
            <a:r>
              <a:rPr lang="ru-RU" dirty="0" err="1">
                <a:solidFill>
                  <a:srgbClr val="0070C0"/>
                </a:solidFill>
              </a:rPr>
              <a:t>від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назви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посудини</a:t>
            </a:r>
            <a:r>
              <a:rPr lang="ru-RU" dirty="0">
                <a:solidFill>
                  <a:srgbClr val="0070C0"/>
                </a:solidFill>
              </a:rPr>
              <a:t> з </a:t>
            </a:r>
            <a:r>
              <a:rPr lang="ru-RU" dirty="0" err="1">
                <a:solidFill>
                  <a:srgbClr val="0070C0"/>
                </a:solidFill>
              </a:rPr>
              <a:t>вузькою</a:t>
            </a:r>
            <a:r>
              <a:rPr lang="ru-RU" dirty="0">
                <a:solidFill>
                  <a:srgbClr val="0070C0"/>
                </a:solidFill>
              </a:rPr>
              <a:t> горловиною, яка </a:t>
            </a:r>
            <a:r>
              <a:rPr lang="ru-RU" dirty="0" err="1">
                <a:solidFill>
                  <a:srgbClr val="0070C0"/>
                </a:solidFill>
              </a:rPr>
              <a:t>нагадувала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грецьку</a:t>
            </a:r>
            <a:r>
              <a:rPr lang="ru-RU" dirty="0">
                <a:solidFill>
                  <a:srgbClr val="0070C0"/>
                </a:solidFill>
              </a:rPr>
              <a:t> амфору. </a:t>
            </a:r>
            <a:r>
              <a:rPr lang="ru-RU" dirty="0" err="1">
                <a:solidFill>
                  <a:srgbClr val="0070C0"/>
                </a:solidFill>
              </a:rPr>
              <a:t>її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місткість</a:t>
            </a:r>
            <a:r>
              <a:rPr lang="ru-RU" dirty="0">
                <a:solidFill>
                  <a:srgbClr val="0070C0"/>
                </a:solidFill>
              </a:rPr>
              <a:t> становила </a:t>
            </a:r>
            <a:r>
              <a:rPr lang="ru-RU" dirty="0" err="1">
                <a:solidFill>
                  <a:srgbClr val="0070C0"/>
                </a:solidFill>
              </a:rPr>
              <a:t>близько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двох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відер</a:t>
            </a:r>
            <a:r>
              <a:rPr lang="ru-RU" dirty="0">
                <a:solidFill>
                  <a:srgbClr val="0070C0"/>
                </a:solidFill>
              </a:rPr>
              <a:t>, і нею </a:t>
            </a:r>
            <a:r>
              <a:rPr lang="ru-RU" dirty="0" err="1">
                <a:solidFill>
                  <a:srgbClr val="0070C0"/>
                </a:solidFill>
              </a:rPr>
              <a:t>вимірювали</a:t>
            </a:r>
            <a:r>
              <a:rPr lang="ru-RU" dirty="0">
                <a:solidFill>
                  <a:srgbClr val="0070C0"/>
                </a:solidFill>
              </a:rPr>
              <a:t> як </a:t>
            </a:r>
            <a:r>
              <a:rPr lang="ru-RU" dirty="0" err="1">
                <a:solidFill>
                  <a:srgbClr val="0070C0"/>
                </a:solidFill>
              </a:rPr>
              <a:t>сипкі</a:t>
            </a:r>
            <a:r>
              <a:rPr lang="ru-RU" dirty="0">
                <a:solidFill>
                  <a:srgbClr val="0070C0"/>
                </a:solidFill>
              </a:rPr>
              <a:t>, так і </a:t>
            </a:r>
            <a:r>
              <a:rPr lang="ru-RU" dirty="0" err="1">
                <a:solidFill>
                  <a:srgbClr val="0070C0"/>
                </a:solidFill>
              </a:rPr>
              <a:t>рідкі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речовини</a:t>
            </a:r>
            <a:r>
              <a:rPr lang="ru-RU" dirty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У </a:t>
            </a:r>
            <a:r>
              <a:rPr lang="ru-RU" dirty="0" err="1">
                <a:solidFill>
                  <a:srgbClr val="0070C0"/>
                </a:solidFill>
              </a:rPr>
              <a:t>Галицько-Волинському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князівстві</a:t>
            </a:r>
            <a:r>
              <a:rPr lang="ru-RU" dirty="0">
                <a:solidFill>
                  <a:srgbClr val="0070C0"/>
                </a:solidFill>
              </a:rPr>
              <a:t> у </a:t>
            </a:r>
            <a:r>
              <a:rPr lang="en-US" dirty="0">
                <a:solidFill>
                  <a:srgbClr val="0070C0"/>
                </a:solidFill>
              </a:rPr>
              <a:t>XIII </a:t>
            </a:r>
            <a:r>
              <a:rPr lang="ru-RU" dirty="0">
                <a:solidFill>
                  <a:srgbClr val="0070C0"/>
                </a:solidFill>
              </a:rPr>
              <a:t>ст. </a:t>
            </a:r>
            <a:r>
              <a:rPr lang="ru-RU" dirty="0" err="1">
                <a:solidFill>
                  <a:srgbClr val="0070C0"/>
                </a:solidFill>
              </a:rPr>
              <a:t>була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відома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міра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місткості</a:t>
            </a:r>
            <a:r>
              <a:rPr lang="ru-RU" dirty="0">
                <a:solidFill>
                  <a:srgbClr val="0070C0"/>
                </a:solidFill>
              </a:rPr>
              <a:t> – </a:t>
            </a:r>
            <a:r>
              <a:rPr lang="ru-RU" dirty="0" err="1">
                <a:solidFill>
                  <a:srgbClr val="0070C0"/>
                </a:solidFill>
              </a:rPr>
              <a:t>цебер</a:t>
            </a:r>
            <a:r>
              <a:rPr lang="ru-RU" dirty="0">
                <a:solidFill>
                  <a:srgbClr val="0070C0"/>
                </a:solidFill>
              </a:rPr>
              <a:t>, </a:t>
            </a:r>
            <a:r>
              <a:rPr lang="ru-RU" dirty="0" err="1">
                <a:solidFill>
                  <a:srgbClr val="0070C0"/>
                </a:solidFill>
              </a:rPr>
              <a:t>назва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якої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первісно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вживалася</a:t>
            </a:r>
            <a:r>
              <a:rPr lang="ru-RU" dirty="0">
                <a:solidFill>
                  <a:srgbClr val="0070C0"/>
                </a:solidFill>
              </a:rPr>
              <a:t> на </a:t>
            </a:r>
            <a:r>
              <a:rPr lang="ru-RU" dirty="0" err="1">
                <a:solidFill>
                  <a:srgbClr val="0070C0"/>
                </a:solidFill>
              </a:rPr>
              <a:t>означення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відра</a:t>
            </a:r>
            <a:r>
              <a:rPr lang="ru-RU" dirty="0">
                <a:solidFill>
                  <a:srgbClr val="0070C0"/>
                </a:solidFill>
              </a:rPr>
              <a:t>, </a:t>
            </a:r>
            <a:r>
              <a:rPr lang="ru-RU" dirty="0" err="1">
                <a:solidFill>
                  <a:srgbClr val="0070C0"/>
                </a:solidFill>
              </a:rPr>
              <a:t>що</a:t>
            </a:r>
            <a:r>
              <a:rPr lang="ru-RU" dirty="0">
                <a:solidFill>
                  <a:srgbClr val="0070C0"/>
                </a:solidFill>
              </a:rPr>
              <a:t> ним брали воду з </a:t>
            </a:r>
            <a:r>
              <a:rPr lang="ru-RU" dirty="0" err="1">
                <a:solidFill>
                  <a:srgbClr val="0070C0"/>
                </a:solidFill>
              </a:rPr>
              <a:t>колодязя</a:t>
            </a:r>
            <a:r>
              <a:rPr lang="ru-RU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549" y="1709670"/>
            <a:ext cx="4352184" cy="24856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833" y="3562126"/>
            <a:ext cx="2870878" cy="245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352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4134" y="798490"/>
            <a:ext cx="4212463" cy="1487509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Гривна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22162" y="2163650"/>
            <a:ext cx="5950040" cy="38925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Найдавніша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вагова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одиниця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Київської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Русі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на той час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нічого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спільного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із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монетами не мала.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Її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пов’язують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з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металевою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срібною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золотою прикрасою, яку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вішали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на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шию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. Тому і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назва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її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походить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слова «грива».</a:t>
            </a:r>
          </a:p>
          <a:p>
            <a:pPr marL="0" indent="0">
              <a:buNone/>
            </a:pP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Гривна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дорівнювала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приблизно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409,5 г і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поділялась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на гривенку (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полугривну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), вагою 204,7 г. Гривна в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якості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одиниці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для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вимірювання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ваги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відповідала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певній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кількості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срібла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. Лише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згодом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вона почала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використовуватись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як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рахункова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грошова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одиниця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що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отримала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назву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гривні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кун. У </a:t>
            </a:r>
            <a:r>
              <a:rPr lang="en-US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XII 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ст.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її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вага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вже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сильно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відрізнялася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первісної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6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гривни</a:t>
            </a:r>
            <a:r>
              <a:rPr lang="ru-RU" sz="2600" dirty="0">
                <a:solidFill>
                  <a:srgbClr val="0070C0"/>
                </a:solidFill>
                <a:latin typeface="Comic Sans MS" panose="030F0702030302020204" pitchFamily="66" charset="0"/>
              </a:rPr>
              <a:t> і становила 68,22 г.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4" y="703015"/>
            <a:ext cx="5096698" cy="496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59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68236" y="837128"/>
            <a:ext cx="2628361" cy="1448872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ПЛУГ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097" y="746975"/>
            <a:ext cx="4294030" cy="530919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Це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— не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знаряддя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праці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як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могли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подумати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кількість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землі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яку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можна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було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обробити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за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допомогою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одного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орного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знаряддя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праці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певної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кількості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худоби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Приблизний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розмір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плуга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складав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8 десятин,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або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8,8 га за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сучасною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системою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вимірів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площі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Пізніше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для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вимірювання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значних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відстаней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використовували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вимірювальні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шнури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розмір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яких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визначали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 у </a:t>
            </a:r>
            <a:r>
              <a:rPr lang="ru-RU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сажнях</a:t>
            </a:r>
            <a:r>
              <a:rPr lang="ru-RU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9483" y="2514149"/>
            <a:ext cx="4879846" cy="365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1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9402" y="575090"/>
            <a:ext cx="3206840" cy="1210614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КОПА</a:t>
            </a:r>
            <a:endParaRPr lang="ru-RU" sz="4000" dirty="0">
              <a:solidFill>
                <a:schemeClr val="accent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9854" y="1365161"/>
            <a:ext cx="3966692" cy="473942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6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Найуживанішим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терміном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який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застосовувався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у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лічбі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вимірюванні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була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копа. Вона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дорівнювала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числу 60 (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наприклад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60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яєць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дощок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снопів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тощо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).</a:t>
            </a:r>
          </a:p>
          <a:p>
            <a:pPr marL="0" indent="0">
              <a:buNone/>
            </a:pP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Копа грошей в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Україні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була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ще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й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одиницею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грошового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підрахунку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. У Х</a:t>
            </a:r>
            <a:r>
              <a:rPr lang="en-US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V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ІІ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наприклад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вона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дорівнювала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75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польським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чи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60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литовським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грошам.</a:t>
            </a:r>
          </a:p>
          <a:p>
            <a:pPr marL="0" indent="0">
              <a:buNone/>
            </a:pP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А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ще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копою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називали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стіжок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із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60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снопів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хліба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складених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усередину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і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прикритих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одним снопом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зверху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. На копи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визначались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площі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сіножатей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залежно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від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кількості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кіп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зібраного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врожаю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З часом копу почали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використовувати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і як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міру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площі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орних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земель, коли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її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прирівняли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до 0,1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десятини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: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вважали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,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що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з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десятини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скошують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в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середньому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10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кіп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64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сіна</a:t>
            </a:r>
            <a:r>
              <a:rPr lang="ru-RU" sz="6400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191" y="3258355"/>
            <a:ext cx="5287225" cy="29994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499" y="575090"/>
            <a:ext cx="4427395" cy="315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9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743</Words>
  <Application>Microsoft Office PowerPoint</Application>
  <PresentationFormat>Широкоэкранный</PresentationFormat>
  <Paragraphs>50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Garamond</vt:lpstr>
      <vt:lpstr>Times New Roman</vt:lpstr>
      <vt:lpstr>Натуральные материалы</vt:lpstr>
      <vt:lpstr>Народна математика</vt:lpstr>
      <vt:lpstr>Презентация PowerPoint</vt:lpstr>
      <vt:lpstr>Одиниці вимірювання виникли у процесі господарської діяльності</vt:lpstr>
      <vt:lpstr>Лікоть </vt:lpstr>
      <vt:lpstr>Стопа</vt:lpstr>
      <vt:lpstr>П’ЯДЬ</vt:lpstr>
      <vt:lpstr>САЖЕНЬ</vt:lpstr>
      <vt:lpstr>ВЕРСТА</vt:lpstr>
      <vt:lpstr>ПУД</vt:lpstr>
      <vt:lpstr>Лукно, корчага, цебер </vt:lpstr>
      <vt:lpstr>Гривна</vt:lpstr>
      <vt:lpstr>ПЛУГ</vt:lpstr>
      <vt:lpstr>КОПА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Декоративно-прикладне мистецтво</dc:title>
  <dc:creator/>
  <cp:lastModifiedBy/>
  <cp:revision>21</cp:revision>
  <dcterms:created xsi:type="dcterms:W3CDTF">2012-07-30T23:42:41Z</dcterms:created>
  <dcterms:modified xsi:type="dcterms:W3CDTF">2021-12-29T00:25:31Z</dcterms:modified>
</cp:coreProperties>
</file>