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9" r:id="rId20"/>
    <p:sldId id="300" r:id="rId21"/>
    <p:sldId id="301" r:id="rId22"/>
    <p:sldId id="303" r:id="rId23"/>
    <p:sldId id="304" r:id="rId2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C5F2E0-298D-44AA-836E-10C2B56F43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B9BA43A-9981-4D9B-90CF-E110FBF8D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8D2FFC5-11C6-48E8-BC81-44BCAA3C7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5DB4EC-55FB-4F15-AF3B-B63D7370A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F36FC1-8108-47DB-AD83-74678A0C2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9631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12C4CE-F58D-4367-BF7F-0AB499DC0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40D57A9-CE69-48CB-ACDD-72D722504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EA00EA6-7CDC-4DA1-A5D9-D039DA0EB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B626A7C-D5EE-47AD-A569-598AC5F16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4E2CAC6-01D6-4759-943C-C5B1D6E18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5040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991AC8-05F0-464F-9985-E41E58E24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B7B585B-EEA2-4D2D-8A71-7B80EDF94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4B72075-BD7B-4B64-9E6C-4C951AF4F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686FAE1-7C9F-4938-B480-6E48A0B48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E81B8FB-454C-4B3B-8E9F-F705BE26E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5678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20CECB-BB83-48D8-BA68-531D48767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04292DB-01AF-4D18-9992-CDB3E17ED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ACC5935-11DB-4867-8C67-A0765927DB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B4B44CD-C8E8-4D03-B569-DCF4CB1F8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03EF62B-9283-4B0C-8B17-FF270FAA8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8629711-654C-4323-8423-10D03DAD1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4994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EBBEA3-BBB0-4CAC-B508-D3F3773F1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CC9BC2A-71B8-48FD-9065-216F8291E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4B93690-ABAC-4C9D-A223-2F3F15EE57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274A679-B6B6-4ED1-8336-0E28DC70D6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F7F6BC9-53FC-4D1F-A995-22355D15C2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88B95FC-1BB2-40FD-B1BE-97BA989C9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F4397F5-3CC4-4628-9A02-B59ADCEFB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46B4C51-4F16-4E0C-86F2-21FC8D30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3919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EA3F61-ABF6-4168-A839-D350F261B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86A4CDC-2E70-47F0-BF1B-529751F39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F42E9E9-EABC-4EB2-9943-A7A633F87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36E307F-4CE2-45E1-8061-41A345E0C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5298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A019D7FF-2626-4CC4-9979-B6BAB24D6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9204F8C-6900-4B70-BE30-FBB02C04C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19B90AA-A10B-4823-AD67-3BFE34D99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2758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E007C3-568B-4FB0-B295-1AD4877E2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23FF106-DB0D-44AD-B62F-1562784C9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FCBCB7D-D327-4AA8-81BA-60DE4E3DC7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D1FE1D6-060D-4A13-B828-E602A9099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235F433-537B-4941-8CBE-089817552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069A79F-D624-4341-ABF8-AAE74F777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0965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F717FC-9331-40AB-A5B1-97FBBD5CD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CFB4B498-708F-423E-94D0-A5C16640D2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C33BDEF-5343-4BA8-A008-A77920137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E79A93C-F36B-44EE-AE43-C19BCE3B3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58F3B82-3D65-4A63-B0A0-AF994CC59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CF1D7BC-58AF-45E7-ABF0-9532B03E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5614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7835D-96D4-4DEC-BD4E-E42E58533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766B33D-3230-4A8B-A000-19369ABBA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EA397D2-6321-4F80-B956-24866AB1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FFC020D-53D5-455F-AB4F-CED9C7116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CF79F8E-F3CB-4CAB-8CB9-8BAB3070C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76482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F5236F54-6AC1-4027-9135-670D880D73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64A1554-7168-44E4-B8DD-C1BA3B9DFA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839DC1-08D6-4B21-93E8-9DD04E48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E674B85-4935-49E9-B347-0973784AC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5D11167-BB10-4590-BC65-861836264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8723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4564F6C-9992-4A63-854C-A0A010213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7D08278-3506-4617-8247-357D56542B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58CE01F-813F-43E6-9475-2704F3F02C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38B6D-402D-4C07-A59A-2B4C3F2DE641}" type="datetimeFigureOut">
              <a:rPr lang="ru-UA" smtClean="0"/>
              <a:t>15.09.2022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03A25CF-0486-4B91-ACEF-A483C7CC20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476F58A-44B7-4CBC-93E3-1E569174B0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CB888-884F-45EE-B74A-4E91E4619689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61726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ы на тему геометрии (77 фото)">
            <a:extLst>
              <a:ext uri="{FF2B5EF4-FFF2-40B4-BE49-F238E27FC236}">
                <a16:creationId xmlns:a16="http://schemas.microsoft.com/office/drawing/2014/main" id="{D65DB532-F95C-481A-879A-5C1A767E7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ABACBD55-19E7-4D41-87DD-93E36B1C3828}"/>
              </a:ext>
            </a:extLst>
          </p:cNvPr>
          <p:cNvSpPr/>
          <p:nvPr/>
        </p:nvSpPr>
        <p:spPr>
          <a:xfrm>
            <a:off x="1790700" y="1308100"/>
            <a:ext cx="8610600" cy="4241800"/>
          </a:xfrm>
          <a:prstGeom prst="roundRect">
            <a:avLst/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solidFill>
                  <a:srgbClr val="002060"/>
                </a:solidFill>
                <a:latin typeface="Garamond" panose="02020404030301010803" pitchFamily="18" charset="0"/>
              </a:rPr>
              <a:t>ПАРАЛЕЛОГРАМ</a:t>
            </a:r>
          </a:p>
          <a:p>
            <a:pPr algn="ctr"/>
            <a:r>
              <a:rPr lang="uk-UA" sz="6000" b="1" dirty="0"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  <a:endParaRPr lang="ru-UA" sz="6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60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309E1F-5287-4EAA-ABD9-4AEFF5E7FC15}"/>
              </a:ext>
            </a:extLst>
          </p:cNvPr>
          <p:cNvSpPr txBox="1"/>
          <p:nvPr/>
        </p:nvSpPr>
        <p:spPr>
          <a:xfrm>
            <a:off x="682380" y="240588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5F2E6E-33F0-492A-BA0F-A4A4DD80F292}"/>
              </a:ext>
            </a:extLst>
          </p:cNvPr>
          <p:cNvSpPr txBox="1"/>
          <p:nvPr/>
        </p:nvSpPr>
        <p:spPr>
          <a:xfrm>
            <a:off x="3389720" y="2333997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Параллелограмм 9">
            <a:extLst>
              <a:ext uri="{FF2B5EF4-FFF2-40B4-BE49-F238E27FC236}">
                <a16:creationId xmlns:a16="http://schemas.microsoft.com/office/drawing/2014/main" id="{BBF3388E-BF7C-447F-9533-87F3C6F7D000}"/>
              </a:ext>
            </a:extLst>
          </p:cNvPr>
          <p:cNvSpPr/>
          <p:nvPr/>
        </p:nvSpPr>
        <p:spPr>
          <a:xfrm>
            <a:off x="970412" y="777023"/>
            <a:ext cx="2880320" cy="1729991"/>
          </a:xfrm>
          <a:prstGeom prst="parallelogram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23776B-CE5C-420B-A3CF-E95D4F43157E}"/>
              </a:ext>
            </a:extLst>
          </p:cNvPr>
          <p:cNvSpPr txBox="1"/>
          <p:nvPr/>
        </p:nvSpPr>
        <p:spPr>
          <a:xfrm>
            <a:off x="1110253" y="38966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В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CAC10B-788E-4EEC-9057-3A0CE6FFB0F5}"/>
              </a:ext>
            </a:extLst>
          </p:cNvPr>
          <p:cNvSpPr txBox="1"/>
          <p:nvPr/>
        </p:nvSpPr>
        <p:spPr>
          <a:xfrm>
            <a:off x="3821768" y="389662"/>
            <a:ext cx="461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С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Прямоугольник 15">
            <a:extLst>
              <a:ext uri="{FF2B5EF4-FFF2-40B4-BE49-F238E27FC236}">
                <a16:creationId xmlns:a16="http://schemas.microsoft.com/office/drawing/2014/main" id="{9F9B7743-659C-4190-9697-354E62C37AD8}"/>
              </a:ext>
            </a:extLst>
          </p:cNvPr>
          <p:cNvSpPr/>
          <p:nvPr/>
        </p:nvSpPr>
        <p:spPr>
          <a:xfrm>
            <a:off x="4501486" y="389662"/>
            <a:ext cx="73067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Паралелограмом</a:t>
            </a:r>
            <a:r>
              <a:rPr lang="uk-UA" sz="3600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називають чотирикутник, протилежні сторони якого попарно паралельні.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4C818A-40CF-428E-9E36-865F1CEF5AE2}"/>
              </a:ext>
            </a:extLst>
          </p:cNvPr>
          <p:cNvSpPr txBox="1"/>
          <p:nvPr/>
        </p:nvSpPr>
        <p:spPr>
          <a:xfrm>
            <a:off x="6096000" y="2143988"/>
            <a:ext cx="3297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|| CD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BC || AD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8">
            <a:extLst>
              <a:ext uri="{FF2B5EF4-FFF2-40B4-BE49-F238E27FC236}">
                <a16:creationId xmlns:a16="http://schemas.microsoft.com/office/drawing/2014/main" id="{A776250C-E35B-4B05-91FE-A0E2E7BF0F1C}"/>
              </a:ext>
            </a:extLst>
          </p:cNvPr>
          <p:cNvSpPr/>
          <p:nvPr/>
        </p:nvSpPr>
        <p:spPr>
          <a:xfrm>
            <a:off x="630739" y="3285463"/>
            <a:ext cx="109305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«паралелограм»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походить від грецьких слів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паралелос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–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той, що йде поруч, паралельний, і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лінія.</a:t>
            </a:r>
          </a:p>
        </p:txBody>
      </p:sp>
    </p:spTree>
    <p:extLst>
      <p:ext uri="{BB962C8B-B14F-4D97-AF65-F5344CB8AC3E}">
        <p14:creationId xmlns:p14="http://schemas.microsoft.com/office/powerpoint/2010/main" val="331146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23" name="Заголовок 5">
            <a:extLst>
              <a:ext uri="{FF2B5EF4-FFF2-40B4-BE49-F238E27FC236}">
                <a16:creationId xmlns:a16="http://schemas.microsoft.com/office/drawing/2014/main" id="{96F5AECC-304B-42C9-AE6A-AEE8DD7EA186}"/>
              </a:ext>
            </a:extLst>
          </p:cNvPr>
          <p:cNvSpPr txBox="1">
            <a:spLocks/>
          </p:cNvSpPr>
          <p:nvPr/>
        </p:nvSpPr>
        <p:spPr>
          <a:xfrm>
            <a:off x="2899278" y="283991"/>
            <a:ext cx="6393442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Ознаки паралелограма</a:t>
            </a:r>
          </a:p>
        </p:txBody>
      </p:sp>
      <p:sp>
        <p:nvSpPr>
          <p:cNvPr id="24" name="Прямоугольник 1">
            <a:extLst>
              <a:ext uri="{FF2B5EF4-FFF2-40B4-BE49-F238E27FC236}">
                <a16:creationId xmlns:a16="http://schemas.microsoft.com/office/drawing/2014/main" id="{653F903C-A484-40E1-A511-B5DDF18582D0}"/>
              </a:ext>
            </a:extLst>
          </p:cNvPr>
          <p:cNvSpPr/>
          <p:nvPr/>
        </p:nvSpPr>
        <p:spPr>
          <a:xfrm>
            <a:off x="4958472" y="1223578"/>
            <a:ext cx="690595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buFont typeface="Wingdings 2"/>
              <a:buNone/>
              <a:defRPr/>
            </a:pP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Теорема 1. </a:t>
            </a:r>
            <a:r>
              <a:rPr lang="uk-UA" sz="32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Якщо діагоналі чотирикутника перетинаються та діляться точкою перетину навпіл, то цей чотирикутник – паралелограм.</a:t>
            </a:r>
            <a:endParaRPr lang="ru-RU" sz="3200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6">
            <a:extLst>
              <a:ext uri="{FF2B5EF4-FFF2-40B4-BE49-F238E27FC236}">
                <a16:creationId xmlns:a16="http://schemas.microsoft.com/office/drawing/2014/main" id="{FD9148C4-0641-4F33-84F2-77E10D90BC59}"/>
              </a:ext>
            </a:extLst>
          </p:cNvPr>
          <p:cNvCxnSpPr/>
          <p:nvPr/>
        </p:nvCxnSpPr>
        <p:spPr>
          <a:xfrm>
            <a:off x="3108155" y="3353839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9">
            <a:extLst>
              <a:ext uri="{FF2B5EF4-FFF2-40B4-BE49-F238E27FC236}">
                <a16:creationId xmlns:a16="http://schemas.microsoft.com/office/drawing/2014/main" id="{8585047E-AB1E-4C90-95CA-7600BF874040}"/>
              </a:ext>
            </a:extLst>
          </p:cNvPr>
          <p:cNvCxnSpPr>
            <a:cxnSpLocks/>
          </p:cNvCxnSpPr>
          <p:nvPr/>
        </p:nvCxnSpPr>
        <p:spPr>
          <a:xfrm>
            <a:off x="1515533" y="1443567"/>
            <a:ext cx="2692400" cy="1917243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12">
            <a:extLst>
              <a:ext uri="{FF2B5EF4-FFF2-40B4-BE49-F238E27FC236}">
                <a16:creationId xmlns:a16="http://schemas.microsoft.com/office/drawing/2014/main" id="{9381A501-B1A0-4767-80A4-D93C478DB20B}"/>
              </a:ext>
            </a:extLst>
          </p:cNvPr>
          <p:cNvCxnSpPr>
            <a:cxnSpLocks/>
          </p:cNvCxnSpPr>
          <p:nvPr/>
        </p:nvCxnSpPr>
        <p:spPr>
          <a:xfrm flipV="1">
            <a:off x="1055413" y="1443567"/>
            <a:ext cx="3621967" cy="1917243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FAB2F9C1-B7F0-4292-9FAC-896B8EAD8827}"/>
              </a:ext>
            </a:extLst>
          </p:cNvPr>
          <p:cNvSpPr txBox="1"/>
          <p:nvPr/>
        </p:nvSpPr>
        <p:spPr>
          <a:xfrm>
            <a:off x="731890" y="3169173"/>
            <a:ext cx="276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7608E37-B954-4664-8CD6-1A68A3A5ACE8}"/>
              </a:ext>
            </a:extLst>
          </p:cNvPr>
          <p:cNvSpPr txBox="1"/>
          <p:nvPr/>
        </p:nvSpPr>
        <p:spPr>
          <a:xfrm>
            <a:off x="1222445" y="1074235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FB11EE2-43E1-48F5-9264-6E0D88E791C3}"/>
              </a:ext>
            </a:extLst>
          </p:cNvPr>
          <p:cNvSpPr txBox="1"/>
          <p:nvPr/>
        </p:nvSpPr>
        <p:spPr>
          <a:xfrm>
            <a:off x="4572715" y="1074235"/>
            <a:ext cx="376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471036E-553D-4D07-82DD-4B0E6EA5B8A8}"/>
              </a:ext>
            </a:extLst>
          </p:cNvPr>
          <p:cNvSpPr txBox="1"/>
          <p:nvPr/>
        </p:nvSpPr>
        <p:spPr>
          <a:xfrm>
            <a:off x="4240098" y="3182945"/>
            <a:ext cx="276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D240748-9527-4737-A4BD-CD638F510472}"/>
              </a:ext>
            </a:extLst>
          </p:cNvPr>
          <p:cNvSpPr txBox="1"/>
          <p:nvPr/>
        </p:nvSpPr>
        <p:spPr>
          <a:xfrm>
            <a:off x="2681320" y="2423333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87CBC6-96F1-475F-8E8A-159B7680AE40}"/>
              </a:ext>
            </a:extLst>
          </p:cNvPr>
          <p:cNvSpPr txBox="1"/>
          <p:nvPr/>
        </p:nvSpPr>
        <p:spPr>
          <a:xfrm>
            <a:off x="165100" y="3374581"/>
            <a:ext cx="11861800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Доведення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На рисунку зображено чотирикутник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у якому діагоналі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AC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перетинаються в точці О, причому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AO=OC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BO=OD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 Доведемо, що даний чотирикутник – паралелограм.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Оскільки кути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AOD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BOC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рівні як вертикальні,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AO=OC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BO=OD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то трикутники 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AOD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COB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рівні за першою ознакою рівності трикутників.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З рівності трикутників випливає, що кути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BCO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і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DAO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рівні. Ці кути є внутрішніми різносторонніми при прямих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BC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AD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січній АС, отже,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AD ||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BC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Аналогічно, з рівності трикутників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AOB COD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випливає рівність кутів</a:t>
            </a:r>
          </a:p>
          <a:p>
            <a:pPr algn="ctr"/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BAO 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DCO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а отже,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AB || DC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Протилежні сторони чотирикутника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паралельні, отже, </a:t>
            </a:r>
            <a:r>
              <a:rPr lang="en-US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</a:t>
            </a:r>
          </a:p>
          <a:p>
            <a:pPr algn="ctr"/>
            <a:r>
              <a:rPr lang="uk-UA" sz="19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паралелограм за означенням.</a:t>
            </a:r>
            <a:endParaRPr lang="ru-RU" sz="19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35" name="Прямая соединительная линия 22">
            <a:extLst>
              <a:ext uri="{FF2B5EF4-FFF2-40B4-BE49-F238E27FC236}">
                <a16:creationId xmlns:a16="http://schemas.microsoft.com/office/drawing/2014/main" id="{B5E50A77-9D95-49D2-8F20-475F681226F2}"/>
              </a:ext>
            </a:extLst>
          </p:cNvPr>
          <p:cNvCxnSpPr/>
          <p:nvPr/>
        </p:nvCxnSpPr>
        <p:spPr>
          <a:xfrm>
            <a:off x="2676107" y="241322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25">
            <a:extLst>
              <a:ext uri="{FF2B5EF4-FFF2-40B4-BE49-F238E27FC236}">
                <a16:creationId xmlns:a16="http://schemas.microsoft.com/office/drawing/2014/main" id="{91902F75-37F0-463B-AD1B-68748AE56D1C}"/>
              </a:ext>
            </a:extLst>
          </p:cNvPr>
          <p:cNvCxnSpPr/>
          <p:nvPr/>
        </p:nvCxnSpPr>
        <p:spPr>
          <a:xfrm>
            <a:off x="2676107" y="241322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араллелограмм 2">
            <a:extLst>
              <a:ext uri="{FF2B5EF4-FFF2-40B4-BE49-F238E27FC236}">
                <a16:creationId xmlns:a16="http://schemas.microsoft.com/office/drawing/2014/main" id="{A301D5FD-014D-485B-95C8-18D4170A2B21}"/>
              </a:ext>
            </a:extLst>
          </p:cNvPr>
          <p:cNvSpPr/>
          <p:nvPr/>
        </p:nvSpPr>
        <p:spPr>
          <a:xfrm>
            <a:off x="1045300" y="1443567"/>
            <a:ext cx="3632080" cy="1924213"/>
          </a:xfrm>
          <a:prstGeom prst="parallelogram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1D7AA954-617D-44C2-B133-0E8D9879F5F7}"/>
              </a:ext>
            </a:extLst>
          </p:cNvPr>
          <p:cNvCxnSpPr/>
          <p:nvPr/>
        </p:nvCxnSpPr>
        <p:spPr>
          <a:xfrm>
            <a:off x="1987550" y="2792665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 сполучна лінія 39">
            <a:extLst>
              <a:ext uri="{FF2B5EF4-FFF2-40B4-BE49-F238E27FC236}">
                <a16:creationId xmlns:a16="http://schemas.microsoft.com/office/drawing/2014/main" id="{51C77874-463A-4A4B-B9BF-9B8A3083BEF4}"/>
              </a:ext>
            </a:extLst>
          </p:cNvPr>
          <p:cNvCxnSpPr/>
          <p:nvPr/>
        </p:nvCxnSpPr>
        <p:spPr>
          <a:xfrm>
            <a:off x="3673475" y="1903665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 сполучна лінія 40">
            <a:extLst>
              <a:ext uri="{FF2B5EF4-FFF2-40B4-BE49-F238E27FC236}">
                <a16:creationId xmlns:a16="http://schemas.microsoft.com/office/drawing/2014/main" id="{F55F324E-5CDA-4DE8-94C2-D4B1B737BA77}"/>
              </a:ext>
            </a:extLst>
          </p:cNvPr>
          <p:cNvCxnSpPr>
            <a:cxnSpLocks/>
          </p:cNvCxnSpPr>
          <p:nvPr/>
        </p:nvCxnSpPr>
        <p:spPr>
          <a:xfrm flipH="1">
            <a:off x="3410784" y="2759897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 сполучна лінія 41">
            <a:extLst>
              <a:ext uri="{FF2B5EF4-FFF2-40B4-BE49-F238E27FC236}">
                <a16:creationId xmlns:a16="http://schemas.microsoft.com/office/drawing/2014/main" id="{A003207B-1709-4CB3-ACF6-AFF60E9755C2}"/>
              </a:ext>
            </a:extLst>
          </p:cNvPr>
          <p:cNvCxnSpPr>
            <a:cxnSpLocks/>
          </p:cNvCxnSpPr>
          <p:nvPr/>
        </p:nvCxnSpPr>
        <p:spPr>
          <a:xfrm flipH="1">
            <a:off x="3457029" y="2792665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 сполучна лінія 42">
            <a:extLst>
              <a:ext uri="{FF2B5EF4-FFF2-40B4-BE49-F238E27FC236}">
                <a16:creationId xmlns:a16="http://schemas.microsoft.com/office/drawing/2014/main" id="{2474C3DF-EF0B-4E38-8161-0BF6CA72BEBE}"/>
              </a:ext>
            </a:extLst>
          </p:cNvPr>
          <p:cNvCxnSpPr>
            <a:cxnSpLocks/>
          </p:cNvCxnSpPr>
          <p:nvPr/>
        </p:nvCxnSpPr>
        <p:spPr>
          <a:xfrm flipH="1">
            <a:off x="2166184" y="1870897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 сполучна лінія 43">
            <a:extLst>
              <a:ext uri="{FF2B5EF4-FFF2-40B4-BE49-F238E27FC236}">
                <a16:creationId xmlns:a16="http://schemas.microsoft.com/office/drawing/2014/main" id="{00EFAEBA-D66A-43C5-8F98-3BE2E29C10D8}"/>
              </a:ext>
            </a:extLst>
          </p:cNvPr>
          <p:cNvCxnSpPr>
            <a:cxnSpLocks/>
          </p:cNvCxnSpPr>
          <p:nvPr/>
        </p:nvCxnSpPr>
        <p:spPr>
          <a:xfrm flipH="1">
            <a:off x="2212429" y="1903665"/>
            <a:ext cx="60325" cy="1092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742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97D6AC-3E5C-4929-A662-2CC1AD8A6149}"/>
                  </a:ext>
                </a:extLst>
              </p:cNvPr>
              <p:cNvSpPr txBox="1"/>
              <p:nvPr/>
            </p:nvSpPr>
            <p:spPr>
              <a:xfrm>
                <a:off x="483579" y="1111731"/>
                <a:ext cx="11224840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Теорема 2. </a:t>
                </a:r>
                <a:r>
                  <a:rPr lang="uk-UA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Якщо в чотирикутнику кожні дві протилежні сторони рівні, то цей чотирикутник – паралелограм.</a:t>
                </a:r>
              </a:p>
              <a:p>
                <a:endParaRPr lang="uk-UA" sz="2800" dirty="0">
                  <a:solidFill>
                    <a:srgbClr val="00206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r>
                  <a:rPr lang="uk-UA" sz="28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Теорема 3. </a:t>
                </a:r>
                <a:r>
                  <a:rPr lang="uk-UA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Якщо дві протилежні сторони чотирикутника паралельні і рівні, то цей чотирикутник – паралелограм.</a:t>
                </a:r>
              </a:p>
              <a:p>
                <a:endParaRPr lang="uk-UA" sz="2800" dirty="0">
                  <a:solidFill>
                    <a:srgbClr val="00206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r>
                  <a:rPr lang="uk-UA" sz="28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Теорема 4. </a:t>
                </a:r>
                <a:r>
                  <a:rPr lang="uk-UA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Якщо протилежні кути чотирикутника попарно рівні, то цей чотирикутник – паралелограм.</a:t>
                </a:r>
              </a:p>
              <a:p>
                <a:endParaRPr lang="uk-UA" sz="2800" b="1" dirty="0">
                  <a:solidFill>
                    <a:srgbClr val="00206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r>
                  <a:rPr lang="uk-UA" sz="28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Теорема 5. </a:t>
                </a:r>
                <a:r>
                  <a:rPr lang="uk-UA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Якщо сума кутів, прилеглих до будь якої сторони чотирикутника, дорівнює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rgbClr val="002060"/>
                            </a:solidFill>
                            <a:latin typeface="Cambria Math"/>
                            <a:cs typeface="Times New Roman" pitchFamily="18" charset="0"/>
                          </a:rPr>
                          <m:t>180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rgbClr val="002060"/>
                            </a:solidFill>
                            <a:latin typeface="Cambria Math"/>
                            <a:cs typeface="Times New Roman" pitchFamily="18" charset="0"/>
                          </a:rPr>
                          <m:t>о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 </a:t>
                </a:r>
                <a:r>
                  <a:rPr lang="uk-UA" sz="2800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то цей чотирикутник – паралелограм.</a:t>
                </a:r>
                <a:endParaRPr lang="ru-RU" sz="2800" dirty="0">
                  <a:solidFill>
                    <a:srgbClr val="002060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797D6AC-3E5C-4929-A662-2CC1AD8A61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579" y="1111731"/>
                <a:ext cx="11224840" cy="4832092"/>
              </a:xfrm>
              <a:prstGeom prst="rect">
                <a:avLst/>
              </a:prstGeom>
              <a:blipFill>
                <a:blip r:embed="rId3"/>
                <a:stretch>
                  <a:fillRect l="-1086" t="-1261" r="-1303" b="-2522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7DC4F2B-26B5-4098-9D20-8E7F5624AABF}"/>
              </a:ext>
            </a:extLst>
          </p:cNvPr>
          <p:cNvSpPr txBox="1">
            <a:spLocks/>
          </p:cNvSpPr>
          <p:nvPr/>
        </p:nvSpPr>
        <p:spPr>
          <a:xfrm>
            <a:off x="2899278" y="283991"/>
            <a:ext cx="6393442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Ознаки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28917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66C3D4-3695-4B01-8320-20B0DBB293AF}"/>
              </a:ext>
            </a:extLst>
          </p:cNvPr>
          <p:cNvSpPr txBox="1"/>
          <p:nvPr/>
        </p:nvSpPr>
        <p:spPr>
          <a:xfrm>
            <a:off x="5892800" y="1270816"/>
            <a:ext cx="5143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||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||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BC,</a:t>
            </a: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АВ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=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D, AD = DC.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6A05D4-20BF-478D-BFC6-AF76929F644D}"/>
              </a:ext>
            </a:extLst>
          </p:cNvPr>
          <p:cNvSpPr txBox="1"/>
          <p:nvPr/>
        </p:nvSpPr>
        <p:spPr>
          <a:xfrm>
            <a:off x="784318" y="4050087"/>
            <a:ext cx="106233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паралелограма протилежні сторони попарно  паралельні.</a:t>
            </a:r>
            <a:endParaRPr lang="en-US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7">
            <a:extLst>
              <a:ext uri="{FF2B5EF4-FFF2-40B4-BE49-F238E27FC236}">
                <a16:creationId xmlns:a16="http://schemas.microsoft.com/office/drawing/2014/main" id="{547EBAEE-012F-4117-95CE-BCF8DFBA1AF3}"/>
              </a:ext>
            </a:extLst>
          </p:cNvPr>
          <p:cNvSpPr/>
          <p:nvPr/>
        </p:nvSpPr>
        <p:spPr>
          <a:xfrm>
            <a:off x="784318" y="5479269"/>
            <a:ext cx="107599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паралелограма протилежні сторони попарно  рівні.</a:t>
            </a:r>
            <a:endParaRPr lang="en-US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5">
            <a:extLst>
              <a:ext uri="{FF2B5EF4-FFF2-40B4-BE49-F238E27FC236}">
                <a16:creationId xmlns:a16="http://schemas.microsoft.com/office/drawing/2014/main" id="{2086C2A8-E4FD-4DEC-B1A7-670ECEEF778D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C1C245-3143-4151-B227-51E5199DAD97}"/>
              </a:ext>
            </a:extLst>
          </p:cNvPr>
          <p:cNvSpPr txBox="1"/>
          <p:nvPr/>
        </p:nvSpPr>
        <p:spPr>
          <a:xfrm>
            <a:off x="1647580" y="3066453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A197DA-3ED3-40A4-A698-991BFBF057CD}"/>
              </a:ext>
            </a:extLst>
          </p:cNvPr>
          <p:cNvSpPr txBox="1"/>
          <p:nvPr/>
        </p:nvSpPr>
        <p:spPr>
          <a:xfrm>
            <a:off x="4354920" y="29945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7" name="Параллелограмм 9">
            <a:extLst>
              <a:ext uri="{FF2B5EF4-FFF2-40B4-BE49-F238E27FC236}">
                <a16:creationId xmlns:a16="http://schemas.microsoft.com/office/drawing/2014/main" id="{49984EBD-BA85-4D98-B8C4-97D18E4B783C}"/>
              </a:ext>
            </a:extLst>
          </p:cNvPr>
          <p:cNvSpPr/>
          <p:nvPr/>
        </p:nvSpPr>
        <p:spPr>
          <a:xfrm>
            <a:off x="1935612" y="1437590"/>
            <a:ext cx="2880320" cy="1729991"/>
          </a:xfrm>
          <a:prstGeom prst="parallelogram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D5E4C1-7FC9-4569-936A-E252600546FE}"/>
              </a:ext>
            </a:extLst>
          </p:cNvPr>
          <p:cNvSpPr txBox="1"/>
          <p:nvPr/>
        </p:nvSpPr>
        <p:spPr>
          <a:xfrm>
            <a:off x="2075453" y="105022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В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D68BE3B-BAA4-44E8-B647-CD6C12EA8B72}"/>
              </a:ext>
            </a:extLst>
          </p:cNvPr>
          <p:cNvSpPr txBox="1"/>
          <p:nvPr/>
        </p:nvSpPr>
        <p:spPr>
          <a:xfrm>
            <a:off x="4786968" y="1050229"/>
            <a:ext cx="461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С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8B6C9ECF-D9C7-483B-9338-4D4AC7019645}"/>
              </a:ext>
            </a:extLst>
          </p:cNvPr>
          <p:cNvSpPr/>
          <p:nvPr/>
        </p:nvSpPr>
        <p:spPr>
          <a:xfrm>
            <a:off x="1047959" y="1582684"/>
            <a:ext cx="3348372" cy="18204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2B814E-BCCB-45FA-8AFC-49D67999E62A}"/>
              </a:ext>
            </a:extLst>
          </p:cNvPr>
          <p:cNvSpPr txBox="1"/>
          <p:nvPr/>
        </p:nvSpPr>
        <p:spPr>
          <a:xfrm>
            <a:off x="642914" y="3403083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B52524-CB1D-4E1D-9CA0-79F28C77FE14}"/>
              </a:ext>
            </a:extLst>
          </p:cNvPr>
          <p:cNvSpPr txBox="1"/>
          <p:nvPr/>
        </p:nvSpPr>
        <p:spPr>
          <a:xfrm>
            <a:off x="1166766" y="1151797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F4A3C6-12DE-444E-9600-D40FC689589C}"/>
              </a:ext>
            </a:extLst>
          </p:cNvPr>
          <p:cNvSpPr txBox="1"/>
          <p:nvPr/>
        </p:nvSpPr>
        <p:spPr>
          <a:xfrm>
            <a:off x="4462142" y="120173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F555A-DC20-42F3-967D-C17B48F38F06}"/>
              </a:ext>
            </a:extLst>
          </p:cNvPr>
          <p:cNvSpPr txBox="1"/>
          <p:nvPr/>
        </p:nvSpPr>
        <p:spPr>
          <a:xfrm>
            <a:off x="3863787" y="332885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0F6BE0-F56C-4EC3-906B-7AFEB4FB4B78}"/>
              </a:ext>
            </a:extLst>
          </p:cNvPr>
          <p:cNvSpPr txBox="1"/>
          <p:nvPr/>
        </p:nvSpPr>
        <p:spPr>
          <a:xfrm>
            <a:off x="5379153" y="1398534"/>
            <a:ext cx="49745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 –  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    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B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=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, 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A =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C.</a:t>
            </a:r>
            <a:endParaRPr lang="en-US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1" name="Дуга 10">
            <a:extLst>
              <a:ext uri="{FF2B5EF4-FFF2-40B4-BE49-F238E27FC236}">
                <a16:creationId xmlns:a16="http://schemas.microsoft.com/office/drawing/2014/main" id="{A3888C8D-8672-4418-B92D-83730A84485B}"/>
              </a:ext>
            </a:extLst>
          </p:cNvPr>
          <p:cNvSpPr/>
          <p:nvPr/>
        </p:nvSpPr>
        <p:spPr>
          <a:xfrm>
            <a:off x="642914" y="2953534"/>
            <a:ext cx="861611" cy="861611"/>
          </a:xfrm>
          <a:prstGeom prst="arc">
            <a:avLst>
              <a:gd name="adj1" fmla="val 17009373"/>
              <a:gd name="adj2" fmla="val 0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Дуга 11">
            <a:extLst>
              <a:ext uri="{FF2B5EF4-FFF2-40B4-BE49-F238E27FC236}">
                <a16:creationId xmlns:a16="http://schemas.microsoft.com/office/drawing/2014/main" id="{DF958019-9BD0-490D-9D6C-AA6671915FCE}"/>
              </a:ext>
            </a:extLst>
          </p:cNvPr>
          <p:cNvSpPr/>
          <p:nvPr/>
        </p:nvSpPr>
        <p:spPr>
          <a:xfrm>
            <a:off x="3939765" y="1170623"/>
            <a:ext cx="861611" cy="861611"/>
          </a:xfrm>
          <a:prstGeom prst="arc">
            <a:avLst>
              <a:gd name="adj1" fmla="val 6232673"/>
              <a:gd name="adj2" fmla="val 1081755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Дуга 12">
            <a:extLst>
              <a:ext uri="{FF2B5EF4-FFF2-40B4-BE49-F238E27FC236}">
                <a16:creationId xmlns:a16="http://schemas.microsoft.com/office/drawing/2014/main" id="{E30FC550-8794-401A-AB3A-36EE64EE5EAB}"/>
              </a:ext>
            </a:extLst>
          </p:cNvPr>
          <p:cNvSpPr/>
          <p:nvPr/>
        </p:nvSpPr>
        <p:spPr>
          <a:xfrm>
            <a:off x="3560010" y="3010854"/>
            <a:ext cx="743340" cy="735217"/>
          </a:xfrm>
          <a:prstGeom prst="arc">
            <a:avLst>
              <a:gd name="adj1" fmla="val 10746875"/>
              <a:gd name="adj2" fmla="val 17079566"/>
            </a:avLst>
          </a:prstGeom>
          <a:solidFill>
            <a:schemeClr val="accent5">
              <a:lumMod val="60000"/>
              <a:lumOff val="40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Дуга 13">
            <a:extLst>
              <a:ext uri="{FF2B5EF4-FFF2-40B4-BE49-F238E27FC236}">
                <a16:creationId xmlns:a16="http://schemas.microsoft.com/office/drawing/2014/main" id="{ACDB94E6-C4D6-4F17-BCD2-863BA9323DA6}"/>
              </a:ext>
            </a:extLst>
          </p:cNvPr>
          <p:cNvSpPr/>
          <p:nvPr/>
        </p:nvSpPr>
        <p:spPr>
          <a:xfrm>
            <a:off x="1147922" y="1239695"/>
            <a:ext cx="757727" cy="757727"/>
          </a:xfrm>
          <a:prstGeom prst="arc">
            <a:avLst>
              <a:gd name="adj1" fmla="val 21437181"/>
              <a:gd name="adj2" fmla="val 6368496"/>
            </a:avLst>
          </a:prstGeom>
          <a:solidFill>
            <a:schemeClr val="accent5">
              <a:lumMod val="60000"/>
              <a:lumOff val="40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64F2987-C72B-4D87-925B-826373EEE5D4}"/>
              </a:ext>
            </a:extLst>
          </p:cNvPr>
          <p:cNvSpPr txBox="1"/>
          <p:nvPr/>
        </p:nvSpPr>
        <p:spPr>
          <a:xfrm>
            <a:off x="642914" y="4283519"/>
            <a:ext cx="11158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У паралелограма протилежні кути рівні.</a:t>
            </a:r>
            <a:endParaRPr lang="uk-UA" sz="40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6" name="Заголовок 5">
            <a:extLst>
              <a:ext uri="{FF2B5EF4-FFF2-40B4-BE49-F238E27FC236}">
                <a16:creationId xmlns:a16="http://schemas.microsoft.com/office/drawing/2014/main" id="{92672201-F621-458B-B061-0750D708DE75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156461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CC301D-67E8-4ECF-B359-52F61EE25373}"/>
              </a:ext>
            </a:extLst>
          </p:cNvPr>
          <p:cNvSpPr txBox="1"/>
          <p:nvPr/>
        </p:nvSpPr>
        <p:spPr>
          <a:xfrm>
            <a:off x="5524892" y="1464999"/>
            <a:ext cx="57784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  А +В = 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В +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C =</a:t>
            </a:r>
            <a:endParaRPr lang="en-US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=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С +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= 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A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+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=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180°.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91A8BF-3092-4729-968D-39D1E1556CCE}"/>
              </a:ext>
            </a:extLst>
          </p:cNvPr>
          <p:cNvSpPr txBox="1"/>
          <p:nvPr/>
        </p:nvSpPr>
        <p:spPr>
          <a:xfrm>
            <a:off x="489459" y="4164047"/>
            <a:ext cx="112130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C</a:t>
            </a:r>
            <a:r>
              <a:rPr lang="uk-UA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ума кутів,  прилеглих до однієї сторони паралелограма, дорівнює 180°.</a:t>
            </a:r>
          </a:p>
        </p:txBody>
      </p:sp>
      <p:sp>
        <p:nvSpPr>
          <p:cNvPr id="16" name="Параллелограмм 2">
            <a:extLst>
              <a:ext uri="{FF2B5EF4-FFF2-40B4-BE49-F238E27FC236}">
                <a16:creationId xmlns:a16="http://schemas.microsoft.com/office/drawing/2014/main" id="{DD449C8F-FED7-4A8A-A19E-949E2445B4DB}"/>
              </a:ext>
            </a:extLst>
          </p:cNvPr>
          <p:cNvSpPr/>
          <p:nvPr/>
        </p:nvSpPr>
        <p:spPr>
          <a:xfrm>
            <a:off x="1047959" y="1582684"/>
            <a:ext cx="3348372" cy="18204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B08905-E8FC-46D8-A6BE-B006AB52745F}"/>
              </a:ext>
            </a:extLst>
          </p:cNvPr>
          <p:cNvSpPr txBox="1"/>
          <p:nvPr/>
        </p:nvSpPr>
        <p:spPr>
          <a:xfrm>
            <a:off x="642914" y="3403083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3E6555-646D-42BF-BCC0-44B2C16B72E2}"/>
              </a:ext>
            </a:extLst>
          </p:cNvPr>
          <p:cNvSpPr txBox="1"/>
          <p:nvPr/>
        </p:nvSpPr>
        <p:spPr>
          <a:xfrm>
            <a:off x="1166766" y="1151797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08A67F8-C620-45F1-9B08-741679822267}"/>
              </a:ext>
            </a:extLst>
          </p:cNvPr>
          <p:cNvSpPr txBox="1"/>
          <p:nvPr/>
        </p:nvSpPr>
        <p:spPr>
          <a:xfrm>
            <a:off x="4462142" y="120173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CE4E7A-33B9-4610-8A27-F52586735FDF}"/>
              </a:ext>
            </a:extLst>
          </p:cNvPr>
          <p:cNvSpPr txBox="1"/>
          <p:nvPr/>
        </p:nvSpPr>
        <p:spPr>
          <a:xfrm>
            <a:off x="3863787" y="332885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1" name="Дуга 20">
            <a:extLst>
              <a:ext uri="{FF2B5EF4-FFF2-40B4-BE49-F238E27FC236}">
                <a16:creationId xmlns:a16="http://schemas.microsoft.com/office/drawing/2014/main" id="{C6629E39-FD8A-4307-AE27-C72EF89BB72F}"/>
              </a:ext>
            </a:extLst>
          </p:cNvPr>
          <p:cNvSpPr/>
          <p:nvPr/>
        </p:nvSpPr>
        <p:spPr>
          <a:xfrm>
            <a:off x="642914" y="2953534"/>
            <a:ext cx="861611" cy="861611"/>
          </a:xfrm>
          <a:prstGeom prst="arc">
            <a:avLst>
              <a:gd name="adj1" fmla="val 17009373"/>
              <a:gd name="adj2" fmla="val 0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Дуга 21">
            <a:extLst>
              <a:ext uri="{FF2B5EF4-FFF2-40B4-BE49-F238E27FC236}">
                <a16:creationId xmlns:a16="http://schemas.microsoft.com/office/drawing/2014/main" id="{01971FD0-0090-4FB7-BA9E-8C16641DA47C}"/>
              </a:ext>
            </a:extLst>
          </p:cNvPr>
          <p:cNvSpPr/>
          <p:nvPr/>
        </p:nvSpPr>
        <p:spPr>
          <a:xfrm>
            <a:off x="3939765" y="1170623"/>
            <a:ext cx="861611" cy="861611"/>
          </a:xfrm>
          <a:prstGeom prst="arc">
            <a:avLst>
              <a:gd name="adj1" fmla="val 6232673"/>
              <a:gd name="adj2" fmla="val 1081755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Дуга 22">
            <a:extLst>
              <a:ext uri="{FF2B5EF4-FFF2-40B4-BE49-F238E27FC236}">
                <a16:creationId xmlns:a16="http://schemas.microsoft.com/office/drawing/2014/main" id="{3DB4E9F8-4FB4-4A96-A15F-AE35A16D70C7}"/>
              </a:ext>
            </a:extLst>
          </p:cNvPr>
          <p:cNvSpPr/>
          <p:nvPr/>
        </p:nvSpPr>
        <p:spPr>
          <a:xfrm>
            <a:off x="3560010" y="3010854"/>
            <a:ext cx="743340" cy="735217"/>
          </a:xfrm>
          <a:prstGeom prst="arc">
            <a:avLst>
              <a:gd name="adj1" fmla="val 10746875"/>
              <a:gd name="adj2" fmla="val 17079566"/>
            </a:avLst>
          </a:prstGeom>
          <a:solidFill>
            <a:schemeClr val="accent5">
              <a:lumMod val="60000"/>
              <a:lumOff val="40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Дуга 23">
            <a:extLst>
              <a:ext uri="{FF2B5EF4-FFF2-40B4-BE49-F238E27FC236}">
                <a16:creationId xmlns:a16="http://schemas.microsoft.com/office/drawing/2014/main" id="{D031469E-D07C-473D-AD44-111BFCF7FB2D}"/>
              </a:ext>
            </a:extLst>
          </p:cNvPr>
          <p:cNvSpPr/>
          <p:nvPr/>
        </p:nvSpPr>
        <p:spPr>
          <a:xfrm>
            <a:off x="1147922" y="1239695"/>
            <a:ext cx="757727" cy="757727"/>
          </a:xfrm>
          <a:prstGeom prst="arc">
            <a:avLst>
              <a:gd name="adj1" fmla="val 21437181"/>
              <a:gd name="adj2" fmla="val 6368496"/>
            </a:avLst>
          </a:prstGeom>
          <a:solidFill>
            <a:schemeClr val="accent5">
              <a:lumMod val="60000"/>
              <a:lumOff val="40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Заголовок 5">
            <a:extLst>
              <a:ext uri="{FF2B5EF4-FFF2-40B4-BE49-F238E27FC236}">
                <a16:creationId xmlns:a16="http://schemas.microsoft.com/office/drawing/2014/main" id="{ED61F0FC-6865-4455-9FD7-1A26B3DAFD08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288624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AEF2A34F-9509-4BE0-83E5-FB0C6CAD39D1}"/>
              </a:ext>
            </a:extLst>
          </p:cNvPr>
          <p:cNvSpPr/>
          <p:nvPr/>
        </p:nvSpPr>
        <p:spPr>
          <a:xfrm>
            <a:off x="1768180" y="1596959"/>
            <a:ext cx="3024336" cy="158417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E10B04-47B9-4A42-B366-1894703186DC}"/>
              </a:ext>
            </a:extLst>
          </p:cNvPr>
          <p:cNvSpPr txBox="1"/>
          <p:nvPr/>
        </p:nvSpPr>
        <p:spPr>
          <a:xfrm>
            <a:off x="1475898" y="3035515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3721A9-E931-44B8-912E-FD4091EF0787}"/>
              </a:ext>
            </a:extLst>
          </p:cNvPr>
          <p:cNvSpPr txBox="1"/>
          <p:nvPr/>
        </p:nvSpPr>
        <p:spPr>
          <a:xfrm>
            <a:off x="1925526" y="111039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05F4AD-A773-49E9-A92A-5D7D349069AD}"/>
              </a:ext>
            </a:extLst>
          </p:cNvPr>
          <p:cNvSpPr txBox="1"/>
          <p:nvPr/>
        </p:nvSpPr>
        <p:spPr>
          <a:xfrm>
            <a:off x="4711366" y="1151929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2E87FB-2396-48B4-82C3-83A904AA75B4}"/>
              </a:ext>
            </a:extLst>
          </p:cNvPr>
          <p:cNvSpPr txBox="1"/>
          <p:nvPr/>
        </p:nvSpPr>
        <p:spPr>
          <a:xfrm>
            <a:off x="4420789" y="3101254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B2CB1F-7EB7-4B2A-B680-6292062B69FE}"/>
              </a:ext>
            </a:extLst>
          </p:cNvPr>
          <p:cNvSpPr txBox="1"/>
          <p:nvPr/>
        </p:nvSpPr>
        <p:spPr>
          <a:xfrm>
            <a:off x="5610628" y="1393884"/>
            <a:ext cx="5515835" cy="1676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паралелограм,</a:t>
            </a:r>
          </a:p>
          <a:p>
            <a:pPr algn="ctr">
              <a:lnSpc>
                <a:spcPct val="150000"/>
              </a:lnSpc>
            </a:pPr>
            <a:r>
              <a:rPr lang="uk-UA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АО = ОС, ВО = О</a:t>
            </a:r>
            <a:r>
              <a:rPr lang="en-US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</a:t>
            </a:r>
            <a:r>
              <a:rPr lang="uk-UA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1" name="Прямая соединительная линия 13">
            <a:extLst>
              <a:ext uri="{FF2B5EF4-FFF2-40B4-BE49-F238E27FC236}">
                <a16:creationId xmlns:a16="http://schemas.microsoft.com/office/drawing/2014/main" id="{1F236562-6BC0-432E-ABBD-0DFFB23027C2}"/>
              </a:ext>
            </a:extLst>
          </p:cNvPr>
          <p:cNvCxnSpPr/>
          <p:nvPr/>
        </p:nvCxnSpPr>
        <p:spPr>
          <a:xfrm>
            <a:off x="2198029" y="1596958"/>
            <a:ext cx="2160240" cy="15841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9">
            <a:extLst>
              <a:ext uri="{FF2B5EF4-FFF2-40B4-BE49-F238E27FC236}">
                <a16:creationId xmlns:a16="http://schemas.microsoft.com/office/drawing/2014/main" id="{33486A32-9184-481B-8771-54E9D913DBBE}"/>
              </a:ext>
            </a:extLst>
          </p:cNvPr>
          <p:cNvCxnSpPr/>
          <p:nvPr/>
        </p:nvCxnSpPr>
        <p:spPr>
          <a:xfrm flipV="1">
            <a:off x="1768180" y="1611102"/>
            <a:ext cx="2998305" cy="15841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31DF261-BFF6-4AD2-8C47-C9D6B3FCB5F5}"/>
              </a:ext>
            </a:extLst>
          </p:cNvPr>
          <p:cNvSpPr txBox="1"/>
          <p:nvPr/>
        </p:nvSpPr>
        <p:spPr>
          <a:xfrm>
            <a:off x="3065089" y="239809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4" name="Прямая соединительная линия 11">
            <a:extLst>
              <a:ext uri="{FF2B5EF4-FFF2-40B4-BE49-F238E27FC236}">
                <a16:creationId xmlns:a16="http://schemas.microsoft.com/office/drawing/2014/main" id="{EB8FC41A-D8F8-4CB9-8F5E-6CDA6DEEAF41}"/>
              </a:ext>
            </a:extLst>
          </p:cNvPr>
          <p:cNvCxnSpPr/>
          <p:nvPr/>
        </p:nvCxnSpPr>
        <p:spPr>
          <a:xfrm>
            <a:off x="2006535" y="3181135"/>
            <a:ext cx="1620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1D0DB231-3E08-4E8C-A137-3BA6EAE15364}"/>
              </a:ext>
            </a:extLst>
          </p:cNvPr>
          <p:cNvGrpSpPr/>
          <p:nvPr/>
        </p:nvGrpSpPr>
        <p:grpSpPr>
          <a:xfrm>
            <a:off x="2578273" y="1841146"/>
            <a:ext cx="230540" cy="260060"/>
            <a:chOff x="1875629" y="1944995"/>
            <a:chExt cx="230540" cy="260060"/>
          </a:xfrm>
        </p:grpSpPr>
        <p:cxnSp>
          <p:nvCxnSpPr>
            <p:cNvPr id="16" name="Прямая соединительная линия 24">
              <a:extLst>
                <a:ext uri="{FF2B5EF4-FFF2-40B4-BE49-F238E27FC236}">
                  <a16:creationId xmlns:a16="http://schemas.microsoft.com/office/drawing/2014/main" id="{D0A817A7-0FCA-4B19-8EA6-10B4DEA4EA2E}"/>
                </a:ext>
              </a:extLst>
            </p:cNvPr>
            <p:cNvCxnSpPr/>
            <p:nvPr/>
          </p:nvCxnSpPr>
          <p:spPr>
            <a:xfrm flipV="1">
              <a:off x="1875629" y="1944995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30">
              <a:extLst>
                <a:ext uri="{FF2B5EF4-FFF2-40B4-BE49-F238E27FC236}">
                  <a16:creationId xmlns:a16="http://schemas.microsoft.com/office/drawing/2014/main" id="{CA222F00-807C-44DA-8245-9B043D36D0DC}"/>
                </a:ext>
              </a:extLst>
            </p:cNvPr>
            <p:cNvCxnSpPr/>
            <p:nvPr/>
          </p:nvCxnSpPr>
          <p:spPr>
            <a:xfrm flipV="1">
              <a:off x="1936893" y="1991772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31">
              <a:extLst>
                <a:ext uri="{FF2B5EF4-FFF2-40B4-BE49-F238E27FC236}">
                  <a16:creationId xmlns:a16="http://schemas.microsoft.com/office/drawing/2014/main" id="{EBF9AAD4-7FEC-415E-8010-C2DE403C45EF}"/>
                </a:ext>
              </a:extLst>
            </p:cNvPr>
            <p:cNvCxnSpPr/>
            <p:nvPr/>
          </p:nvCxnSpPr>
          <p:spPr>
            <a:xfrm flipV="1">
              <a:off x="1998157" y="2035779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49545CC5-58D0-49EA-94E0-C772366DC864}"/>
              </a:ext>
            </a:extLst>
          </p:cNvPr>
          <p:cNvSpPr txBox="1"/>
          <p:nvPr/>
        </p:nvSpPr>
        <p:spPr>
          <a:xfrm>
            <a:off x="411863" y="4009566"/>
            <a:ext cx="113682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Діагоналі  паралелограма при перетині </a:t>
            </a:r>
          </a:p>
          <a:p>
            <a:pPr algn="ctr"/>
            <a:r>
              <a:rPr lang="uk-UA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діляться навпіл.</a:t>
            </a:r>
          </a:p>
        </p:txBody>
      </p:sp>
      <p:sp>
        <p:nvSpPr>
          <p:cNvPr id="30" name="Заголовок 5">
            <a:extLst>
              <a:ext uri="{FF2B5EF4-FFF2-40B4-BE49-F238E27FC236}">
                <a16:creationId xmlns:a16="http://schemas.microsoft.com/office/drawing/2014/main" id="{4D5B52AA-73F1-4DE2-B5A2-2A5C89E16397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grpSp>
        <p:nvGrpSpPr>
          <p:cNvPr id="32" name="Групувати 31">
            <a:extLst>
              <a:ext uri="{FF2B5EF4-FFF2-40B4-BE49-F238E27FC236}">
                <a16:creationId xmlns:a16="http://schemas.microsoft.com/office/drawing/2014/main" id="{6BC16259-A0C0-40AA-8FDB-8AC2182C4F98}"/>
              </a:ext>
            </a:extLst>
          </p:cNvPr>
          <p:cNvGrpSpPr/>
          <p:nvPr/>
        </p:nvGrpSpPr>
        <p:grpSpPr>
          <a:xfrm>
            <a:off x="3758427" y="2690662"/>
            <a:ext cx="230540" cy="260060"/>
            <a:chOff x="1875629" y="1944995"/>
            <a:chExt cx="230540" cy="260060"/>
          </a:xfrm>
        </p:grpSpPr>
        <p:cxnSp>
          <p:nvCxnSpPr>
            <p:cNvPr id="33" name="Прямая соединительная линия 24">
              <a:extLst>
                <a:ext uri="{FF2B5EF4-FFF2-40B4-BE49-F238E27FC236}">
                  <a16:creationId xmlns:a16="http://schemas.microsoft.com/office/drawing/2014/main" id="{F4808DD9-C759-493A-82D4-411A6D0CC890}"/>
                </a:ext>
              </a:extLst>
            </p:cNvPr>
            <p:cNvCxnSpPr/>
            <p:nvPr/>
          </p:nvCxnSpPr>
          <p:spPr>
            <a:xfrm flipV="1">
              <a:off x="1875629" y="1944995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0">
              <a:extLst>
                <a:ext uri="{FF2B5EF4-FFF2-40B4-BE49-F238E27FC236}">
                  <a16:creationId xmlns:a16="http://schemas.microsoft.com/office/drawing/2014/main" id="{B670F734-D373-4160-B437-3A32CA9D8CA3}"/>
                </a:ext>
              </a:extLst>
            </p:cNvPr>
            <p:cNvCxnSpPr/>
            <p:nvPr/>
          </p:nvCxnSpPr>
          <p:spPr>
            <a:xfrm flipV="1">
              <a:off x="1936893" y="1991772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1">
              <a:extLst>
                <a:ext uri="{FF2B5EF4-FFF2-40B4-BE49-F238E27FC236}">
                  <a16:creationId xmlns:a16="http://schemas.microsoft.com/office/drawing/2014/main" id="{F960C14E-88BD-48C8-8F29-BDE45B93C0EF}"/>
                </a:ext>
              </a:extLst>
            </p:cNvPr>
            <p:cNvCxnSpPr/>
            <p:nvPr/>
          </p:nvCxnSpPr>
          <p:spPr>
            <a:xfrm flipV="1">
              <a:off x="1998157" y="2035779"/>
              <a:ext cx="108012" cy="1692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id="{DFFCA975-0FB5-44C6-8F84-6E93386EBDF4}"/>
              </a:ext>
            </a:extLst>
          </p:cNvPr>
          <p:cNvGrpSpPr/>
          <p:nvPr/>
        </p:nvGrpSpPr>
        <p:grpSpPr>
          <a:xfrm>
            <a:off x="2510292" y="2694499"/>
            <a:ext cx="125035" cy="134478"/>
            <a:chOff x="1807648" y="2798348"/>
            <a:chExt cx="125035" cy="134478"/>
          </a:xfrm>
        </p:grpSpPr>
        <p:cxnSp>
          <p:nvCxnSpPr>
            <p:cNvPr id="24" name="Прямая соединительная линия 42">
              <a:extLst>
                <a:ext uri="{FF2B5EF4-FFF2-40B4-BE49-F238E27FC236}">
                  <a16:creationId xmlns:a16="http://schemas.microsoft.com/office/drawing/2014/main" id="{E2B87CF5-14E2-4627-A959-C4676B65EDC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07648" y="2824815"/>
              <a:ext cx="75387" cy="10801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2">
              <a:extLst>
                <a:ext uri="{FF2B5EF4-FFF2-40B4-BE49-F238E27FC236}">
                  <a16:creationId xmlns:a16="http://schemas.microsoft.com/office/drawing/2014/main" id="{B313B630-6594-4E42-80AA-2DB676356B0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57296" y="2798348"/>
              <a:ext cx="75387" cy="10801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Групувати 42">
            <a:extLst>
              <a:ext uri="{FF2B5EF4-FFF2-40B4-BE49-F238E27FC236}">
                <a16:creationId xmlns:a16="http://schemas.microsoft.com/office/drawing/2014/main" id="{763D9A29-3D14-40D3-9080-899462C3B01F}"/>
              </a:ext>
            </a:extLst>
          </p:cNvPr>
          <p:cNvGrpSpPr/>
          <p:nvPr/>
        </p:nvGrpSpPr>
        <p:grpSpPr>
          <a:xfrm>
            <a:off x="3926545" y="1951677"/>
            <a:ext cx="125035" cy="134478"/>
            <a:chOff x="1807648" y="2798348"/>
            <a:chExt cx="125035" cy="134478"/>
          </a:xfrm>
        </p:grpSpPr>
        <p:cxnSp>
          <p:nvCxnSpPr>
            <p:cNvPr id="44" name="Прямая соединительная линия 42">
              <a:extLst>
                <a:ext uri="{FF2B5EF4-FFF2-40B4-BE49-F238E27FC236}">
                  <a16:creationId xmlns:a16="http://schemas.microsoft.com/office/drawing/2014/main" id="{68E569F2-46B6-40EB-9187-70F326306CE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07648" y="2824815"/>
              <a:ext cx="75387" cy="10801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2">
              <a:extLst>
                <a:ext uri="{FF2B5EF4-FFF2-40B4-BE49-F238E27FC236}">
                  <a16:creationId xmlns:a16="http://schemas.microsoft.com/office/drawing/2014/main" id="{08264EA9-F7EF-4F01-B098-A086DA0564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57296" y="2798348"/>
              <a:ext cx="75387" cy="10801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8199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39AAEAC4-6FC8-4128-B0A3-1008D7340D49}"/>
              </a:ext>
            </a:extLst>
          </p:cNvPr>
          <p:cNvSpPr/>
          <p:nvPr/>
        </p:nvSpPr>
        <p:spPr>
          <a:xfrm>
            <a:off x="1904500" y="1495727"/>
            <a:ext cx="3573016" cy="18002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D8726E-AE04-4C8B-957A-D7181F342E9E}"/>
              </a:ext>
            </a:extLst>
          </p:cNvPr>
          <p:cNvSpPr txBox="1"/>
          <p:nvPr/>
        </p:nvSpPr>
        <p:spPr>
          <a:xfrm>
            <a:off x="1606124" y="338238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DB434-7EBF-44FD-9C49-C4BC70888125}"/>
              </a:ext>
            </a:extLst>
          </p:cNvPr>
          <p:cNvSpPr txBox="1"/>
          <p:nvPr/>
        </p:nvSpPr>
        <p:spPr>
          <a:xfrm>
            <a:off x="1942954" y="113214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B41A30-DDEE-47A2-A1DC-D81B97511F42}"/>
              </a:ext>
            </a:extLst>
          </p:cNvPr>
          <p:cNvSpPr txBox="1"/>
          <p:nvPr/>
        </p:nvSpPr>
        <p:spPr>
          <a:xfrm>
            <a:off x="5464577" y="117481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9A9A52-5021-4B9F-B9EB-04BDC2014DDF}"/>
              </a:ext>
            </a:extLst>
          </p:cNvPr>
          <p:cNvSpPr txBox="1"/>
          <p:nvPr/>
        </p:nvSpPr>
        <p:spPr>
          <a:xfrm>
            <a:off x="5000844" y="328846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0" name="Прямая соединительная линия 8">
            <a:extLst>
              <a:ext uri="{FF2B5EF4-FFF2-40B4-BE49-F238E27FC236}">
                <a16:creationId xmlns:a16="http://schemas.microsoft.com/office/drawing/2014/main" id="{3B2B7282-CE6B-45B9-8DB4-3C2271E80DA4}"/>
              </a:ext>
            </a:extLst>
          </p:cNvPr>
          <p:cNvCxnSpPr>
            <a:cxnSpLocks/>
          </p:cNvCxnSpPr>
          <p:nvPr/>
        </p:nvCxnSpPr>
        <p:spPr>
          <a:xfrm>
            <a:off x="2359653" y="1495727"/>
            <a:ext cx="2670842" cy="17861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уга 10">
            <a:extLst>
              <a:ext uri="{FF2B5EF4-FFF2-40B4-BE49-F238E27FC236}">
                <a16:creationId xmlns:a16="http://schemas.microsoft.com/office/drawing/2014/main" id="{E132430E-5D96-43B9-9526-797763CFD681}"/>
              </a:ext>
            </a:extLst>
          </p:cNvPr>
          <p:cNvSpPr/>
          <p:nvPr/>
        </p:nvSpPr>
        <p:spPr>
          <a:xfrm>
            <a:off x="2039159" y="1197584"/>
            <a:ext cx="648072" cy="648072"/>
          </a:xfrm>
          <a:prstGeom prst="arc">
            <a:avLst>
              <a:gd name="adj1" fmla="val 2019176"/>
              <a:gd name="adj2" fmla="val 6222793"/>
            </a:avLst>
          </a:prstGeom>
          <a:solidFill>
            <a:schemeClr val="accent5">
              <a:lumMod val="75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Дуга 11">
            <a:extLst>
              <a:ext uri="{FF2B5EF4-FFF2-40B4-BE49-F238E27FC236}">
                <a16:creationId xmlns:a16="http://schemas.microsoft.com/office/drawing/2014/main" id="{1169D997-F0B7-430E-B69F-73D2AB5D1220}"/>
              </a:ext>
            </a:extLst>
          </p:cNvPr>
          <p:cNvSpPr/>
          <p:nvPr/>
        </p:nvSpPr>
        <p:spPr>
          <a:xfrm rot="10608690">
            <a:off x="4693876" y="2928476"/>
            <a:ext cx="648072" cy="648072"/>
          </a:xfrm>
          <a:prstGeom prst="arc">
            <a:avLst>
              <a:gd name="adj1" fmla="val 2229052"/>
              <a:gd name="adj2" fmla="val 6451762"/>
            </a:avLst>
          </a:prstGeom>
          <a:solidFill>
            <a:schemeClr val="accent5">
              <a:lumMod val="75000"/>
            </a:schemeClr>
          </a:solidFill>
          <a:ln w="762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Дуга 12">
            <a:extLst>
              <a:ext uri="{FF2B5EF4-FFF2-40B4-BE49-F238E27FC236}">
                <a16:creationId xmlns:a16="http://schemas.microsoft.com/office/drawing/2014/main" id="{A21F4229-74A5-402B-B035-EE41D5EA82F5}"/>
              </a:ext>
            </a:extLst>
          </p:cNvPr>
          <p:cNvSpPr/>
          <p:nvPr/>
        </p:nvSpPr>
        <p:spPr>
          <a:xfrm>
            <a:off x="2027973" y="1141304"/>
            <a:ext cx="789892" cy="736775"/>
          </a:xfrm>
          <a:prstGeom prst="arc">
            <a:avLst>
              <a:gd name="adj1" fmla="val 27770"/>
              <a:gd name="adj2" fmla="val 2087433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Дуга 13">
            <a:extLst>
              <a:ext uri="{FF2B5EF4-FFF2-40B4-BE49-F238E27FC236}">
                <a16:creationId xmlns:a16="http://schemas.microsoft.com/office/drawing/2014/main" id="{68217A39-F6CC-40D8-8044-320F452B8398}"/>
              </a:ext>
            </a:extLst>
          </p:cNvPr>
          <p:cNvSpPr/>
          <p:nvPr/>
        </p:nvSpPr>
        <p:spPr>
          <a:xfrm>
            <a:off x="4630909" y="2918915"/>
            <a:ext cx="720080" cy="720080"/>
          </a:xfrm>
          <a:prstGeom prst="arc">
            <a:avLst>
              <a:gd name="adj1" fmla="val 10802197"/>
              <a:gd name="adj2" fmla="val 12833454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6">
            <a:extLst>
              <a:ext uri="{FF2B5EF4-FFF2-40B4-BE49-F238E27FC236}">
                <a16:creationId xmlns:a16="http://schemas.microsoft.com/office/drawing/2014/main" id="{169A6556-42F6-4233-BD56-86E3B200B80C}"/>
              </a:ext>
            </a:extLst>
          </p:cNvPr>
          <p:cNvSpPr/>
          <p:nvPr/>
        </p:nvSpPr>
        <p:spPr>
          <a:xfrm>
            <a:off x="964145" y="4155667"/>
            <a:ext cx="10263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Кожна діагональ утворює з протилежними (паралельними) сторонами дві пари рівних («внутрішніх різносторонніх») кутів.</a:t>
            </a:r>
          </a:p>
        </p:txBody>
      </p:sp>
      <p:sp>
        <p:nvSpPr>
          <p:cNvPr id="16" name="Прямоугольник 17">
            <a:extLst>
              <a:ext uri="{FF2B5EF4-FFF2-40B4-BE49-F238E27FC236}">
                <a16:creationId xmlns:a16="http://schemas.microsoft.com/office/drawing/2014/main" id="{F81E7611-1842-4C4F-866F-5737F61F82D0}"/>
              </a:ext>
            </a:extLst>
          </p:cNvPr>
          <p:cNvSpPr/>
          <p:nvPr/>
        </p:nvSpPr>
        <p:spPr>
          <a:xfrm>
            <a:off x="6080712" y="1344703"/>
            <a:ext cx="45051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АВС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- паралелограм,</a:t>
            </a: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ABD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=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BDC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,</a:t>
            </a: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A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DB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=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 C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BD.</a:t>
            </a:r>
            <a:endParaRPr lang="en-US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30" name="Заголовок 5">
            <a:extLst>
              <a:ext uri="{FF2B5EF4-FFF2-40B4-BE49-F238E27FC236}">
                <a16:creationId xmlns:a16="http://schemas.microsoft.com/office/drawing/2014/main" id="{47450184-DC0D-40F3-A43B-3CC6280B853E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6399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21975E-6609-42FE-AE6E-FCB1B78979A4}"/>
              </a:ext>
            </a:extLst>
          </p:cNvPr>
          <p:cNvSpPr txBox="1"/>
          <p:nvPr/>
        </p:nvSpPr>
        <p:spPr>
          <a:xfrm>
            <a:off x="6002597" y="1509691"/>
            <a:ext cx="49765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 паралелограм;</a:t>
            </a:r>
            <a:endParaRPr lang="en-US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∆ АВ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 =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∆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CDB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2C9E74-8E8D-46C9-A119-A65F6EBF0A4D}"/>
              </a:ext>
            </a:extLst>
          </p:cNvPr>
          <p:cNvSpPr txBox="1"/>
          <p:nvPr/>
        </p:nvSpPr>
        <p:spPr>
          <a:xfrm>
            <a:off x="2136286" y="3571250"/>
            <a:ext cx="7919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Кожна діагональ паралелограма ділить його на два рівних трикутники.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120797-3B37-43D4-B77C-B4C2319ACEB0}"/>
              </a:ext>
            </a:extLst>
          </p:cNvPr>
          <p:cNvSpPr txBox="1"/>
          <p:nvPr/>
        </p:nvSpPr>
        <p:spPr>
          <a:xfrm>
            <a:off x="624736" y="4694838"/>
            <a:ext cx="109425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Доведення</a:t>
            </a:r>
          </a:p>
          <a:p>
            <a:pPr algn="ctr"/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Нехай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 – 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даний паралелограм,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BD – 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діагональ паралелограма.</a:t>
            </a:r>
          </a:p>
          <a:p>
            <a:pPr algn="ctr"/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Розглянемо трикутники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ABD 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і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CDB.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У них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AB=CD, AD=BC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як протилежні сторони паралелограма, 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BD </a:t>
            </a:r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– спільна сторона. Отже, ці трикутники рівні за третьою ознакою рівності трикутників.</a:t>
            </a:r>
            <a:r>
              <a:rPr lang="en-US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5" name="Параллелограмм 2">
            <a:extLst>
              <a:ext uri="{FF2B5EF4-FFF2-40B4-BE49-F238E27FC236}">
                <a16:creationId xmlns:a16="http://schemas.microsoft.com/office/drawing/2014/main" id="{CFB6DEE3-B2B7-4633-9275-1F456AE67DBA}"/>
              </a:ext>
            </a:extLst>
          </p:cNvPr>
          <p:cNvSpPr/>
          <p:nvPr/>
        </p:nvSpPr>
        <p:spPr>
          <a:xfrm>
            <a:off x="1904500" y="1495727"/>
            <a:ext cx="3573016" cy="18002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D5A7A9-01E6-4B83-9388-7CABD0793F88}"/>
              </a:ext>
            </a:extLst>
          </p:cNvPr>
          <p:cNvSpPr txBox="1"/>
          <p:nvPr/>
        </p:nvSpPr>
        <p:spPr>
          <a:xfrm>
            <a:off x="1606124" y="338238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521B2F-0B49-4C18-BD6B-8066DBB91E28}"/>
              </a:ext>
            </a:extLst>
          </p:cNvPr>
          <p:cNvSpPr txBox="1"/>
          <p:nvPr/>
        </p:nvSpPr>
        <p:spPr>
          <a:xfrm>
            <a:off x="1942954" y="113214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66869A-1602-408E-BA04-2A1F5A63DD5D}"/>
              </a:ext>
            </a:extLst>
          </p:cNvPr>
          <p:cNvSpPr txBox="1"/>
          <p:nvPr/>
        </p:nvSpPr>
        <p:spPr>
          <a:xfrm>
            <a:off x="5464577" y="117481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38A903-2AF0-47CD-B8A9-46D754B95BF2}"/>
              </a:ext>
            </a:extLst>
          </p:cNvPr>
          <p:cNvSpPr txBox="1"/>
          <p:nvPr/>
        </p:nvSpPr>
        <p:spPr>
          <a:xfrm>
            <a:off x="5000844" y="328846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20" name="Прямая соединительная линия 8">
            <a:extLst>
              <a:ext uri="{FF2B5EF4-FFF2-40B4-BE49-F238E27FC236}">
                <a16:creationId xmlns:a16="http://schemas.microsoft.com/office/drawing/2014/main" id="{8E904124-AA2D-4D08-8C8A-67AACD1063B7}"/>
              </a:ext>
            </a:extLst>
          </p:cNvPr>
          <p:cNvCxnSpPr>
            <a:cxnSpLocks/>
          </p:cNvCxnSpPr>
          <p:nvPr/>
        </p:nvCxnSpPr>
        <p:spPr>
          <a:xfrm>
            <a:off x="2359653" y="1495727"/>
            <a:ext cx="2670842" cy="17861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Заголовок 5">
            <a:extLst>
              <a:ext uri="{FF2B5EF4-FFF2-40B4-BE49-F238E27FC236}">
                <a16:creationId xmlns:a16="http://schemas.microsoft.com/office/drawing/2014/main" id="{E48445BF-FF11-49E1-8BA4-0CE3EE94B43B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338969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рямоугольник 2">
            <a:extLst>
              <a:ext uri="{FF2B5EF4-FFF2-40B4-BE49-F238E27FC236}">
                <a16:creationId xmlns:a16="http://schemas.microsoft.com/office/drawing/2014/main" id="{4EA2DB7D-1DA4-49CA-BA2A-D86D6D86EC84}"/>
              </a:ext>
            </a:extLst>
          </p:cNvPr>
          <p:cNvSpPr/>
          <p:nvPr/>
        </p:nvSpPr>
        <p:spPr>
          <a:xfrm>
            <a:off x="555602" y="3897155"/>
            <a:ext cx="110807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Довжина кожної з діагоналей менша за суму довжин його не паралельних сторін та більша за модуль різниці довжин зазначених сторін.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Прямоугольник 17">
                <a:extLst>
                  <a:ext uri="{FF2B5EF4-FFF2-40B4-BE49-F238E27FC236}">
                    <a16:creationId xmlns:a16="http://schemas.microsoft.com/office/drawing/2014/main" id="{AFAB1786-D5EA-44BC-B684-7706F5D8980C}"/>
                  </a:ext>
                </a:extLst>
              </p:cNvPr>
              <p:cNvSpPr/>
              <p:nvPr/>
            </p:nvSpPr>
            <p:spPr>
              <a:xfrm>
                <a:off x="6030610" y="1390261"/>
                <a:ext cx="5445722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32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ABCD</a:t>
                </a:r>
                <a:r>
                  <a:rPr lang="uk-UA" sz="32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паралелограм</a:t>
                </a:r>
                <a:r>
                  <a:rPr lang="en-US" sz="32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sz="32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𝑩𝑪</m:t>
                        </m:r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𝑨𝑩</m:t>
                        </m:r>
                      </m:e>
                    </m:d>
                    <m:r>
                      <a:rPr lang="ru-RU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𝑨𝑪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𝑩𝑪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𝑨𝑩</m:t>
                    </m:r>
                  </m:oMath>
                </a14:m>
                <a:r>
                  <a:rPr lang="en-US" sz="3200" b="1" dirty="0">
                    <a:solidFill>
                      <a:srgbClr val="002060"/>
                    </a:solidFill>
                    <a:latin typeface="Garamond" panose="02020404030301010803" pitchFamily="18" charset="0"/>
                  </a:rPr>
                  <a:t>,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sz="32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𝑩𝑪</m:t>
                        </m:r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𝑪𝑫</m:t>
                        </m:r>
                      </m:e>
                    </m:d>
                    <m:r>
                      <a:rPr lang="ru-RU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𝑩𝑫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𝑩𝑪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sz="3200" b="1" i="1" smtClean="0">
                        <a:solidFill>
                          <a:srgbClr val="002060"/>
                        </a:solidFill>
                        <a:latin typeface="Cambria Math"/>
                        <a:ea typeface="Cambria Math"/>
                      </a:rPr>
                      <m:t>𝑪𝑫</m:t>
                    </m:r>
                  </m:oMath>
                </a14:m>
                <a:r>
                  <a:rPr lang="en-US" sz="3200" b="1" dirty="0">
                    <a:solidFill>
                      <a:srgbClr val="002060"/>
                    </a:solidFill>
                    <a:latin typeface="Garamond" panose="02020404030301010803" pitchFamily="18" charset="0"/>
                  </a:rPr>
                  <a:t>.</a:t>
                </a:r>
                <a:endParaRPr lang="ru-RU" sz="3200" b="1" dirty="0">
                  <a:solidFill>
                    <a:srgbClr val="002060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14" name="Прямоугольник 17">
                <a:extLst>
                  <a:ext uri="{FF2B5EF4-FFF2-40B4-BE49-F238E27FC236}">
                    <a16:creationId xmlns:a16="http://schemas.microsoft.com/office/drawing/2014/main" id="{AFAB1786-D5EA-44BC-B684-7706F5D898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0610" y="1390261"/>
                <a:ext cx="5445722" cy="1569660"/>
              </a:xfrm>
              <a:prstGeom prst="rect">
                <a:avLst/>
              </a:prstGeom>
              <a:blipFill>
                <a:blip r:embed="rId3"/>
                <a:stretch>
                  <a:fillRect t="-5039" r="-2237" b="-12016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Параллелограмм 2">
            <a:extLst>
              <a:ext uri="{FF2B5EF4-FFF2-40B4-BE49-F238E27FC236}">
                <a16:creationId xmlns:a16="http://schemas.microsoft.com/office/drawing/2014/main" id="{D46C3A44-2BEC-42E5-BAF2-91B2B21C9525}"/>
              </a:ext>
            </a:extLst>
          </p:cNvPr>
          <p:cNvSpPr/>
          <p:nvPr/>
        </p:nvSpPr>
        <p:spPr>
          <a:xfrm>
            <a:off x="1904500" y="1495727"/>
            <a:ext cx="3573016" cy="18002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DCF739-43D2-4012-A0BA-3CDC8DDB5C4D}"/>
              </a:ext>
            </a:extLst>
          </p:cNvPr>
          <p:cNvSpPr txBox="1"/>
          <p:nvPr/>
        </p:nvSpPr>
        <p:spPr>
          <a:xfrm>
            <a:off x="1606124" y="338238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C9F934-C039-41D1-8D2A-C7592375DF78}"/>
              </a:ext>
            </a:extLst>
          </p:cNvPr>
          <p:cNvSpPr txBox="1"/>
          <p:nvPr/>
        </p:nvSpPr>
        <p:spPr>
          <a:xfrm>
            <a:off x="1942954" y="113214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A7EFDA-2B4D-4721-A2CF-D4951C6CEE1C}"/>
              </a:ext>
            </a:extLst>
          </p:cNvPr>
          <p:cNvSpPr txBox="1"/>
          <p:nvPr/>
        </p:nvSpPr>
        <p:spPr>
          <a:xfrm>
            <a:off x="5464577" y="117481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D6B84F-CFCD-46C4-8FF9-8E9C03D940A9}"/>
              </a:ext>
            </a:extLst>
          </p:cNvPr>
          <p:cNvSpPr txBox="1"/>
          <p:nvPr/>
        </p:nvSpPr>
        <p:spPr>
          <a:xfrm>
            <a:off x="5000844" y="328846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20" name="Прямая соединительная линия 8">
            <a:extLst>
              <a:ext uri="{FF2B5EF4-FFF2-40B4-BE49-F238E27FC236}">
                <a16:creationId xmlns:a16="http://schemas.microsoft.com/office/drawing/2014/main" id="{77BDB2A2-5210-4C74-A4E8-2AF3A7F14B47}"/>
              </a:ext>
            </a:extLst>
          </p:cNvPr>
          <p:cNvCxnSpPr>
            <a:cxnSpLocks/>
          </p:cNvCxnSpPr>
          <p:nvPr/>
        </p:nvCxnSpPr>
        <p:spPr>
          <a:xfrm>
            <a:off x="2359653" y="1495727"/>
            <a:ext cx="2670842" cy="178615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5">
            <a:extLst>
              <a:ext uri="{FF2B5EF4-FFF2-40B4-BE49-F238E27FC236}">
                <a16:creationId xmlns:a16="http://schemas.microsoft.com/office/drawing/2014/main" id="{DDF99A22-5999-447E-A7DA-0C06094C4ACA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cxnSp>
        <p:nvCxnSpPr>
          <p:cNvPr id="22" name="Прямая соединительная линия 8">
            <a:extLst>
              <a:ext uri="{FF2B5EF4-FFF2-40B4-BE49-F238E27FC236}">
                <a16:creationId xmlns:a16="http://schemas.microsoft.com/office/drawing/2014/main" id="{8B53541E-1889-4FD2-AD7E-2F2D74235620}"/>
              </a:ext>
            </a:extLst>
          </p:cNvPr>
          <p:cNvCxnSpPr>
            <a:cxnSpLocks/>
          </p:cNvCxnSpPr>
          <p:nvPr/>
        </p:nvCxnSpPr>
        <p:spPr>
          <a:xfrm flipV="1">
            <a:off x="1925571" y="1495727"/>
            <a:ext cx="3539006" cy="179274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AF0CCA9-056C-4768-839C-A4675E94B73B}"/>
              </a:ext>
            </a:extLst>
          </p:cNvPr>
          <p:cNvSpPr txBox="1"/>
          <p:nvPr/>
        </p:nvSpPr>
        <p:spPr>
          <a:xfrm>
            <a:off x="3528990" y="1846254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199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4A193B45-47F6-4A9D-BC2E-7DA66F53941F}"/>
              </a:ext>
            </a:extLst>
          </p:cNvPr>
          <p:cNvSpPr/>
          <p:nvPr/>
        </p:nvSpPr>
        <p:spPr>
          <a:xfrm>
            <a:off x="1780659" y="1624350"/>
            <a:ext cx="3024336" cy="158417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2C4D25-F8E3-460F-A212-2CDBE18DEBA3}"/>
              </a:ext>
            </a:extLst>
          </p:cNvPr>
          <p:cNvSpPr txBox="1"/>
          <p:nvPr/>
        </p:nvSpPr>
        <p:spPr>
          <a:xfrm>
            <a:off x="1456623" y="3048035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E57563-191A-4AF8-B2CD-896922730AF3}"/>
              </a:ext>
            </a:extLst>
          </p:cNvPr>
          <p:cNvSpPr txBox="1"/>
          <p:nvPr/>
        </p:nvSpPr>
        <p:spPr>
          <a:xfrm>
            <a:off x="1906251" y="112291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2B3910-130F-4360-963B-E519B79BC1FB}"/>
              </a:ext>
            </a:extLst>
          </p:cNvPr>
          <p:cNvSpPr txBox="1"/>
          <p:nvPr/>
        </p:nvSpPr>
        <p:spPr>
          <a:xfrm>
            <a:off x="4692091" y="1164449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603E18-AB94-4694-A105-9BE3168BE971}"/>
              </a:ext>
            </a:extLst>
          </p:cNvPr>
          <p:cNvSpPr txBox="1"/>
          <p:nvPr/>
        </p:nvSpPr>
        <p:spPr>
          <a:xfrm>
            <a:off x="4401514" y="3113774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07DBC5-FDBC-4424-BDC7-5CF0D8127196}"/>
                  </a:ext>
                </a:extLst>
              </p:cNvPr>
              <p:cNvSpPr txBox="1"/>
              <p:nvPr/>
            </p:nvSpPr>
            <p:spPr>
              <a:xfrm>
                <a:off x="4804995" y="1411137"/>
                <a:ext cx="6749668" cy="18738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anose="02020603050405020304" pitchFamily="18" charset="0"/>
                  </a:rPr>
                  <a:t>ABCD</a:t>
                </a:r>
                <a:r>
                  <a:rPr lang="uk-UA" sz="36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anose="02020603050405020304" pitchFamily="18" charset="0"/>
                  </a:rPr>
                  <a:t> – паралелограм</a:t>
                </a:r>
                <a:r>
                  <a:rPr lang="en-US" sz="3600" b="1" dirty="0">
                    <a:solidFill>
                      <a:srgbClr val="002060"/>
                    </a:solidFill>
                    <a:latin typeface="Garamond" panose="02020404030301010803" pitchFamily="18" charset="0"/>
                    <a:cs typeface="Times New Roman" panose="02020603050405020304" pitchFamily="18" charset="0"/>
                  </a:rPr>
                  <a:t>,</a:t>
                </a:r>
                <a:endParaRPr lang="uk-UA" sz="3600" b="1" dirty="0">
                  <a:solidFill>
                    <a:srgbClr val="002060"/>
                  </a:solidFill>
                  <a:latin typeface="Garamond" panose="02020404030301010803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𝑨𝑪</m:t>
                        </m:r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𝑩𝑫</m:t>
                        </m:r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𝟐</m:t>
                    </m:r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𝑨𝑩</m:t>
                        </m:r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𝑩𝑪</m:t>
                        </m:r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3600" b="1" dirty="0">
                    <a:solidFill>
                      <a:srgbClr val="002060"/>
                    </a:solidFill>
                    <a:latin typeface="Garamond" panose="02020404030301010803" pitchFamily="18" charset="0"/>
                  </a:rPr>
                  <a:t>,</a:t>
                </a:r>
                <a:r>
                  <a:rPr lang="uk-UA" sz="3600" b="1" dirty="0">
                    <a:solidFill>
                      <a:srgbClr val="002060"/>
                    </a:solidFill>
                    <a:latin typeface="Garamond" panose="02020404030301010803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𝒅</m:t>
                            </m:r>
                          </m:e>
                          <m:sub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𝒅</m:t>
                            </m:r>
                          </m:e>
                          <m:sub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  <m: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𝟐</m:t>
                    </m:r>
                    <m:d>
                      <m:dPr>
                        <m:ctrlPr>
                          <a:rPr lang="en-US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en-US" sz="36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𝒃</m:t>
                            </m:r>
                          </m:e>
                          <m:sup>
                            <m:r>
                              <a:rPr lang="en-US" sz="36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e>
                    </m:d>
                    <m:r>
                      <a:rPr lang="en-US" sz="3600" b="1" i="1">
                        <a:solidFill>
                          <a:srgbClr val="002060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uk-UA" sz="3600" b="1" dirty="0">
                  <a:solidFill>
                    <a:srgbClr val="002060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07DBC5-FDBC-4424-BDC7-5CF0D81271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4995" y="1411137"/>
                <a:ext cx="6749668" cy="1873846"/>
              </a:xfrm>
              <a:prstGeom prst="rect">
                <a:avLst/>
              </a:prstGeom>
              <a:blipFill>
                <a:blip r:embed="rId3"/>
                <a:stretch>
                  <a:fillRect t="-487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Прямая соединительная линия 13">
            <a:extLst>
              <a:ext uri="{FF2B5EF4-FFF2-40B4-BE49-F238E27FC236}">
                <a16:creationId xmlns:a16="http://schemas.microsoft.com/office/drawing/2014/main" id="{C68E2F7A-CD45-454F-96A1-DD4BB1BF9C03}"/>
              </a:ext>
            </a:extLst>
          </p:cNvPr>
          <p:cNvCxnSpPr>
            <a:cxnSpLocks/>
          </p:cNvCxnSpPr>
          <p:nvPr/>
        </p:nvCxnSpPr>
        <p:spPr>
          <a:xfrm>
            <a:off x="2172444" y="1623622"/>
            <a:ext cx="2229070" cy="1570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9">
            <a:extLst>
              <a:ext uri="{FF2B5EF4-FFF2-40B4-BE49-F238E27FC236}">
                <a16:creationId xmlns:a16="http://schemas.microsoft.com/office/drawing/2014/main" id="{0FCA890F-23B6-4D43-BE11-B0EDD09C252D}"/>
              </a:ext>
            </a:extLst>
          </p:cNvPr>
          <p:cNvCxnSpPr>
            <a:cxnSpLocks/>
          </p:cNvCxnSpPr>
          <p:nvPr/>
        </p:nvCxnSpPr>
        <p:spPr>
          <a:xfrm flipV="1">
            <a:off x="1794619" y="1623622"/>
            <a:ext cx="3010376" cy="1570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0C5EED8D-8446-4417-8C9D-1C67F531578F}"/>
              </a:ext>
            </a:extLst>
          </p:cNvPr>
          <p:cNvSpPr txBox="1"/>
          <p:nvPr/>
        </p:nvSpPr>
        <p:spPr>
          <a:xfrm>
            <a:off x="3045814" y="241061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47E51E-FC25-47EC-9FBF-E930944A1A9F}"/>
              </a:ext>
            </a:extLst>
          </p:cNvPr>
          <p:cNvSpPr txBox="1"/>
          <p:nvPr/>
        </p:nvSpPr>
        <p:spPr>
          <a:xfrm>
            <a:off x="344486" y="4039311"/>
            <a:ext cx="11503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Сума квадратів діагоналей дорівнює сумі квадратів усіх сторін паралелограма.</a:t>
            </a:r>
            <a:endParaRPr lang="uk-UA" sz="4000" b="1" dirty="0">
              <a:solidFill>
                <a:srgbClr val="002060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4CC0C9-5CA1-4A88-AF20-7B31EF1F8CF2}"/>
              </a:ext>
            </a:extLst>
          </p:cNvPr>
          <p:cNvSpPr txBox="1"/>
          <p:nvPr/>
        </p:nvSpPr>
        <p:spPr>
          <a:xfrm>
            <a:off x="1661481" y="2041527"/>
            <a:ext cx="2383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</a:t>
            </a:r>
            <a:endParaRPr lang="ru-RU" sz="2000" b="1" i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CEE6BF-476A-4896-A886-C4B06B7308DD}"/>
              </a:ext>
            </a:extLst>
          </p:cNvPr>
          <p:cNvSpPr txBox="1"/>
          <p:nvPr/>
        </p:nvSpPr>
        <p:spPr>
          <a:xfrm>
            <a:off x="2807097" y="3207798"/>
            <a:ext cx="485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</a:t>
            </a:r>
            <a:endParaRPr lang="ru-RU" sz="2000" b="1" i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B8A1B23-8ED3-4039-B98F-E834186870BE}"/>
                  </a:ext>
                </a:extLst>
              </p:cNvPr>
              <p:cNvSpPr txBox="1"/>
              <p:nvPr/>
            </p:nvSpPr>
            <p:spPr>
              <a:xfrm>
                <a:off x="2550378" y="2265199"/>
                <a:ext cx="2567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𝒅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ru-RU" b="1" dirty="0">
                  <a:solidFill>
                    <a:srgbClr val="002060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B8A1B23-8ED3-4039-B98F-E834186870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378" y="2265199"/>
                <a:ext cx="256719" cy="369332"/>
              </a:xfrm>
              <a:prstGeom prst="rect">
                <a:avLst/>
              </a:prstGeom>
              <a:blipFill>
                <a:blip r:embed="rId4"/>
                <a:stretch>
                  <a:fillRect r="-57143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144CC8B-FB23-4A67-837E-ECB10D1C3596}"/>
                  </a:ext>
                </a:extLst>
              </p:cNvPr>
              <p:cNvSpPr txBox="1"/>
              <p:nvPr/>
            </p:nvSpPr>
            <p:spPr>
              <a:xfrm>
                <a:off x="3628738" y="2387418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𝒅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ru-RU" b="1" dirty="0">
                  <a:solidFill>
                    <a:srgbClr val="002060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144CC8B-FB23-4A67-837E-ECB10D1C35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8738" y="2387418"/>
                <a:ext cx="288032" cy="369332"/>
              </a:xfrm>
              <a:prstGeom prst="rect">
                <a:avLst/>
              </a:prstGeom>
              <a:blipFill>
                <a:blip r:embed="rId5"/>
                <a:stretch>
                  <a:fillRect r="-3750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Заголовок 5">
            <a:extLst>
              <a:ext uri="{FF2B5EF4-FFF2-40B4-BE49-F238E27FC236}">
                <a16:creationId xmlns:a16="http://schemas.microsoft.com/office/drawing/2014/main" id="{80C4560E-3D78-46CF-94D3-8085528AA643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358302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C8F395-376C-49F1-A1C6-3099D46A7051}"/>
              </a:ext>
            </a:extLst>
          </p:cNvPr>
          <p:cNvSpPr txBox="1"/>
          <p:nvPr/>
        </p:nvSpPr>
        <p:spPr>
          <a:xfrm>
            <a:off x="1302080" y="310245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331709-089E-4E4F-9716-D64654A2036C}"/>
              </a:ext>
            </a:extLst>
          </p:cNvPr>
          <p:cNvSpPr txBox="1"/>
          <p:nvPr/>
        </p:nvSpPr>
        <p:spPr>
          <a:xfrm>
            <a:off x="1742880" y="116194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309D52-BA0A-42D0-922F-5D64FD7E9F56}"/>
              </a:ext>
            </a:extLst>
          </p:cNvPr>
          <p:cNvSpPr txBox="1"/>
          <p:nvPr/>
        </p:nvSpPr>
        <p:spPr>
          <a:xfrm>
            <a:off x="4523169" y="1153125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999677-154C-4F15-BED8-28E8F6160F3A}"/>
              </a:ext>
            </a:extLst>
          </p:cNvPr>
          <p:cNvSpPr txBox="1"/>
          <p:nvPr/>
        </p:nvSpPr>
        <p:spPr>
          <a:xfrm>
            <a:off x="4232592" y="310245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ED786B-FCD1-4D40-9FA4-AF9130C380CD}"/>
              </a:ext>
            </a:extLst>
          </p:cNvPr>
          <p:cNvSpPr txBox="1"/>
          <p:nvPr/>
        </p:nvSpPr>
        <p:spPr>
          <a:xfrm>
            <a:off x="4652010" y="1503946"/>
            <a:ext cx="71506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паралелограм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-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точка перетину діагоналей АС і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D,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- центр симетрії паралелограма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ОК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=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ОМ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3">
            <a:extLst>
              <a:ext uri="{FF2B5EF4-FFF2-40B4-BE49-F238E27FC236}">
                <a16:creationId xmlns:a16="http://schemas.microsoft.com/office/drawing/2014/main" id="{13445511-029C-4837-81FB-5CEF307EDBEC}"/>
              </a:ext>
            </a:extLst>
          </p:cNvPr>
          <p:cNvCxnSpPr>
            <a:cxnSpLocks/>
          </p:cNvCxnSpPr>
          <p:nvPr/>
        </p:nvCxnSpPr>
        <p:spPr>
          <a:xfrm>
            <a:off x="1980356" y="1598154"/>
            <a:ext cx="2204545" cy="157003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9">
            <a:extLst>
              <a:ext uri="{FF2B5EF4-FFF2-40B4-BE49-F238E27FC236}">
                <a16:creationId xmlns:a16="http://schemas.microsoft.com/office/drawing/2014/main" id="{0AFA0B6E-FCB0-44B1-8E46-A38E77BD95D3}"/>
              </a:ext>
            </a:extLst>
          </p:cNvPr>
          <p:cNvCxnSpPr>
            <a:cxnSpLocks/>
          </p:cNvCxnSpPr>
          <p:nvPr/>
        </p:nvCxnSpPr>
        <p:spPr>
          <a:xfrm flipV="1">
            <a:off x="1579983" y="1607532"/>
            <a:ext cx="3024336" cy="15659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1">
            <a:extLst>
              <a:ext uri="{FF2B5EF4-FFF2-40B4-BE49-F238E27FC236}">
                <a16:creationId xmlns:a16="http://schemas.microsoft.com/office/drawing/2014/main" id="{BC940A05-2FE3-4C89-9A0D-EF47D23BF382}"/>
              </a:ext>
            </a:extLst>
          </p:cNvPr>
          <p:cNvCxnSpPr/>
          <p:nvPr/>
        </p:nvCxnSpPr>
        <p:spPr>
          <a:xfrm>
            <a:off x="1818338" y="3182331"/>
            <a:ext cx="1620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2137D9D-9088-42BE-956A-2B5B0A20A4F8}"/>
              </a:ext>
            </a:extLst>
          </p:cNvPr>
          <p:cNvSpPr txBox="1"/>
          <p:nvPr/>
        </p:nvSpPr>
        <p:spPr>
          <a:xfrm>
            <a:off x="489283" y="3633944"/>
            <a:ext cx="11213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Точка перетину діагоналей є центром симетрії паралелограма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8">
            <a:extLst>
              <a:ext uri="{FF2B5EF4-FFF2-40B4-BE49-F238E27FC236}">
                <a16:creationId xmlns:a16="http://schemas.microsoft.com/office/drawing/2014/main" id="{B4C29B85-A09F-4C73-BD21-8D816085B083}"/>
              </a:ext>
            </a:extLst>
          </p:cNvPr>
          <p:cNvSpPr/>
          <p:nvPr/>
        </p:nvSpPr>
        <p:spPr>
          <a:xfrm>
            <a:off x="330768" y="4399247"/>
            <a:ext cx="115304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Будь-який відрізок, який проходить через точку перетину діагоналей i кінці якого належать паралельним його сторонам, ділиться цією точкою навпіл.</a:t>
            </a:r>
          </a:p>
        </p:txBody>
      </p:sp>
      <p:cxnSp>
        <p:nvCxnSpPr>
          <p:cNvPr id="17" name="Прямая соединительная линия 12">
            <a:extLst>
              <a:ext uri="{FF2B5EF4-FFF2-40B4-BE49-F238E27FC236}">
                <a16:creationId xmlns:a16="http://schemas.microsoft.com/office/drawing/2014/main" id="{CF42844C-5A22-4A30-A872-367BDAA16E78}"/>
              </a:ext>
            </a:extLst>
          </p:cNvPr>
          <p:cNvCxnSpPr>
            <a:cxnSpLocks/>
          </p:cNvCxnSpPr>
          <p:nvPr/>
        </p:nvCxnSpPr>
        <p:spPr>
          <a:xfrm flipH="1">
            <a:off x="2889306" y="1594435"/>
            <a:ext cx="394172" cy="158417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365D9EA-B6FD-4DD6-99DD-2900AEC22345}"/>
              </a:ext>
            </a:extLst>
          </p:cNvPr>
          <p:cNvSpPr txBox="1"/>
          <p:nvPr/>
        </p:nvSpPr>
        <p:spPr>
          <a:xfrm>
            <a:off x="2644738" y="3102450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М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F22B4C-23EA-4A72-8395-E53B080D29F9}"/>
              </a:ext>
            </a:extLst>
          </p:cNvPr>
          <p:cNvSpPr txBox="1"/>
          <p:nvPr/>
        </p:nvSpPr>
        <p:spPr>
          <a:xfrm>
            <a:off x="3130249" y="1156989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К</a:t>
            </a:r>
          </a:p>
        </p:txBody>
      </p:sp>
      <p:sp>
        <p:nvSpPr>
          <p:cNvPr id="20" name="Заголовок 5">
            <a:extLst>
              <a:ext uri="{FF2B5EF4-FFF2-40B4-BE49-F238E27FC236}">
                <a16:creationId xmlns:a16="http://schemas.microsoft.com/office/drawing/2014/main" id="{96A08BF5-3E5B-4AF6-B5A1-3A4F46A68BC4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B17F8EC4-E4DE-4A5F-B8C9-B0BC6E0D3079}"/>
              </a:ext>
            </a:extLst>
          </p:cNvPr>
          <p:cNvSpPr/>
          <p:nvPr/>
        </p:nvSpPr>
        <p:spPr>
          <a:xfrm>
            <a:off x="1579983" y="1598155"/>
            <a:ext cx="3024336" cy="158417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D4FBF9-4C44-4E5C-9062-156DD563DB4A}"/>
              </a:ext>
            </a:extLst>
          </p:cNvPr>
          <p:cNvSpPr txBox="1"/>
          <p:nvPr/>
        </p:nvSpPr>
        <p:spPr>
          <a:xfrm>
            <a:off x="3169151" y="2196444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81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AA87A8-042C-45C4-BB5C-9617160CAEEF}"/>
              </a:ext>
            </a:extLst>
          </p:cNvPr>
          <p:cNvSpPr txBox="1"/>
          <p:nvPr/>
        </p:nvSpPr>
        <p:spPr>
          <a:xfrm>
            <a:off x="1735695" y="3167715"/>
            <a:ext cx="324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BCA58C-23C1-43E4-854E-04FC5407EEE7}"/>
              </a:ext>
            </a:extLst>
          </p:cNvPr>
          <p:cNvSpPr txBox="1"/>
          <p:nvPr/>
        </p:nvSpPr>
        <p:spPr>
          <a:xfrm>
            <a:off x="2253317" y="1122910"/>
            <a:ext cx="324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F025DD-47C3-4522-9CA2-D9200B5B22D0}"/>
              </a:ext>
            </a:extLst>
          </p:cNvPr>
          <p:cNvSpPr txBox="1"/>
          <p:nvPr/>
        </p:nvSpPr>
        <p:spPr>
          <a:xfrm>
            <a:off x="5082287" y="1307448"/>
            <a:ext cx="324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DCD70F-FCAF-420B-AA96-5616B61B44B6}"/>
              </a:ext>
            </a:extLst>
          </p:cNvPr>
          <p:cNvSpPr txBox="1"/>
          <p:nvPr/>
        </p:nvSpPr>
        <p:spPr>
          <a:xfrm>
            <a:off x="4598670" y="3159819"/>
            <a:ext cx="324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29B7A8-B4E5-4EA6-9262-5EB3F9609E09}"/>
              </a:ext>
            </a:extLst>
          </p:cNvPr>
          <p:cNvSpPr txBox="1"/>
          <p:nvPr/>
        </p:nvSpPr>
        <p:spPr>
          <a:xfrm>
            <a:off x="5498067" y="1413458"/>
            <a:ext cx="5438273" cy="1324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</a:t>
            </a:r>
          </a:p>
          <a:p>
            <a:pPr algn="ctr">
              <a:lnSpc>
                <a:spcPct val="150000"/>
              </a:lnSpc>
            </a:pP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бісектриса, то АВ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= ВК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9">
            <a:extLst>
              <a:ext uri="{FF2B5EF4-FFF2-40B4-BE49-F238E27FC236}">
                <a16:creationId xmlns:a16="http://schemas.microsoft.com/office/drawing/2014/main" id="{0059CAE2-2FF1-45A5-93E1-9E3FC5102469}"/>
              </a:ext>
            </a:extLst>
          </p:cNvPr>
          <p:cNvCxnSpPr>
            <a:cxnSpLocks/>
          </p:cNvCxnSpPr>
          <p:nvPr/>
        </p:nvCxnSpPr>
        <p:spPr>
          <a:xfrm flipV="1">
            <a:off x="2059731" y="1596360"/>
            <a:ext cx="1975112" cy="15634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C907E1D-F069-4BD3-A559-544F669DAF58}"/>
              </a:ext>
            </a:extLst>
          </p:cNvPr>
          <p:cNvSpPr txBox="1"/>
          <p:nvPr/>
        </p:nvSpPr>
        <p:spPr>
          <a:xfrm>
            <a:off x="3875692" y="1165473"/>
            <a:ext cx="324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К</a:t>
            </a:r>
          </a:p>
        </p:txBody>
      </p:sp>
      <p:sp>
        <p:nvSpPr>
          <p:cNvPr id="13" name="Дуга 12">
            <a:extLst>
              <a:ext uri="{FF2B5EF4-FFF2-40B4-BE49-F238E27FC236}">
                <a16:creationId xmlns:a16="http://schemas.microsoft.com/office/drawing/2014/main" id="{B161FA4E-DC8A-4AB9-9678-3C38FE6E2C35}"/>
              </a:ext>
            </a:extLst>
          </p:cNvPr>
          <p:cNvSpPr/>
          <p:nvPr/>
        </p:nvSpPr>
        <p:spPr>
          <a:xfrm>
            <a:off x="1677734" y="2771868"/>
            <a:ext cx="763994" cy="740520"/>
          </a:xfrm>
          <a:prstGeom prst="arc">
            <a:avLst>
              <a:gd name="adj1" fmla="val 16975570"/>
              <a:gd name="adj2" fmla="val 19255774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sz="28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4" name="Дуга 13">
            <a:extLst>
              <a:ext uri="{FF2B5EF4-FFF2-40B4-BE49-F238E27FC236}">
                <a16:creationId xmlns:a16="http://schemas.microsoft.com/office/drawing/2014/main" id="{16F16201-C14B-443D-9B53-4C874BE6597E}"/>
              </a:ext>
            </a:extLst>
          </p:cNvPr>
          <p:cNvSpPr/>
          <p:nvPr/>
        </p:nvSpPr>
        <p:spPr>
          <a:xfrm>
            <a:off x="1747387" y="2846142"/>
            <a:ext cx="648072" cy="648072"/>
          </a:xfrm>
          <a:prstGeom prst="arc">
            <a:avLst>
              <a:gd name="adj1" fmla="val 19255524"/>
              <a:gd name="adj2" fmla="val 0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sz="28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5" name="Дуга 14">
            <a:extLst>
              <a:ext uri="{FF2B5EF4-FFF2-40B4-BE49-F238E27FC236}">
                <a16:creationId xmlns:a16="http://schemas.microsoft.com/office/drawing/2014/main" id="{9CD5AF07-FC03-4931-973F-B96C598B14F2}"/>
              </a:ext>
            </a:extLst>
          </p:cNvPr>
          <p:cNvSpPr/>
          <p:nvPr/>
        </p:nvSpPr>
        <p:spPr>
          <a:xfrm>
            <a:off x="3659781" y="1285243"/>
            <a:ext cx="648072" cy="648072"/>
          </a:xfrm>
          <a:prstGeom prst="arc">
            <a:avLst>
              <a:gd name="adj1" fmla="val 8483738"/>
              <a:gd name="adj2" fmla="val 10928785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sz="28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6" name="Прямая соединительная линия 17">
            <a:extLst>
              <a:ext uri="{FF2B5EF4-FFF2-40B4-BE49-F238E27FC236}">
                <a16:creationId xmlns:a16="http://schemas.microsoft.com/office/drawing/2014/main" id="{C50A0262-1041-4B4A-AAC2-AAC44B0B6DAB}"/>
              </a:ext>
            </a:extLst>
          </p:cNvPr>
          <p:cNvCxnSpPr/>
          <p:nvPr/>
        </p:nvCxnSpPr>
        <p:spPr>
          <a:xfrm>
            <a:off x="2139965" y="2350259"/>
            <a:ext cx="20083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8">
            <a:extLst>
              <a:ext uri="{FF2B5EF4-FFF2-40B4-BE49-F238E27FC236}">
                <a16:creationId xmlns:a16="http://schemas.microsoft.com/office/drawing/2014/main" id="{1EDD1615-E7E1-489C-A34E-AC50DA62AD25}"/>
              </a:ext>
            </a:extLst>
          </p:cNvPr>
          <p:cNvCxnSpPr/>
          <p:nvPr/>
        </p:nvCxnSpPr>
        <p:spPr>
          <a:xfrm>
            <a:off x="3022030" y="1488638"/>
            <a:ext cx="0" cy="2154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422FF93-C370-4E22-96A0-44F7ACC3117F}"/>
              </a:ext>
            </a:extLst>
          </p:cNvPr>
          <p:cNvSpPr txBox="1"/>
          <p:nvPr/>
        </p:nvSpPr>
        <p:spPr>
          <a:xfrm>
            <a:off x="536155" y="3833961"/>
            <a:ext cx="111196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Бісектриса кута паралелограма перетинає більшу з його сторін  і відтинає від паралелограма рівнобедрений трикутник, основою якого є ця бісектриса.</a:t>
            </a:r>
          </a:p>
        </p:txBody>
      </p:sp>
      <p:sp>
        <p:nvSpPr>
          <p:cNvPr id="19" name="Заголовок 5">
            <a:extLst>
              <a:ext uri="{FF2B5EF4-FFF2-40B4-BE49-F238E27FC236}">
                <a16:creationId xmlns:a16="http://schemas.microsoft.com/office/drawing/2014/main" id="{C54B960C-27AB-44B1-AEEB-D83B754272F2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13502334-5EEE-4244-8198-6D1DC3BD63EB}"/>
              </a:ext>
            </a:extLst>
          </p:cNvPr>
          <p:cNvSpPr/>
          <p:nvPr/>
        </p:nvSpPr>
        <p:spPr>
          <a:xfrm>
            <a:off x="2034009" y="1596360"/>
            <a:ext cx="3024336" cy="158417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76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24F3ED-C529-49DE-9698-5EF05E215434}"/>
              </a:ext>
            </a:extLst>
          </p:cNvPr>
          <p:cNvSpPr txBox="1"/>
          <p:nvPr/>
        </p:nvSpPr>
        <p:spPr>
          <a:xfrm>
            <a:off x="1647597" y="2977616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13EEB0-48ED-4418-A7F8-0136F7D4411E}"/>
              </a:ext>
            </a:extLst>
          </p:cNvPr>
          <p:cNvSpPr txBox="1"/>
          <p:nvPr/>
        </p:nvSpPr>
        <p:spPr>
          <a:xfrm>
            <a:off x="2101525" y="1172232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7729BC-3DCD-48DD-B4E2-37639ACF2B6B}"/>
              </a:ext>
            </a:extLst>
          </p:cNvPr>
          <p:cNvSpPr txBox="1"/>
          <p:nvPr/>
        </p:nvSpPr>
        <p:spPr>
          <a:xfrm>
            <a:off x="4918545" y="1174212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8EFBD2-B24B-4ADB-BA67-710EEEBD8DC7}"/>
              </a:ext>
            </a:extLst>
          </p:cNvPr>
          <p:cNvSpPr txBox="1"/>
          <p:nvPr/>
        </p:nvSpPr>
        <p:spPr>
          <a:xfrm>
            <a:off x="4579897" y="2977617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E80950-8C3B-402E-8B87-64FF8F8F9E30}"/>
              </a:ext>
            </a:extLst>
          </p:cNvPr>
          <p:cNvSpPr txBox="1"/>
          <p:nvPr/>
        </p:nvSpPr>
        <p:spPr>
          <a:xfrm>
            <a:off x="5911288" y="1315963"/>
            <a:ext cx="49683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К,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ВК –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бісектриси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ВКА=90°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, 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  <a:sym typeface="Symbol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AK = KN</a:t>
            </a:r>
            <a:endParaRPr lang="en-US" sz="36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1" name="Прямая соединительная линия 9">
            <a:extLst>
              <a:ext uri="{FF2B5EF4-FFF2-40B4-BE49-F238E27FC236}">
                <a16:creationId xmlns:a16="http://schemas.microsoft.com/office/drawing/2014/main" id="{4D26A69D-19FB-450F-A6EC-920BE280E936}"/>
              </a:ext>
            </a:extLst>
          </p:cNvPr>
          <p:cNvCxnSpPr>
            <a:cxnSpLocks/>
          </p:cNvCxnSpPr>
          <p:nvPr/>
        </p:nvCxnSpPr>
        <p:spPr>
          <a:xfrm flipV="1">
            <a:off x="2001961" y="1549227"/>
            <a:ext cx="1833572" cy="15590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2BE1BC1-1AEE-4429-92F7-5CA48D5CD0FB}"/>
              </a:ext>
            </a:extLst>
          </p:cNvPr>
          <p:cNvSpPr txBox="1"/>
          <p:nvPr/>
        </p:nvSpPr>
        <p:spPr>
          <a:xfrm>
            <a:off x="2992620" y="2151447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Garamond" panose="02020404030301010803" pitchFamily="18" charset="0"/>
              </a:rPr>
              <a:t>К</a:t>
            </a:r>
          </a:p>
        </p:txBody>
      </p:sp>
      <p:sp>
        <p:nvSpPr>
          <p:cNvPr id="13" name="Дуга 12">
            <a:extLst>
              <a:ext uri="{FF2B5EF4-FFF2-40B4-BE49-F238E27FC236}">
                <a16:creationId xmlns:a16="http://schemas.microsoft.com/office/drawing/2014/main" id="{93C287A8-9C5F-4390-BA89-D43282C15C05}"/>
              </a:ext>
            </a:extLst>
          </p:cNvPr>
          <p:cNvSpPr/>
          <p:nvPr/>
        </p:nvSpPr>
        <p:spPr>
          <a:xfrm>
            <a:off x="1571531" y="2651933"/>
            <a:ext cx="864096" cy="864096"/>
          </a:xfrm>
          <a:prstGeom prst="arc">
            <a:avLst>
              <a:gd name="adj1" fmla="val 16975570"/>
              <a:gd name="adj2" fmla="val 19174438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4" name="Дуга 13">
            <a:extLst>
              <a:ext uri="{FF2B5EF4-FFF2-40B4-BE49-F238E27FC236}">
                <a16:creationId xmlns:a16="http://schemas.microsoft.com/office/drawing/2014/main" id="{669915C5-C021-4D36-BC21-E21196539B4E}"/>
              </a:ext>
            </a:extLst>
          </p:cNvPr>
          <p:cNvSpPr/>
          <p:nvPr/>
        </p:nvSpPr>
        <p:spPr>
          <a:xfrm>
            <a:off x="1707049" y="2780528"/>
            <a:ext cx="648072" cy="648072"/>
          </a:xfrm>
          <a:prstGeom prst="arc">
            <a:avLst>
              <a:gd name="adj1" fmla="val 19226022"/>
              <a:gd name="adj2" fmla="val 16754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5" name="Прямая соединительная линия 17">
            <a:extLst>
              <a:ext uri="{FF2B5EF4-FFF2-40B4-BE49-F238E27FC236}">
                <a16:creationId xmlns:a16="http://schemas.microsoft.com/office/drawing/2014/main" id="{53437817-DC10-4584-8533-7FAC59FD8D59}"/>
              </a:ext>
            </a:extLst>
          </p:cNvPr>
          <p:cNvCxnSpPr>
            <a:cxnSpLocks/>
          </p:cNvCxnSpPr>
          <p:nvPr/>
        </p:nvCxnSpPr>
        <p:spPr>
          <a:xfrm>
            <a:off x="2093636" y="2298012"/>
            <a:ext cx="16868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8">
            <a:extLst>
              <a:ext uri="{FF2B5EF4-FFF2-40B4-BE49-F238E27FC236}">
                <a16:creationId xmlns:a16="http://schemas.microsoft.com/office/drawing/2014/main" id="{31FF4592-290B-4E8C-978E-2C6619687FA8}"/>
              </a:ext>
            </a:extLst>
          </p:cNvPr>
          <p:cNvCxnSpPr>
            <a:cxnSpLocks/>
          </p:cNvCxnSpPr>
          <p:nvPr/>
        </p:nvCxnSpPr>
        <p:spPr>
          <a:xfrm>
            <a:off x="3115136" y="1461931"/>
            <a:ext cx="0" cy="1658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948ED67-95E2-419A-8BD1-9E9CD943F736}"/>
              </a:ext>
            </a:extLst>
          </p:cNvPr>
          <p:cNvSpPr txBox="1"/>
          <p:nvPr/>
        </p:nvSpPr>
        <p:spPr>
          <a:xfrm>
            <a:off x="277528" y="3788995"/>
            <a:ext cx="11636944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Бісектриси внутрішніх (зовнішніх) кутів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паралелограма, прилеглих до однієї сторони, утворюють прямий кут.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20" name="Дуга 19">
            <a:extLst>
              <a:ext uri="{FF2B5EF4-FFF2-40B4-BE49-F238E27FC236}">
                <a16:creationId xmlns:a16="http://schemas.microsoft.com/office/drawing/2014/main" id="{532C81F5-27BF-48C8-AC90-70C9F8147809}"/>
              </a:ext>
            </a:extLst>
          </p:cNvPr>
          <p:cNvSpPr/>
          <p:nvPr/>
        </p:nvSpPr>
        <p:spPr>
          <a:xfrm>
            <a:off x="2025852" y="1189675"/>
            <a:ext cx="789892" cy="736775"/>
          </a:xfrm>
          <a:prstGeom prst="arc">
            <a:avLst>
              <a:gd name="adj1" fmla="val 21572382"/>
              <a:gd name="adj2" fmla="val 3008183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Дуга 18">
            <a:extLst>
              <a:ext uri="{FF2B5EF4-FFF2-40B4-BE49-F238E27FC236}">
                <a16:creationId xmlns:a16="http://schemas.microsoft.com/office/drawing/2014/main" id="{4A9E104D-5154-47B9-8C22-BB322938A664}"/>
              </a:ext>
            </a:extLst>
          </p:cNvPr>
          <p:cNvSpPr/>
          <p:nvPr/>
        </p:nvSpPr>
        <p:spPr>
          <a:xfrm rot="3926617">
            <a:off x="1984544" y="1182478"/>
            <a:ext cx="789892" cy="736775"/>
          </a:xfrm>
          <a:prstGeom prst="arc">
            <a:avLst>
              <a:gd name="adj1" fmla="val 20654698"/>
              <a:gd name="adj2" fmla="val 231492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2" name="Прямоугольник 8">
            <a:extLst>
              <a:ext uri="{FF2B5EF4-FFF2-40B4-BE49-F238E27FC236}">
                <a16:creationId xmlns:a16="http://schemas.microsoft.com/office/drawing/2014/main" id="{103A0D54-E905-4122-9363-81873A788BD7}"/>
              </a:ext>
            </a:extLst>
          </p:cNvPr>
          <p:cNvSpPr/>
          <p:nvPr/>
        </p:nvSpPr>
        <p:spPr>
          <a:xfrm>
            <a:off x="931987" y="4964937"/>
            <a:ext cx="107915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Бiсектриси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внутрiшнiх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кутiв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прилеглих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до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меншої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сторони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точкою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перетину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д</a:t>
            </a:r>
            <a:r>
              <a:rPr lang="en-US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ляться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навп</a:t>
            </a:r>
            <a:r>
              <a:rPr lang="en-US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л.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A574E3-DA78-4914-9AE1-E465554E534B}"/>
              </a:ext>
            </a:extLst>
          </p:cNvPr>
          <p:cNvSpPr txBox="1"/>
          <p:nvPr/>
        </p:nvSpPr>
        <p:spPr>
          <a:xfrm>
            <a:off x="3719023" y="1189601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N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7" name="Заголовок 5">
            <a:extLst>
              <a:ext uri="{FF2B5EF4-FFF2-40B4-BE49-F238E27FC236}">
                <a16:creationId xmlns:a16="http://schemas.microsoft.com/office/drawing/2014/main" id="{B155F39D-46D2-4CF6-887B-2C230F781A21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8FA9B0D5-4D2E-45CD-B097-C9CF66F66281}"/>
              </a:ext>
            </a:extLst>
          </p:cNvPr>
          <p:cNvSpPr/>
          <p:nvPr/>
        </p:nvSpPr>
        <p:spPr>
          <a:xfrm>
            <a:off x="1974715" y="1540938"/>
            <a:ext cx="3024336" cy="158417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8" name="Прямая соединительная линия 12">
            <a:extLst>
              <a:ext uri="{FF2B5EF4-FFF2-40B4-BE49-F238E27FC236}">
                <a16:creationId xmlns:a16="http://schemas.microsoft.com/office/drawing/2014/main" id="{ECEC15E6-E9CF-4635-9A33-A8170947F0AE}"/>
              </a:ext>
            </a:extLst>
          </p:cNvPr>
          <p:cNvCxnSpPr>
            <a:cxnSpLocks/>
          </p:cNvCxnSpPr>
          <p:nvPr/>
        </p:nvCxnSpPr>
        <p:spPr>
          <a:xfrm>
            <a:off x="2379491" y="1529370"/>
            <a:ext cx="607074" cy="7213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кутник 36">
            <a:extLst>
              <a:ext uri="{FF2B5EF4-FFF2-40B4-BE49-F238E27FC236}">
                <a16:creationId xmlns:a16="http://schemas.microsoft.com/office/drawing/2014/main" id="{CD9B1AF3-E908-4E6E-957E-66EC31696ECA}"/>
              </a:ext>
            </a:extLst>
          </p:cNvPr>
          <p:cNvSpPr/>
          <p:nvPr/>
        </p:nvSpPr>
        <p:spPr>
          <a:xfrm rot="19174296">
            <a:off x="2892677" y="2222391"/>
            <a:ext cx="68263" cy="682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39" name="Прямая соединительная линия 18">
            <a:extLst>
              <a:ext uri="{FF2B5EF4-FFF2-40B4-BE49-F238E27FC236}">
                <a16:creationId xmlns:a16="http://schemas.microsoft.com/office/drawing/2014/main" id="{1A3368D1-A7A7-4F5B-940F-6614116B5792}"/>
              </a:ext>
            </a:extLst>
          </p:cNvPr>
          <p:cNvCxnSpPr>
            <a:cxnSpLocks/>
          </p:cNvCxnSpPr>
          <p:nvPr/>
        </p:nvCxnSpPr>
        <p:spPr>
          <a:xfrm>
            <a:off x="3397225" y="1833937"/>
            <a:ext cx="89658" cy="1029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18">
            <a:extLst>
              <a:ext uri="{FF2B5EF4-FFF2-40B4-BE49-F238E27FC236}">
                <a16:creationId xmlns:a16="http://schemas.microsoft.com/office/drawing/2014/main" id="{1615A670-6065-496D-8CEB-5B6AF66E3AB1}"/>
              </a:ext>
            </a:extLst>
          </p:cNvPr>
          <p:cNvCxnSpPr>
            <a:cxnSpLocks/>
          </p:cNvCxnSpPr>
          <p:nvPr/>
        </p:nvCxnSpPr>
        <p:spPr>
          <a:xfrm>
            <a:off x="3353025" y="1874987"/>
            <a:ext cx="89658" cy="1029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18">
            <a:extLst>
              <a:ext uri="{FF2B5EF4-FFF2-40B4-BE49-F238E27FC236}">
                <a16:creationId xmlns:a16="http://schemas.microsoft.com/office/drawing/2014/main" id="{3F2A75C1-3D3F-40E0-B705-F64881C133E2}"/>
              </a:ext>
            </a:extLst>
          </p:cNvPr>
          <p:cNvCxnSpPr>
            <a:cxnSpLocks/>
          </p:cNvCxnSpPr>
          <p:nvPr/>
        </p:nvCxnSpPr>
        <p:spPr>
          <a:xfrm>
            <a:off x="2574122" y="2536288"/>
            <a:ext cx="89658" cy="1029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18">
            <a:extLst>
              <a:ext uri="{FF2B5EF4-FFF2-40B4-BE49-F238E27FC236}">
                <a16:creationId xmlns:a16="http://schemas.microsoft.com/office/drawing/2014/main" id="{3CC4CF15-7291-4B04-A815-B0C8EC53665E}"/>
              </a:ext>
            </a:extLst>
          </p:cNvPr>
          <p:cNvCxnSpPr>
            <a:cxnSpLocks/>
          </p:cNvCxnSpPr>
          <p:nvPr/>
        </p:nvCxnSpPr>
        <p:spPr>
          <a:xfrm>
            <a:off x="2529922" y="2577338"/>
            <a:ext cx="89658" cy="1029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36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4D717E-ECAE-43FA-A84F-EC6183545308}"/>
              </a:ext>
            </a:extLst>
          </p:cNvPr>
          <p:cNvSpPr txBox="1"/>
          <p:nvPr/>
        </p:nvSpPr>
        <p:spPr>
          <a:xfrm>
            <a:off x="1774464" y="3136269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14F434-93C2-466A-96A8-A538ADB69372}"/>
              </a:ext>
            </a:extLst>
          </p:cNvPr>
          <p:cNvSpPr txBox="1"/>
          <p:nvPr/>
        </p:nvSpPr>
        <p:spPr>
          <a:xfrm>
            <a:off x="2179475" y="1185277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35309B-2E34-4DE8-94AA-2B9EDD01F4C5}"/>
              </a:ext>
            </a:extLst>
          </p:cNvPr>
          <p:cNvSpPr txBox="1"/>
          <p:nvPr/>
        </p:nvSpPr>
        <p:spPr>
          <a:xfrm>
            <a:off x="5090498" y="1191278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635439-5D5B-44D5-BDA4-BF14AA50A2ED}"/>
              </a:ext>
            </a:extLst>
          </p:cNvPr>
          <p:cNvSpPr txBox="1"/>
          <p:nvPr/>
        </p:nvSpPr>
        <p:spPr>
          <a:xfrm>
            <a:off x="4674502" y="3136325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F9A04C-B16A-430A-B1A5-9180752492F6}"/>
              </a:ext>
            </a:extLst>
          </p:cNvPr>
          <p:cNvSpPr txBox="1"/>
          <p:nvPr/>
        </p:nvSpPr>
        <p:spPr>
          <a:xfrm>
            <a:off x="5780851" y="1235836"/>
            <a:ext cx="47315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паралелограм,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BN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В,</a:t>
            </a: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DK-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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  <a:sym typeface="Symbol"/>
              </a:rPr>
              <a:t>,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то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N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|| 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К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D9CD91-F50C-4BB4-A49C-56B7C0DCCB48}"/>
              </a:ext>
            </a:extLst>
          </p:cNvPr>
          <p:cNvSpPr txBox="1"/>
          <p:nvPr/>
        </p:nvSpPr>
        <p:spPr>
          <a:xfrm>
            <a:off x="3421102" y="1170513"/>
            <a:ext cx="3240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b="1" dirty="0">
                <a:solidFill>
                  <a:srgbClr val="002060"/>
                </a:solidFill>
                <a:latin typeface="Garamond" panose="02020404030301010803" pitchFamily="18" charset="0"/>
              </a:rPr>
              <a:t>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3A509A-C308-4D48-9BB0-57A283BB3A3D}"/>
              </a:ext>
            </a:extLst>
          </p:cNvPr>
          <p:cNvSpPr txBox="1"/>
          <p:nvPr/>
        </p:nvSpPr>
        <p:spPr>
          <a:xfrm>
            <a:off x="410624" y="4011473"/>
            <a:ext cx="113707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Бісектриси двох протилежних кутів паралелограма паралельні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або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належать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одн</a:t>
            </a:r>
            <a:r>
              <a:rPr lang="en-US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й прям</a:t>
            </a:r>
            <a:r>
              <a:rPr lang="en-US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й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Дуга 14">
            <a:extLst>
              <a:ext uri="{FF2B5EF4-FFF2-40B4-BE49-F238E27FC236}">
                <a16:creationId xmlns:a16="http://schemas.microsoft.com/office/drawing/2014/main" id="{160C219D-D257-4F6A-BBD7-582B8C5ACFD2}"/>
              </a:ext>
            </a:extLst>
          </p:cNvPr>
          <p:cNvSpPr/>
          <p:nvPr/>
        </p:nvSpPr>
        <p:spPr>
          <a:xfrm>
            <a:off x="2007221" y="1255434"/>
            <a:ext cx="789892" cy="736775"/>
          </a:xfrm>
          <a:prstGeom prst="arc">
            <a:avLst>
              <a:gd name="adj1" fmla="val 21572385"/>
              <a:gd name="adj2" fmla="val 3393374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7" name="Дуга 16">
            <a:extLst>
              <a:ext uri="{FF2B5EF4-FFF2-40B4-BE49-F238E27FC236}">
                <a16:creationId xmlns:a16="http://schemas.microsoft.com/office/drawing/2014/main" id="{E8776C18-E4A1-44A6-941C-275B9E04DCA0}"/>
              </a:ext>
            </a:extLst>
          </p:cNvPr>
          <p:cNvSpPr/>
          <p:nvPr/>
        </p:nvSpPr>
        <p:spPr>
          <a:xfrm rot="10637352">
            <a:off x="4298655" y="2784713"/>
            <a:ext cx="789892" cy="736775"/>
          </a:xfrm>
          <a:prstGeom prst="arc">
            <a:avLst>
              <a:gd name="adj1" fmla="val 229794"/>
              <a:gd name="adj2" fmla="val 3667929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8" name="Дуга 17">
            <a:extLst>
              <a:ext uri="{FF2B5EF4-FFF2-40B4-BE49-F238E27FC236}">
                <a16:creationId xmlns:a16="http://schemas.microsoft.com/office/drawing/2014/main" id="{0F73689D-26A0-48F1-ABC6-B83DEB06F406}"/>
              </a:ext>
            </a:extLst>
          </p:cNvPr>
          <p:cNvSpPr/>
          <p:nvPr/>
        </p:nvSpPr>
        <p:spPr>
          <a:xfrm rot="10246377">
            <a:off x="4222930" y="2741901"/>
            <a:ext cx="950702" cy="704907"/>
          </a:xfrm>
          <a:prstGeom prst="arc">
            <a:avLst>
              <a:gd name="adj1" fmla="val 3906112"/>
              <a:gd name="adj2" fmla="val 6911704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Дуга 18">
            <a:extLst>
              <a:ext uri="{FF2B5EF4-FFF2-40B4-BE49-F238E27FC236}">
                <a16:creationId xmlns:a16="http://schemas.microsoft.com/office/drawing/2014/main" id="{E06315A8-41CC-46D5-871E-031AB8EE2547}"/>
              </a:ext>
            </a:extLst>
          </p:cNvPr>
          <p:cNvSpPr/>
          <p:nvPr/>
        </p:nvSpPr>
        <p:spPr>
          <a:xfrm rot="3176963">
            <a:off x="2002108" y="1271347"/>
            <a:ext cx="789892" cy="736775"/>
          </a:xfrm>
          <a:prstGeom prst="arc">
            <a:avLst>
              <a:gd name="adj1" fmla="val 331266"/>
              <a:gd name="adj2" fmla="val 305794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0" name="Прямоугольник 30">
            <a:extLst>
              <a:ext uri="{FF2B5EF4-FFF2-40B4-BE49-F238E27FC236}">
                <a16:creationId xmlns:a16="http://schemas.microsoft.com/office/drawing/2014/main" id="{8DE0E070-149D-4C12-8880-0E1F455BB23F}"/>
              </a:ext>
            </a:extLst>
          </p:cNvPr>
          <p:cNvSpPr/>
          <p:nvPr/>
        </p:nvSpPr>
        <p:spPr>
          <a:xfrm>
            <a:off x="3174147" y="3168603"/>
            <a:ext cx="4217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  <a:sym typeface="Symbol"/>
              </a:rPr>
              <a:t>N</a:t>
            </a:r>
            <a:endParaRPr lang="en-US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1" name="Заголовок 5">
            <a:extLst>
              <a:ext uri="{FF2B5EF4-FFF2-40B4-BE49-F238E27FC236}">
                <a16:creationId xmlns:a16="http://schemas.microsoft.com/office/drawing/2014/main" id="{F75B469C-0AFD-4672-B534-F4F7B2A60F77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24612430-7E72-4B79-B815-35D251277034}"/>
              </a:ext>
            </a:extLst>
          </p:cNvPr>
          <p:cNvCxnSpPr>
            <a:cxnSpLocks/>
            <a:endCxn id="5" idx="1"/>
          </p:cNvCxnSpPr>
          <p:nvPr/>
        </p:nvCxnSpPr>
        <p:spPr>
          <a:xfrm flipH="1" flipV="1">
            <a:off x="3742641" y="1603370"/>
            <a:ext cx="959648" cy="15393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15">
            <a:extLst>
              <a:ext uri="{FF2B5EF4-FFF2-40B4-BE49-F238E27FC236}">
                <a16:creationId xmlns:a16="http://schemas.microsoft.com/office/drawing/2014/main" id="{489D0BDC-A97C-4CD1-BE8B-621F1C14D070}"/>
              </a:ext>
            </a:extLst>
          </p:cNvPr>
          <p:cNvCxnSpPr>
            <a:cxnSpLocks/>
          </p:cNvCxnSpPr>
          <p:nvPr/>
        </p:nvCxnSpPr>
        <p:spPr>
          <a:xfrm flipH="1" flipV="1">
            <a:off x="2394370" y="1616014"/>
            <a:ext cx="959648" cy="15393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DABABB42-1FF0-4103-9ECB-BE7A8CF0B657}"/>
              </a:ext>
            </a:extLst>
          </p:cNvPr>
          <p:cNvSpPr/>
          <p:nvPr/>
        </p:nvSpPr>
        <p:spPr>
          <a:xfrm>
            <a:off x="1998146" y="1603370"/>
            <a:ext cx="3098969" cy="1560086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32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667BD0-ED69-4C11-9F5B-4C668B284C21}"/>
              </a:ext>
            </a:extLst>
          </p:cNvPr>
          <p:cNvSpPr txBox="1"/>
          <p:nvPr/>
        </p:nvSpPr>
        <p:spPr>
          <a:xfrm>
            <a:off x="5373059" y="1490012"/>
            <a:ext cx="64948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 - будь-яка точка всередині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ABCD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OF,OK,ON,OL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-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відстані від точки О до сторін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ABCD</a:t>
            </a:r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ВН та ВМ – висоти паралелограма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OF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+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OK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+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ON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+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OL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=ВН+ВМ</a:t>
            </a:r>
          </a:p>
        </p:txBody>
      </p:sp>
      <p:sp>
        <p:nvSpPr>
          <p:cNvPr id="12" name="Прямоугольник 14">
            <a:extLst>
              <a:ext uri="{FF2B5EF4-FFF2-40B4-BE49-F238E27FC236}">
                <a16:creationId xmlns:a16="http://schemas.microsoft.com/office/drawing/2014/main" id="{996EF05F-3C64-47E5-9337-2FFC29FE2805}"/>
              </a:ext>
            </a:extLst>
          </p:cNvPr>
          <p:cNvSpPr/>
          <p:nvPr/>
        </p:nvSpPr>
        <p:spPr>
          <a:xfrm>
            <a:off x="571099" y="4393525"/>
            <a:ext cx="110498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Сума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вiдстаней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будь-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якої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точки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всерединi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паралелограма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до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його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сторiн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є величиною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сталою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та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дорiвнює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сумi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довжин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його</a:t>
            </a:r>
            <a:r>
              <a:rPr lang="ru-RU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висот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28" name="Заголовок 5">
            <a:extLst>
              <a:ext uri="{FF2B5EF4-FFF2-40B4-BE49-F238E27FC236}">
                <a16:creationId xmlns:a16="http://schemas.microsoft.com/office/drawing/2014/main" id="{809B7F8F-2D45-43B8-B06B-01B1DE17DBBC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19CC160-FDC0-42B9-A6E4-5B13797059AF}"/>
              </a:ext>
            </a:extLst>
          </p:cNvPr>
          <p:cNvSpPr txBox="1"/>
          <p:nvPr/>
        </p:nvSpPr>
        <p:spPr>
          <a:xfrm>
            <a:off x="184945" y="3581919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905BF4E-368B-42C8-88E4-ADA535F02AA8}"/>
              </a:ext>
            </a:extLst>
          </p:cNvPr>
          <p:cNvSpPr txBox="1"/>
          <p:nvPr/>
        </p:nvSpPr>
        <p:spPr>
          <a:xfrm>
            <a:off x="1857877" y="1142908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0E230AE-739C-4C77-B766-BCC4B51FF520}"/>
              </a:ext>
            </a:extLst>
          </p:cNvPr>
          <p:cNvSpPr txBox="1"/>
          <p:nvPr/>
        </p:nvSpPr>
        <p:spPr>
          <a:xfrm>
            <a:off x="5177082" y="1141072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4487332-1711-4CFE-A5F6-4A181B62DC43}"/>
              </a:ext>
            </a:extLst>
          </p:cNvPr>
          <p:cNvSpPr txBox="1"/>
          <p:nvPr/>
        </p:nvSpPr>
        <p:spPr>
          <a:xfrm>
            <a:off x="3508864" y="3576768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18AC8FB-8C14-41C8-9E4A-64069ADB12F8}"/>
              </a:ext>
            </a:extLst>
          </p:cNvPr>
          <p:cNvSpPr txBox="1"/>
          <p:nvPr/>
        </p:nvSpPr>
        <p:spPr>
          <a:xfrm>
            <a:off x="2488379" y="2446391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O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F53FE45-E730-4516-8468-10AAFD95E0EA}"/>
              </a:ext>
            </a:extLst>
          </p:cNvPr>
          <p:cNvSpPr txBox="1"/>
          <p:nvPr/>
        </p:nvSpPr>
        <p:spPr>
          <a:xfrm>
            <a:off x="2672169" y="3576769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L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8D7F30A-87CF-4BD3-9482-7DD80B0E4BB9}"/>
              </a:ext>
            </a:extLst>
          </p:cNvPr>
          <p:cNvSpPr txBox="1"/>
          <p:nvPr/>
        </p:nvSpPr>
        <p:spPr>
          <a:xfrm>
            <a:off x="1549584" y="1516148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N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31952E5-1265-4C3B-A376-9CECA75E94C4}"/>
              </a:ext>
            </a:extLst>
          </p:cNvPr>
          <p:cNvSpPr txBox="1"/>
          <p:nvPr/>
        </p:nvSpPr>
        <p:spPr>
          <a:xfrm>
            <a:off x="3847618" y="3245744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K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2C1CB78-4070-41F0-B595-E08773229D25}"/>
              </a:ext>
            </a:extLst>
          </p:cNvPr>
          <p:cNvSpPr txBox="1"/>
          <p:nvPr/>
        </p:nvSpPr>
        <p:spPr>
          <a:xfrm>
            <a:off x="2725743" y="1141072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F</a:t>
            </a:r>
            <a:endParaRPr lang="uk-UA" sz="2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B8BFF1D-DAE5-44C4-A814-0E97954AE6CD}"/>
              </a:ext>
            </a:extLst>
          </p:cNvPr>
          <p:cNvSpPr txBox="1"/>
          <p:nvPr/>
        </p:nvSpPr>
        <p:spPr>
          <a:xfrm>
            <a:off x="4107247" y="2852500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М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50C75A-7FC3-4C2A-B780-36CBC6315F02}"/>
              </a:ext>
            </a:extLst>
          </p:cNvPr>
          <p:cNvSpPr txBox="1"/>
          <p:nvPr/>
        </p:nvSpPr>
        <p:spPr>
          <a:xfrm>
            <a:off x="1826885" y="3576976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Garamond" panose="02020404030301010803" pitchFamily="18" charset="0"/>
              </a:rPr>
              <a:t>Н</a:t>
            </a:r>
          </a:p>
        </p:txBody>
      </p:sp>
      <p:sp>
        <p:nvSpPr>
          <p:cNvPr id="63" name="Прямокутник 62">
            <a:extLst>
              <a:ext uri="{FF2B5EF4-FFF2-40B4-BE49-F238E27FC236}">
                <a16:creationId xmlns:a16="http://schemas.microsoft.com/office/drawing/2014/main" id="{49C54165-54E8-4E80-A286-18969F4BFE93}"/>
              </a:ext>
            </a:extLst>
          </p:cNvPr>
          <p:cNvSpPr/>
          <p:nvPr/>
        </p:nvSpPr>
        <p:spPr>
          <a:xfrm>
            <a:off x="2864262" y="1564793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5" name="Прямокутник 64">
            <a:extLst>
              <a:ext uri="{FF2B5EF4-FFF2-40B4-BE49-F238E27FC236}">
                <a16:creationId xmlns:a16="http://schemas.microsoft.com/office/drawing/2014/main" id="{C784FB14-57D1-4699-8F7F-89AE7CB151E8}"/>
              </a:ext>
            </a:extLst>
          </p:cNvPr>
          <p:cNvSpPr/>
          <p:nvPr/>
        </p:nvSpPr>
        <p:spPr>
          <a:xfrm>
            <a:off x="2725743" y="3485733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6" name="Прямокутник 65">
            <a:extLst>
              <a:ext uri="{FF2B5EF4-FFF2-40B4-BE49-F238E27FC236}">
                <a16:creationId xmlns:a16="http://schemas.microsoft.com/office/drawing/2014/main" id="{701AACA4-7910-45CF-B7E5-325B5E891413}"/>
              </a:ext>
            </a:extLst>
          </p:cNvPr>
          <p:cNvSpPr/>
          <p:nvPr/>
        </p:nvSpPr>
        <p:spPr>
          <a:xfrm rot="2227354">
            <a:off x="3765983" y="3130951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9" name="Прямокутник 68">
            <a:extLst>
              <a:ext uri="{FF2B5EF4-FFF2-40B4-BE49-F238E27FC236}">
                <a16:creationId xmlns:a16="http://schemas.microsoft.com/office/drawing/2014/main" id="{FAC58034-671D-43CF-9914-6612F9DC9755}"/>
              </a:ext>
            </a:extLst>
          </p:cNvPr>
          <p:cNvSpPr/>
          <p:nvPr/>
        </p:nvSpPr>
        <p:spPr>
          <a:xfrm rot="2227354">
            <a:off x="1827007" y="1900074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18" name="Прямая соединительная линия 41">
            <a:extLst>
              <a:ext uri="{FF2B5EF4-FFF2-40B4-BE49-F238E27FC236}">
                <a16:creationId xmlns:a16="http://schemas.microsoft.com/office/drawing/2014/main" id="{9860DD9B-8A60-4A99-BCF8-7882BF8C7DE8}"/>
              </a:ext>
            </a:extLst>
          </p:cNvPr>
          <p:cNvCxnSpPr>
            <a:cxnSpLocks/>
          </p:cNvCxnSpPr>
          <p:nvPr/>
        </p:nvCxnSpPr>
        <p:spPr>
          <a:xfrm>
            <a:off x="1890183" y="1873250"/>
            <a:ext cx="1973800" cy="1434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41">
            <a:extLst>
              <a:ext uri="{FF2B5EF4-FFF2-40B4-BE49-F238E27FC236}">
                <a16:creationId xmlns:a16="http://schemas.microsoft.com/office/drawing/2014/main" id="{1F2ED4EA-899F-4A5B-8CCD-0DCA0AB00457}"/>
              </a:ext>
            </a:extLst>
          </p:cNvPr>
          <p:cNvCxnSpPr>
            <a:cxnSpLocks/>
          </p:cNvCxnSpPr>
          <p:nvPr/>
        </p:nvCxnSpPr>
        <p:spPr>
          <a:xfrm>
            <a:off x="2116667" y="1574259"/>
            <a:ext cx="1967653" cy="14295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36">
            <a:extLst>
              <a:ext uri="{FF2B5EF4-FFF2-40B4-BE49-F238E27FC236}">
                <a16:creationId xmlns:a16="http://schemas.microsoft.com/office/drawing/2014/main" id="{3F38B832-7A73-45AD-9856-A1B93C41A3BE}"/>
              </a:ext>
            </a:extLst>
          </p:cNvPr>
          <p:cNvCxnSpPr>
            <a:cxnSpLocks/>
            <a:stCxn id="5" idx="0"/>
            <a:endCxn id="5" idx="4"/>
          </p:cNvCxnSpPr>
          <p:nvPr/>
        </p:nvCxnSpPr>
        <p:spPr>
          <a:xfrm>
            <a:off x="2864263" y="1565721"/>
            <a:ext cx="0" cy="205384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47">
            <a:extLst>
              <a:ext uri="{FF2B5EF4-FFF2-40B4-BE49-F238E27FC236}">
                <a16:creationId xmlns:a16="http://schemas.microsoft.com/office/drawing/2014/main" id="{53C8A655-752F-4BD4-9D00-3FB244007907}"/>
              </a:ext>
            </a:extLst>
          </p:cNvPr>
          <p:cNvCxnSpPr>
            <a:cxnSpLocks/>
            <a:endCxn id="5" idx="3"/>
          </p:cNvCxnSpPr>
          <p:nvPr/>
        </p:nvCxnSpPr>
        <p:spPr>
          <a:xfrm flipH="1">
            <a:off x="2059177" y="1565721"/>
            <a:ext cx="57492" cy="205384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Овал 72">
            <a:extLst>
              <a:ext uri="{FF2B5EF4-FFF2-40B4-BE49-F238E27FC236}">
                <a16:creationId xmlns:a16="http://schemas.microsoft.com/office/drawing/2014/main" id="{ABAA2DE0-A122-4114-9F78-D6C4ABBAB44D}"/>
              </a:ext>
            </a:extLst>
          </p:cNvPr>
          <p:cNvSpPr/>
          <p:nvPr/>
        </p:nvSpPr>
        <p:spPr>
          <a:xfrm>
            <a:off x="2827645" y="2548190"/>
            <a:ext cx="84520" cy="84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5" name="Прямокутник 74">
            <a:extLst>
              <a:ext uri="{FF2B5EF4-FFF2-40B4-BE49-F238E27FC236}">
                <a16:creationId xmlns:a16="http://schemas.microsoft.com/office/drawing/2014/main" id="{B83A2B10-74CD-47FA-A862-96E3B089B8FB}"/>
              </a:ext>
            </a:extLst>
          </p:cNvPr>
          <p:cNvSpPr/>
          <p:nvPr/>
        </p:nvSpPr>
        <p:spPr>
          <a:xfrm>
            <a:off x="2064472" y="3472811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76" name="Прямокутник 75">
            <a:extLst>
              <a:ext uri="{FF2B5EF4-FFF2-40B4-BE49-F238E27FC236}">
                <a16:creationId xmlns:a16="http://schemas.microsoft.com/office/drawing/2014/main" id="{3CB5B313-5223-4009-8767-6741BE8F2CFD}"/>
              </a:ext>
            </a:extLst>
          </p:cNvPr>
          <p:cNvSpPr/>
          <p:nvPr/>
        </p:nvSpPr>
        <p:spPr>
          <a:xfrm rot="2227354">
            <a:off x="4006216" y="2838327"/>
            <a:ext cx="133830" cy="133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Параллелограмм 2">
            <a:extLst>
              <a:ext uri="{FF2B5EF4-FFF2-40B4-BE49-F238E27FC236}">
                <a16:creationId xmlns:a16="http://schemas.microsoft.com/office/drawing/2014/main" id="{722E40A3-A9E3-46BD-8592-78D2AC70D05B}"/>
              </a:ext>
            </a:extLst>
          </p:cNvPr>
          <p:cNvSpPr/>
          <p:nvPr/>
        </p:nvSpPr>
        <p:spPr>
          <a:xfrm>
            <a:off x="512063" y="1565721"/>
            <a:ext cx="4704399" cy="2053842"/>
          </a:xfrm>
          <a:prstGeom prst="parallelogram">
            <a:avLst>
              <a:gd name="adj" fmla="val 78398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68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Прямоугольник 2">
            <a:extLst>
              <a:ext uri="{FF2B5EF4-FFF2-40B4-BE49-F238E27FC236}">
                <a16:creationId xmlns:a16="http://schemas.microsoft.com/office/drawing/2014/main" id="{A011CE55-6D52-4DCD-AC3B-BC5691108180}"/>
              </a:ext>
            </a:extLst>
          </p:cNvPr>
          <p:cNvSpPr/>
          <p:nvPr/>
        </p:nvSpPr>
        <p:spPr>
          <a:xfrm>
            <a:off x="973661" y="3744743"/>
            <a:ext cx="102446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iдрiзки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якi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сполучають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протилежні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вершини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iз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серединами 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паралельних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сторiн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дiлять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вiдповiдну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дiагональ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на три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вiдрiзки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однакової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довжини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25">
            <a:extLst>
              <a:ext uri="{FF2B5EF4-FFF2-40B4-BE49-F238E27FC236}">
                <a16:creationId xmlns:a16="http://schemas.microsoft.com/office/drawing/2014/main" id="{FA03D625-02BB-45ED-932D-1AC2AEDB19AF}"/>
              </a:ext>
            </a:extLst>
          </p:cNvPr>
          <p:cNvSpPr/>
          <p:nvPr/>
        </p:nvSpPr>
        <p:spPr>
          <a:xfrm>
            <a:off x="5233644" y="1307900"/>
            <a:ext cx="52390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– 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BT=TC,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AP=PD,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BM=MN=ND.</a:t>
            </a:r>
          </a:p>
        </p:txBody>
      </p:sp>
      <p:sp>
        <p:nvSpPr>
          <p:cNvPr id="26" name="Заголовок 5">
            <a:extLst>
              <a:ext uri="{FF2B5EF4-FFF2-40B4-BE49-F238E27FC236}">
                <a16:creationId xmlns:a16="http://schemas.microsoft.com/office/drawing/2014/main" id="{1F9BD3DF-5005-4A9B-9BA2-2C7FB9066B27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cxnSp>
        <p:nvCxnSpPr>
          <p:cNvPr id="43" name="Прямая соединительная линия 4">
            <a:extLst>
              <a:ext uri="{FF2B5EF4-FFF2-40B4-BE49-F238E27FC236}">
                <a16:creationId xmlns:a16="http://schemas.microsoft.com/office/drawing/2014/main" id="{8381C68A-DDDA-4316-ABA2-6F2F9B9339BD}"/>
              </a:ext>
            </a:extLst>
          </p:cNvPr>
          <p:cNvCxnSpPr/>
          <p:nvPr/>
        </p:nvCxnSpPr>
        <p:spPr>
          <a:xfrm>
            <a:off x="2497340" y="1415923"/>
            <a:ext cx="2088232" cy="172819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6">
            <a:extLst>
              <a:ext uri="{FF2B5EF4-FFF2-40B4-BE49-F238E27FC236}">
                <a16:creationId xmlns:a16="http://schemas.microsoft.com/office/drawing/2014/main" id="{E5B13A2B-CB31-40EB-8FA7-6936195AF91D}"/>
              </a:ext>
            </a:extLst>
          </p:cNvPr>
          <p:cNvCxnSpPr>
            <a:endCxn id="42" idx="1"/>
          </p:cNvCxnSpPr>
          <p:nvPr/>
        </p:nvCxnSpPr>
        <p:spPr>
          <a:xfrm flipV="1">
            <a:off x="2052372" y="1414362"/>
            <a:ext cx="1692188" cy="17281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8">
            <a:extLst>
              <a:ext uri="{FF2B5EF4-FFF2-40B4-BE49-F238E27FC236}">
                <a16:creationId xmlns:a16="http://schemas.microsoft.com/office/drawing/2014/main" id="{A14FD9C7-6C98-4E41-9431-E6544E9224DA}"/>
              </a:ext>
            </a:extLst>
          </p:cNvPr>
          <p:cNvCxnSpPr>
            <a:cxnSpLocks/>
            <a:stCxn id="42" idx="3"/>
          </p:cNvCxnSpPr>
          <p:nvPr/>
        </p:nvCxnSpPr>
        <p:spPr>
          <a:xfrm flipV="1">
            <a:off x="3312512" y="1423592"/>
            <a:ext cx="1692188" cy="17189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A90A2EC9-73D6-43BF-ADA9-F899C48DA357}"/>
              </a:ext>
            </a:extLst>
          </p:cNvPr>
          <p:cNvSpPr txBox="1"/>
          <p:nvPr/>
        </p:nvSpPr>
        <p:spPr>
          <a:xfrm>
            <a:off x="1772166" y="308429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883407B-8142-410D-B544-960FB9546895}"/>
              </a:ext>
            </a:extLst>
          </p:cNvPr>
          <p:cNvSpPr txBox="1"/>
          <p:nvPr/>
        </p:nvSpPr>
        <p:spPr>
          <a:xfrm>
            <a:off x="2268396" y="106069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DFCFD3-1C7E-44C0-8DCE-30A503ABB580}"/>
              </a:ext>
            </a:extLst>
          </p:cNvPr>
          <p:cNvSpPr txBox="1"/>
          <p:nvPr/>
        </p:nvSpPr>
        <p:spPr>
          <a:xfrm>
            <a:off x="5018216" y="106347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7A6F142-6330-48E0-A245-EF2F754AB2E6}"/>
              </a:ext>
            </a:extLst>
          </p:cNvPr>
          <p:cNvSpPr txBox="1"/>
          <p:nvPr/>
        </p:nvSpPr>
        <p:spPr>
          <a:xfrm>
            <a:off x="4559732" y="308429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C2F6D1D-EEE1-4F7A-AA07-70970F8640A3}"/>
              </a:ext>
            </a:extLst>
          </p:cNvPr>
          <p:cNvSpPr txBox="1"/>
          <p:nvPr/>
        </p:nvSpPr>
        <p:spPr>
          <a:xfrm>
            <a:off x="3727701" y="2589337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N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C9FCBC9-623E-42C1-939B-95398BB68F57}"/>
              </a:ext>
            </a:extLst>
          </p:cNvPr>
          <p:cNvSpPr txBox="1"/>
          <p:nvPr/>
        </p:nvSpPr>
        <p:spPr>
          <a:xfrm>
            <a:off x="3649468" y="1055883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T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2DCF89C-D55E-45D6-9ABF-B623409DD420}"/>
              </a:ext>
            </a:extLst>
          </p:cNvPr>
          <p:cNvSpPr txBox="1"/>
          <p:nvPr/>
        </p:nvSpPr>
        <p:spPr>
          <a:xfrm>
            <a:off x="3135887" y="308429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P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F91CE4A-07FC-446E-90EE-3CD784DB4469}"/>
              </a:ext>
            </a:extLst>
          </p:cNvPr>
          <p:cNvSpPr txBox="1"/>
          <p:nvPr/>
        </p:nvSpPr>
        <p:spPr>
          <a:xfrm>
            <a:off x="2997345" y="2018112"/>
            <a:ext cx="25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M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59" name="Пряма сполучна лінія 58">
            <a:extLst>
              <a:ext uri="{FF2B5EF4-FFF2-40B4-BE49-F238E27FC236}">
                <a16:creationId xmlns:a16="http://schemas.microsoft.com/office/drawing/2014/main" id="{56414AD5-0F2C-4C07-AA86-99BFAC4578E1}"/>
              </a:ext>
            </a:extLst>
          </p:cNvPr>
          <p:cNvCxnSpPr/>
          <p:nvPr/>
        </p:nvCxnSpPr>
        <p:spPr>
          <a:xfrm flipV="1">
            <a:off x="2779877" y="1624923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 сполучна лінія 60">
            <a:extLst>
              <a:ext uri="{FF2B5EF4-FFF2-40B4-BE49-F238E27FC236}">
                <a16:creationId xmlns:a16="http://schemas.microsoft.com/office/drawing/2014/main" id="{5B5AD28C-249F-4052-ADE7-08A322146573}"/>
              </a:ext>
            </a:extLst>
          </p:cNvPr>
          <p:cNvCxnSpPr/>
          <p:nvPr/>
        </p:nvCxnSpPr>
        <p:spPr>
          <a:xfrm flipV="1">
            <a:off x="3457007" y="2202759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 сполучна лінія 61">
            <a:extLst>
              <a:ext uri="{FF2B5EF4-FFF2-40B4-BE49-F238E27FC236}">
                <a16:creationId xmlns:a16="http://schemas.microsoft.com/office/drawing/2014/main" id="{E548A346-1465-4952-9537-E48F6396C17D}"/>
              </a:ext>
            </a:extLst>
          </p:cNvPr>
          <p:cNvCxnSpPr/>
          <p:nvPr/>
        </p:nvCxnSpPr>
        <p:spPr>
          <a:xfrm flipV="1">
            <a:off x="4158606" y="2774003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араллелограмм 2">
            <a:extLst>
              <a:ext uri="{FF2B5EF4-FFF2-40B4-BE49-F238E27FC236}">
                <a16:creationId xmlns:a16="http://schemas.microsoft.com/office/drawing/2014/main" id="{95E3FCA2-BF33-4638-86EB-ACA93A38F50F}"/>
              </a:ext>
            </a:extLst>
          </p:cNvPr>
          <p:cNvSpPr/>
          <p:nvPr/>
        </p:nvSpPr>
        <p:spPr>
          <a:xfrm>
            <a:off x="2052372" y="1414362"/>
            <a:ext cx="2952328" cy="1728192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63" name="Пряма сполучна лінія 62">
            <a:extLst>
              <a:ext uri="{FF2B5EF4-FFF2-40B4-BE49-F238E27FC236}">
                <a16:creationId xmlns:a16="http://schemas.microsoft.com/office/drawing/2014/main" id="{42754DDE-E166-4CA2-9A16-47F0FE1EFE90}"/>
              </a:ext>
            </a:extLst>
          </p:cNvPr>
          <p:cNvCxnSpPr>
            <a:cxnSpLocks/>
          </p:cNvCxnSpPr>
          <p:nvPr/>
        </p:nvCxnSpPr>
        <p:spPr>
          <a:xfrm flipV="1">
            <a:off x="3019206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 сполучна лінія 64">
            <a:extLst>
              <a:ext uri="{FF2B5EF4-FFF2-40B4-BE49-F238E27FC236}">
                <a16:creationId xmlns:a16="http://schemas.microsoft.com/office/drawing/2014/main" id="{15D69DA5-9B3F-4396-9105-305D2F18092F}"/>
              </a:ext>
            </a:extLst>
          </p:cNvPr>
          <p:cNvCxnSpPr>
            <a:cxnSpLocks/>
          </p:cNvCxnSpPr>
          <p:nvPr/>
        </p:nvCxnSpPr>
        <p:spPr>
          <a:xfrm flipV="1">
            <a:off x="3080589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 сполучна лінія 65">
            <a:extLst>
              <a:ext uri="{FF2B5EF4-FFF2-40B4-BE49-F238E27FC236}">
                <a16:creationId xmlns:a16="http://schemas.microsoft.com/office/drawing/2014/main" id="{2EFFB871-7C91-4938-B13D-39FE165C6168}"/>
              </a:ext>
            </a:extLst>
          </p:cNvPr>
          <p:cNvCxnSpPr>
            <a:cxnSpLocks/>
          </p:cNvCxnSpPr>
          <p:nvPr/>
        </p:nvCxnSpPr>
        <p:spPr>
          <a:xfrm flipV="1">
            <a:off x="4278623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 сполучна лінія 66">
            <a:extLst>
              <a:ext uri="{FF2B5EF4-FFF2-40B4-BE49-F238E27FC236}">
                <a16:creationId xmlns:a16="http://schemas.microsoft.com/office/drawing/2014/main" id="{96EBDA74-7FCD-4520-8A25-76D1CD2DBE36}"/>
              </a:ext>
            </a:extLst>
          </p:cNvPr>
          <p:cNvCxnSpPr>
            <a:cxnSpLocks/>
          </p:cNvCxnSpPr>
          <p:nvPr/>
        </p:nvCxnSpPr>
        <p:spPr>
          <a:xfrm flipV="1">
            <a:off x="4340006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 сполучна лінія 67">
            <a:extLst>
              <a:ext uri="{FF2B5EF4-FFF2-40B4-BE49-F238E27FC236}">
                <a16:creationId xmlns:a16="http://schemas.microsoft.com/office/drawing/2014/main" id="{59EF59F0-FCF1-4C27-BF8D-749D931D2999}"/>
              </a:ext>
            </a:extLst>
          </p:cNvPr>
          <p:cNvCxnSpPr>
            <a:cxnSpLocks/>
          </p:cNvCxnSpPr>
          <p:nvPr/>
        </p:nvCxnSpPr>
        <p:spPr>
          <a:xfrm flipV="1">
            <a:off x="3889719" y="3079142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 сполучна лінія 68">
            <a:extLst>
              <a:ext uri="{FF2B5EF4-FFF2-40B4-BE49-F238E27FC236}">
                <a16:creationId xmlns:a16="http://schemas.microsoft.com/office/drawing/2014/main" id="{E03DA7FB-0867-4BEB-90FD-392CE17CBE9F}"/>
              </a:ext>
            </a:extLst>
          </p:cNvPr>
          <p:cNvCxnSpPr>
            <a:cxnSpLocks/>
          </p:cNvCxnSpPr>
          <p:nvPr/>
        </p:nvCxnSpPr>
        <p:spPr>
          <a:xfrm flipV="1">
            <a:off x="3951102" y="3079142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 сполучна лінія 69">
            <a:extLst>
              <a:ext uri="{FF2B5EF4-FFF2-40B4-BE49-F238E27FC236}">
                <a16:creationId xmlns:a16="http://schemas.microsoft.com/office/drawing/2014/main" id="{BC868A28-F4A7-4484-B3EA-6DF4797225F4}"/>
              </a:ext>
            </a:extLst>
          </p:cNvPr>
          <p:cNvCxnSpPr>
            <a:cxnSpLocks/>
          </p:cNvCxnSpPr>
          <p:nvPr/>
        </p:nvCxnSpPr>
        <p:spPr>
          <a:xfrm flipV="1">
            <a:off x="2638769" y="3079142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 сполучна лінія 70">
            <a:extLst>
              <a:ext uri="{FF2B5EF4-FFF2-40B4-BE49-F238E27FC236}">
                <a16:creationId xmlns:a16="http://schemas.microsoft.com/office/drawing/2014/main" id="{A0E1ACB5-FE7F-4162-87B0-72CB805E9641}"/>
              </a:ext>
            </a:extLst>
          </p:cNvPr>
          <p:cNvCxnSpPr>
            <a:cxnSpLocks/>
          </p:cNvCxnSpPr>
          <p:nvPr/>
        </p:nvCxnSpPr>
        <p:spPr>
          <a:xfrm flipV="1">
            <a:off x="2700152" y="3079142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447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1687B7-B0ED-48BF-BC13-574EF2BAEFAE}"/>
              </a:ext>
            </a:extLst>
          </p:cNvPr>
          <p:cNvSpPr txBox="1"/>
          <p:nvPr/>
        </p:nvSpPr>
        <p:spPr>
          <a:xfrm>
            <a:off x="5649325" y="1348719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- 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паралелограм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BT=TC,</a:t>
            </a:r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 </a:t>
            </a:r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CP=PD,</a:t>
            </a:r>
            <a:endParaRPr lang="uk-UA" sz="32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BM=MN=ND.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8D9854-067A-44D6-A728-87A5E88841BC}"/>
              </a:ext>
            </a:extLst>
          </p:cNvPr>
          <p:cNvSpPr txBox="1"/>
          <p:nvPr/>
        </p:nvSpPr>
        <p:spPr>
          <a:xfrm>
            <a:off x="852487" y="3929280"/>
            <a:ext cx="104870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iдрiзки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якi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сполучають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певну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вершину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iз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серединами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несумiжних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сторiн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дiлять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вiдповiдну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дiагональ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на три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вiдрiзки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однакової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довжини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22" name="Заголовок 5">
            <a:extLst>
              <a:ext uri="{FF2B5EF4-FFF2-40B4-BE49-F238E27FC236}">
                <a16:creationId xmlns:a16="http://schemas.microsoft.com/office/drawing/2014/main" id="{C45648F0-BC99-4E71-A192-405CB08F1258}"/>
              </a:ext>
            </a:extLst>
          </p:cNvPr>
          <p:cNvSpPr txBox="1">
            <a:spLocks/>
          </p:cNvSpPr>
          <p:nvPr/>
        </p:nvSpPr>
        <p:spPr>
          <a:xfrm>
            <a:off x="2402140" y="325385"/>
            <a:ext cx="7387720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паралелограма</a:t>
            </a:r>
          </a:p>
        </p:txBody>
      </p:sp>
      <p:cxnSp>
        <p:nvCxnSpPr>
          <p:cNvPr id="23" name="Прямая соединительная линия 4">
            <a:extLst>
              <a:ext uri="{FF2B5EF4-FFF2-40B4-BE49-F238E27FC236}">
                <a16:creationId xmlns:a16="http://schemas.microsoft.com/office/drawing/2014/main" id="{908AECB5-1D63-40BC-970D-2DAD2B7A93B8}"/>
              </a:ext>
            </a:extLst>
          </p:cNvPr>
          <p:cNvCxnSpPr/>
          <p:nvPr/>
        </p:nvCxnSpPr>
        <p:spPr>
          <a:xfrm>
            <a:off x="2497340" y="1415923"/>
            <a:ext cx="2088232" cy="172819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6">
            <a:extLst>
              <a:ext uri="{FF2B5EF4-FFF2-40B4-BE49-F238E27FC236}">
                <a16:creationId xmlns:a16="http://schemas.microsoft.com/office/drawing/2014/main" id="{F05D8944-1C96-40A9-82B2-A354F0C7499D}"/>
              </a:ext>
            </a:extLst>
          </p:cNvPr>
          <p:cNvCxnSpPr>
            <a:endCxn id="37" idx="1"/>
          </p:cNvCxnSpPr>
          <p:nvPr/>
        </p:nvCxnSpPr>
        <p:spPr>
          <a:xfrm flipV="1">
            <a:off x="2052372" y="1414362"/>
            <a:ext cx="1692188" cy="17281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8">
            <a:extLst>
              <a:ext uri="{FF2B5EF4-FFF2-40B4-BE49-F238E27FC236}">
                <a16:creationId xmlns:a16="http://schemas.microsoft.com/office/drawing/2014/main" id="{F1A0145D-616D-4F29-A015-EC1B44E11C53}"/>
              </a:ext>
            </a:extLst>
          </p:cNvPr>
          <p:cNvCxnSpPr>
            <a:cxnSpLocks/>
            <a:endCxn id="37" idx="2"/>
          </p:cNvCxnSpPr>
          <p:nvPr/>
        </p:nvCxnSpPr>
        <p:spPr>
          <a:xfrm flipV="1">
            <a:off x="2054636" y="2278458"/>
            <a:ext cx="2734040" cy="862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6C6EAAF0-B130-4D75-A4A7-729EA53DD60B}"/>
              </a:ext>
            </a:extLst>
          </p:cNvPr>
          <p:cNvSpPr txBox="1"/>
          <p:nvPr/>
        </p:nvSpPr>
        <p:spPr>
          <a:xfrm>
            <a:off x="1772166" y="308429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B63AB9E-166F-4A3E-89E6-9E5AA692260A}"/>
              </a:ext>
            </a:extLst>
          </p:cNvPr>
          <p:cNvSpPr txBox="1"/>
          <p:nvPr/>
        </p:nvSpPr>
        <p:spPr>
          <a:xfrm>
            <a:off x="2268396" y="106069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51C5E05-08D9-4294-BC6D-897853750B97}"/>
              </a:ext>
            </a:extLst>
          </p:cNvPr>
          <p:cNvSpPr txBox="1"/>
          <p:nvPr/>
        </p:nvSpPr>
        <p:spPr>
          <a:xfrm>
            <a:off x="5018216" y="106347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3198E0E-9BE9-4F70-8AD0-CB7B57D21343}"/>
              </a:ext>
            </a:extLst>
          </p:cNvPr>
          <p:cNvSpPr txBox="1"/>
          <p:nvPr/>
        </p:nvSpPr>
        <p:spPr>
          <a:xfrm>
            <a:off x="4559732" y="308429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279A951-1F7A-4475-9775-63A296A49439}"/>
              </a:ext>
            </a:extLst>
          </p:cNvPr>
          <p:cNvSpPr txBox="1"/>
          <p:nvPr/>
        </p:nvSpPr>
        <p:spPr>
          <a:xfrm>
            <a:off x="3727701" y="2589337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N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DCD6089-0CD3-4C0A-BD31-6625DD6FBB61}"/>
              </a:ext>
            </a:extLst>
          </p:cNvPr>
          <p:cNvSpPr txBox="1"/>
          <p:nvPr/>
        </p:nvSpPr>
        <p:spPr>
          <a:xfrm>
            <a:off x="3649468" y="1055883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T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C5EE6C6-05F1-49D5-9459-48AA383444FC}"/>
              </a:ext>
            </a:extLst>
          </p:cNvPr>
          <p:cNvSpPr txBox="1"/>
          <p:nvPr/>
        </p:nvSpPr>
        <p:spPr>
          <a:xfrm>
            <a:off x="4805714" y="213026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P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EF09155-5704-4AD1-B172-74F9D8F1796E}"/>
              </a:ext>
            </a:extLst>
          </p:cNvPr>
          <p:cNvSpPr txBox="1"/>
          <p:nvPr/>
        </p:nvSpPr>
        <p:spPr>
          <a:xfrm>
            <a:off x="2997345" y="2018112"/>
            <a:ext cx="25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M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34" name="Пряма сполучна лінія 33">
            <a:extLst>
              <a:ext uri="{FF2B5EF4-FFF2-40B4-BE49-F238E27FC236}">
                <a16:creationId xmlns:a16="http://schemas.microsoft.com/office/drawing/2014/main" id="{B69E81D6-3EFB-420F-ABFC-24B3911D5C85}"/>
              </a:ext>
            </a:extLst>
          </p:cNvPr>
          <p:cNvCxnSpPr/>
          <p:nvPr/>
        </p:nvCxnSpPr>
        <p:spPr>
          <a:xfrm flipV="1">
            <a:off x="2779877" y="1624923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сполучна лінія 34">
            <a:extLst>
              <a:ext uri="{FF2B5EF4-FFF2-40B4-BE49-F238E27FC236}">
                <a16:creationId xmlns:a16="http://schemas.microsoft.com/office/drawing/2014/main" id="{C7CB7088-548F-49C6-B643-680B7718F56D}"/>
              </a:ext>
            </a:extLst>
          </p:cNvPr>
          <p:cNvCxnSpPr/>
          <p:nvPr/>
        </p:nvCxnSpPr>
        <p:spPr>
          <a:xfrm flipV="1">
            <a:off x="3457007" y="2202759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 сполучна лінія 35">
            <a:extLst>
              <a:ext uri="{FF2B5EF4-FFF2-40B4-BE49-F238E27FC236}">
                <a16:creationId xmlns:a16="http://schemas.microsoft.com/office/drawing/2014/main" id="{412C38CB-6393-49B8-9F43-6E5ACB5B9F8A}"/>
              </a:ext>
            </a:extLst>
          </p:cNvPr>
          <p:cNvCxnSpPr/>
          <p:nvPr/>
        </p:nvCxnSpPr>
        <p:spPr>
          <a:xfrm flipV="1">
            <a:off x="4158606" y="2774003"/>
            <a:ext cx="98425" cy="1174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араллелограмм 2">
            <a:extLst>
              <a:ext uri="{FF2B5EF4-FFF2-40B4-BE49-F238E27FC236}">
                <a16:creationId xmlns:a16="http://schemas.microsoft.com/office/drawing/2014/main" id="{BEBC9A07-14B8-4F63-A95E-3884839628FC}"/>
              </a:ext>
            </a:extLst>
          </p:cNvPr>
          <p:cNvSpPr/>
          <p:nvPr/>
        </p:nvSpPr>
        <p:spPr>
          <a:xfrm>
            <a:off x="2052372" y="1414362"/>
            <a:ext cx="2952328" cy="1728192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38" name="Пряма сполучна лінія 37">
            <a:extLst>
              <a:ext uri="{FF2B5EF4-FFF2-40B4-BE49-F238E27FC236}">
                <a16:creationId xmlns:a16="http://schemas.microsoft.com/office/drawing/2014/main" id="{5D76B7F9-555D-4E47-9919-3FC273D05AAD}"/>
              </a:ext>
            </a:extLst>
          </p:cNvPr>
          <p:cNvCxnSpPr>
            <a:cxnSpLocks/>
          </p:cNvCxnSpPr>
          <p:nvPr/>
        </p:nvCxnSpPr>
        <p:spPr>
          <a:xfrm flipV="1">
            <a:off x="3019206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 сполучна лінія 38">
            <a:extLst>
              <a:ext uri="{FF2B5EF4-FFF2-40B4-BE49-F238E27FC236}">
                <a16:creationId xmlns:a16="http://schemas.microsoft.com/office/drawing/2014/main" id="{08233171-AB33-475A-9859-36C5B7969895}"/>
              </a:ext>
            </a:extLst>
          </p:cNvPr>
          <p:cNvCxnSpPr>
            <a:cxnSpLocks/>
          </p:cNvCxnSpPr>
          <p:nvPr/>
        </p:nvCxnSpPr>
        <p:spPr>
          <a:xfrm flipV="1">
            <a:off x="3080589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 сполучна лінія 39">
            <a:extLst>
              <a:ext uri="{FF2B5EF4-FFF2-40B4-BE49-F238E27FC236}">
                <a16:creationId xmlns:a16="http://schemas.microsoft.com/office/drawing/2014/main" id="{DD24A525-5CCE-4706-B4CD-C02B68099BBB}"/>
              </a:ext>
            </a:extLst>
          </p:cNvPr>
          <p:cNvCxnSpPr>
            <a:cxnSpLocks/>
          </p:cNvCxnSpPr>
          <p:nvPr/>
        </p:nvCxnSpPr>
        <p:spPr>
          <a:xfrm flipV="1">
            <a:off x="4278623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 сполучна лінія 40">
            <a:extLst>
              <a:ext uri="{FF2B5EF4-FFF2-40B4-BE49-F238E27FC236}">
                <a16:creationId xmlns:a16="http://schemas.microsoft.com/office/drawing/2014/main" id="{63416AB7-0F6D-4389-8BE9-83F89969F332}"/>
              </a:ext>
            </a:extLst>
          </p:cNvPr>
          <p:cNvCxnSpPr>
            <a:cxnSpLocks/>
          </p:cNvCxnSpPr>
          <p:nvPr/>
        </p:nvCxnSpPr>
        <p:spPr>
          <a:xfrm flipV="1">
            <a:off x="4340006" y="1348719"/>
            <a:ext cx="0" cy="1268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 сполучна лінія 42">
            <a:extLst>
              <a:ext uri="{FF2B5EF4-FFF2-40B4-BE49-F238E27FC236}">
                <a16:creationId xmlns:a16="http://schemas.microsoft.com/office/drawing/2014/main" id="{4E5D8EF3-5C14-4F94-9478-59141F0AF36F}"/>
              </a:ext>
            </a:extLst>
          </p:cNvPr>
          <p:cNvCxnSpPr>
            <a:cxnSpLocks/>
          </p:cNvCxnSpPr>
          <p:nvPr/>
        </p:nvCxnSpPr>
        <p:spPr>
          <a:xfrm flipV="1">
            <a:off x="4619610" y="2645255"/>
            <a:ext cx="140597" cy="725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 сполучна лінія 54">
            <a:extLst>
              <a:ext uri="{FF2B5EF4-FFF2-40B4-BE49-F238E27FC236}">
                <a16:creationId xmlns:a16="http://schemas.microsoft.com/office/drawing/2014/main" id="{CC063DFD-EC44-4F30-9F9B-9AEEBBC41E89}"/>
              </a:ext>
            </a:extLst>
          </p:cNvPr>
          <p:cNvCxnSpPr>
            <a:cxnSpLocks/>
          </p:cNvCxnSpPr>
          <p:nvPr/>
        </p:nvCxnSpPr>
        <p:spPr>
          <a:xfrm flipH="1" flipV="1">
            <a:off x="4626070" y="2645255"/>
            <a:ext cx="140597" cy="725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 сполучна лінія 55">
            <a:extLst>
              <a:ext uri="{FF2B5EF4-FFF2-40B4-BE49-F238E27FC236}">
                <a16:creationId xmlns:a16="http://schemas.microsoft.com/office/drawing/2014/main" id="{FB4D98D6-525B-45E8-A1AE-3C2AAE889B46}"/>
              </a:ext>
            </a:extLst>
          </p:cNvPr>
          <p:cNvCxnSpPr>
            <a:cxnSpLocks/>
          </p:cNvCxnSpPr>
          <p:nvPr/>
        </p:nvCxnSpPr>
        <p:spPr>
          <a:xfrm flipV="1">
            <a:off x="4812094" y="1842365"/>
            <a:ext cx="140597" cy="725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 сполучна лінія 56">
            <a:extLst>
              <a:ext uri="{FF2B5EF4-FFF2-40B4-BE49-F238E27FC236}">
                <a16:creationId xmlns:a16="http://schemas.microsoft.com/office/drawing/2014/main" id="{24D92BCE-33AE-432F-B0A5-67E97C158A45}"/>
              </a:ext>
            </a:extLst>
          </p:cNvPr>
          <p:cNvCxnSpPr>
            <a:cxnSpLocks/>
          </p:cNvCxnSpPr>
          <p:nvPr/>
        </p:nvCxnSpPr>
        <p:spPr>
          <a:xfrm flipH="1" flipV="1">
            <a:off x="4818554" y="1842365"/>
            <a:ext cx="140597" cy="725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FE4A08D-EDF4-48C9-BDB3-B5B64259A5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cxnSp>
        <p:nvCxnSpPr>
          <p:cNvPr id="7" name="Прямая соединительная линия 11">
            <a:extLst>
              <a:ext uri="{FF2B5EF4-FFF2-40B4-BE49-F238E27FC236}">
                <a16:creationId xmlns:a16="http://schemas.microsoft.com/office/drawing/2014/main" id="{20682AFA-AF76-4087-8366-2A1D34ECF542}"/>
              </a:ext>
            </a:extLst>
          </p:cNvPr>
          <p:cNvCxnSpPr>
            <a:cxnSpLocks/>
          </p:cNvCxnSpPr>
          <p:nvPr/>
        </p:nvCxnSpPr>
        <p:spPr>
          <a:xfrm>
            <a:off x="1235249" y="1271412"/>
            <a:ext cx="2947856" cy="886373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8">
            <a:extLst>
              <a:ext uri="{FF2B5EF4-FFF2-40B4-BE49-F238E27FC236}">
                <a16:creationId xmlns:a16="http://schemas.microsoft.com/office/drawing/2014/main" id="{DF11DC84-0194-40C0-8628-AC15E00093F7}"/>
              </a:ext>
            </a:extLst>
          </p:cNvPr>
          <p:cNvCxnSpPr>
            <a:cxnSpLocks/>
          </p:cNvCxnSpPr>
          <p:nvPr/>
        </p:nvCxnSpPr>
        <p:spPr>
          <a:xfrm>
            <a:off x="1245103" y="1271412"/>
            <a:ext cx="0" cy="2016224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AF1E4C7-F05D-4AEE-9A97-FD52FE89CF9A}"/>
              </a:ext>
            </a:extLst>
          </p:cNvPr>
          <p:cNvSpPr txBox="1"/>
          <p:nvPr/>
        </p:nvSpPr>
        <p:spPr>
          <a:xfrm>
            <a:off x="445390" y="329549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CBAAB6-E46C-49E2-9504-8D9A3A49180E}"/>
              </a:ext>
            </a:extLst>
          </p:cNvPr>
          <p:cNvSpPr txBox="1"/>
          <p:nvPr/>
        </p:nvSpPr>
        <p:spPr>
          <a:xfrm>
            <a:off x="1070149" y="92963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0981FF-8A20-4C87-B4BC-2CB66A054B3A}"/>
              </a:ext>
            </a:extLst>
          </p:cNvPr>
          <p:cNvSpPr txBox="1"/>
          <p:nvPr/>
        </p:nvSpPr>
        <p:spPr>
          <a:xfrm>
            <a:off x="4233133" y="96344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86753A-FE66-41B3-A400-EFAA5D93053E}"/>
              </a:ext>
            </a:extLst>
          </p:cNvPr>
          <p:cNvSpPr txBox="1"/>
          <p:nvPr/>
        </p:nvSpPr>
        <p:spPr>
          <a:xfrm>
            <a:off x="3600471" y="3292663"/>
            <a:ext cx="319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FCB589-9430-4C4C-BA10-79E0DEA6506C}"/>
              </a:ext>
            </a:extLst>
          </p:cNvPr>
          <p:cNvSpPr txBox="1"/>
          <p:nvPr/>
        </p:nvSpPr>
        <p:spPr>
          <a:xfrm>
            <a:off x="1082105" y="32943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K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745D9A-6FFD-40EE-8C1B-B8641C0EABAB}"/>
              </a:ext>
            </a:extLst>
          </p:cNvPr>
          <p:cNvSpPr txBox="1"/>
          <p:nvPr/>
        </p:nvSpPr>
        <p:spPr>
          <a:xfrm>
            <a:off x="4074398" y="219605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H</a:t>
            </a:r>
            <a:endParaRPr lang="uk-UA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933C66-7A12-46AD-83AB-A2DE7CBD8D51}"/>
              </a:ext>
            </a:extLst>
          </p:cNvPr>
          <p:cNvSpPr txBox="1"/>
          <p:nvPr/>
        </p:nvSpPr>
        <p:spPr>
          <a:xfrm>
            <a:off x="4887084" y="1105772"/>
            <a:ext cx="68719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Висотою паралелограма</a:t>
            </a:r>
            <a:r>
              <a:rPr lang="uk-UA" sz="3200" dirty="0">
                <a:solidFill>
                  <a:srgbClr val="00206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називають перпендикуляр, проведений із точки прямої,що містить сторону паралелограма до прямої, що містить протилежну сторону.</a:t>
            </a:r>
            <a:endParaRPr lang="ru-RU" sz="3200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64C03F-8ECF-4260-ADF9-9333D7B00EB4}"/>
              </a:ext>
            </a:extLst>
          </p:cNvPr>
          <p:cNvSpPr txBox="1"/>
          <p:nvPr/>
        </p:nvSpPr>
        <p:spPr>
          <a:xfrm>
            <a:off x="661414" y="3853746"/>
            <a:ext cx="39172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СМ, ВК і ВН – висоти паралелограма.</a:t>
            </a:r>
            <a:endParaRPr lang="ru-RU" sz="2800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7">
            <a:extLst>
              <a:ext uri="{FF2B5EF4-FFF2-40B4-BE49-F238E27FC236}">
                <a16:creationId xmlns:a16="http://schemas.microsoft.com/office/drawing/2014/main" id="{A9424E90-ED1A-4FFE-AFAE-C5D3765A6583}"/>
              </a:ext>
            </a:extLst>
          </p:cNvPr>
          <p:cNvCxnSpPr>
            <a:cxnSpLocks/>
            <a:stCxn id="12" idx="0"/>
            <a:endCxn id="12" idx="0"/>
          </p:cNvCxnSpPr>
          <p:nvPr/>
        </p:nvCxnSpPr>
        <p:spPr>
          <a:xfrm>
            <a:off x="3760243" y="32926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28">
            <a:extLst>
              <a:ext uri="{FF2B5EF4-FFF2-40B4-BE49-F238E27FC236}">
                <a16:creationId xmlns:a16="http://schemas.microsoft.com/office/drawing/2014/main" id="{8F8B1296-3631-4BAC-A2C4-B7EABF6075E0}"/>
              </a:ext>
            </a:extLst>
          </p:cNvPr>
          <p:cNvCxnSpPr>
            <a:cxnSpLocks/>
          </p:cNvCxnSpPr>
          <p:nvPr/>
        </p:nvCxnSpPr>
        <p:spPr>
          <a:xfrm flipH="1">
            <a:off x="4407661" y="1271412"/>
            <a:ext cx="12871" cy="2016222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39B9841A-971F-462F-8A3D-E61813701D3A}"/>
              </a:ext>
            </a:extLst>
          </p:cNvPr>
          <p:cNvSpPr txBox="1"/>
          <p:nvPr/>
        </p:nvSpPr>
        <p:spPr>
          <a:xfrm>
            <a:off x="4162335" y="3290985"/>
            <a:ext cx="302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Garamond" panose="02020404030301010803" pitchFamily="18" charset="0"/>
              </a:rPr>
              <a:t>М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24" name="Заголовок 5">
            <a:extLst>
              <a:ext uri="{FF2B5EF4-FFF2-40B4-BE49-F238E27FC236}">
                <a16:creationId xmlns:a16="http://schemas.microsoft.com/office/drawing/2014/main" id="{0F1E2B0D-9ACB-4053-A55F-217AFDA5F619}"/>
              </a:ext>
            </a:extLst>
          </p:cNvPr>
          <p:cNvSpPr txBox="1">
            <a:spLocks/>
          </p:cNvSpPr>
          <p:nvPr/>
        </p:nvSpPr>
        <p:spPr>
          <a:xfrm>
            <a:off x="1468190" y="203953"/>
            <a:ext cx="9255619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Висота паралелограма</a:t>
            </a:r>
          </a:p>
        </p:txBody>
      </p:sp>
      <p:sp>
        <p:nvSpPr>
          <p:cNvPr id="28" name="Прямокутник 27">
            <a:extLst>
              <a:ext uri="{FF2B5EF4-FFF2-40B4-BE49-F238E27FC236}">
                <a16:creationId xmlns:a16="http://schemas.microsoft.com/office/drawing/2014/main" id="{4C40C80E-5D44-4A36-84C5-DF6FAF9BEC81}"/>
              </a:ext>
            </a:extLst>
          </p:cNvPr>
          <p:cNvSpPr/>
          <p:nvPr/>
        </p:nvSpPr>
        <p:spPr>
          <a:xfrm>
            <a:off x="1244642" y="3197598"/>
            <a:ext cx="90037" cy="900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68FEBB1C-90BB-45A5-80DA-AA92A21FF496}"/>
              </a:ext>
            </a:extLst>
          </p:cNvPr>
          <p:cNvSpPr/>
          <p:nvPr/>
        </p:nvSpPr>
        <p:spPr>
          <a:xfrm rot="897177">
            <a:off x="4084490" y="2146556"/>
            <a:ext cx="90037" cy="900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37" name="Прямокутник 36">
            <a:extLst>
              <a:ext uri="{FF2B5EF4-FFF2-40B4-BE49-F238E27FC236}">
                <a16:creationId xmlns:a16="http://schemas.microsoft.com/office/drawing/2014/main" id="{50AE61F9-C8F1-4BE8-8B3E-F62AE1B76805}"/>
              </a:ext>
            </a:extLst>
          </p:cNvPr>
          <p:cNvSpPr/>
          <p:nvPr/>
        </p:nvSpPr>
        <p:spPr>
          <a:xfrm>
            <a:off x="4309400" y="3195922"/>
            <a:ext cx="90037" cy="900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Параллелограмм 2">
            <a:extLst>
              <a:ext uri="{FF2B5EF4-FFF2-40B4-BE49-F238E27FC236}">
                <a16:creationId xmlns:a16="http://schemas.microsoft.com/office/drawing/2014/main" id="{CC090C5D-3BFD-456E-9DCB-7BBD1A2E31EC}"/>
              </a:ext>
            </a:extLst>
          </p:cNvPr>
          <p:cNvSpPr/>
          <p:nvPr/>
        </p:nvSpPr>
        <p:spPr>
          <a:xfrm>
            <a:off x="738269" y="1274763"/>
            <a:ext cx="3672408" cy="2016224"/>
          </a:xfrm>
          <a:prstGeom prst="parallelogram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34" name="Пряма сполучна лінія 33">
            <a:extLst>
              <a:ext uri="{FF2B5EF4-FFF2-40B4-BE49-F238E27FC236}">
                <a16:creationId xmlns:a16="http://schemas.microsoft.com/office/drawing/2014/main" id="{4AA2884D-6E49-4D54-91EF-42455A9841B7}"/>
              </a:ext>
            </a:extLst>
          </p:cNvPr>
          <p:cNvCxnSpPr>
            <a:stCxn id="6" idx="4"/>
          </p:cNvCxnSpPr>
          <p:nvPr/>
        </p:nvCxnSpPr>
        <p:spPr>
          <a:xfrm flipV="1">
            <a:off x="2574473" y="3287635"/>
            <a:ext cx="1981734" cy="33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76847B-C06E-469F-AEA2-4312E5C7BB11}"/>
              </a:ext>
            </a:extLst>
          </p:cNvPr>
          <p:cNvSpPr txBox="1"/>
          <p:nvPr/>
        </p:nvSpPr>
        <p:spPr>
          <a:xfrm>
            <a:off x="357187" y="1031693"/>
            <a:ext cx="114776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1. Якщо сусідні сторони паралелограма не рівні, то менша висота є відстанню між більшими сторонами, а більша висота – відстанню між меншими сторонами.</a:t>
            </a:r>
          </a:p>
          <a:p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2. Висоти, опущені на паралельні сторони (або ж їх продовження) рівні.</a:t>
            </a:r>
          </a:p>
          <a:p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3. Кут між висотами паралелограма, проведеними з вершини тупого кута паралелограма, дорівнює гострому куту паралелограма.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uk-UA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4. Кут між висотами паралелограма, проведеними з вершини гострого кута паралелограма, дорівнює тупому куту паралелограма.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6A6A31C-C42B-4FCB-AF5E-E352EBA6ECAF}"/>
              </a:ext>
            </a:extLst>
          </p:cNvPr>
          <p:cNvSpPr txBox="1">
            <a:spLocks/>
          </p:cNvSpPr>
          <p:nvPr/>
        </p:nvSpPr>
        <p:spPr>
          <a:xfrm>
            <a:off x="1468190" y="203953"/>
            <a:ext cx="9255619" cy="64994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Властивості висот паралелограма</a:t>
            </a:r>
          </a:p>
        </p:txBody>
      </p:sp>
    </p:spTree>
    <p:extLst>
      <p:ext uri="{BB962C8B-B14F-4D97-AF65-F5344CB8AC3E}">
        <p14:creationId xmlns:p14="http://schemas.microsoft.com/office/powerpoint/2010/main" val="116390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ометрический фон для презентации - фото и картинки abrakadabra.fun">
            <a:extLst>
              <a:ext uri="{FF2B5EF4-FFF2-40B4-BE49-F238E27FC236}">
                <a16:creationId xmlns:a16="http://schemas.microsoft.com/office/drawing/2014/main" id="{E9464D90-5C0C-4F25-8CD0-C266B4801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: округлені кути 2">
            <a:extLst>
              <a:ext uri="{FF2B5EF4-FFF2-40B4-BE49-F238E27FC236}">
                <a16:creationId xmlns:a16="http://schemas.microsoft.com/office/drawing/2014/main" id="{6E146EDF-C05C-4955-A7D8-5184ABF932A0}"/>
              </a:ext>
            </a:extLst>
          </p:cNvPr>
          <p:cNvSpPr/>
          <p:nvPr/>
        </p:nvSpPr>
        <p:spPr>
          <a:xfrm>
            <a:off x="165100" y="177800"/>
            <a:ext cx="11861800" cy="6502400"/>
          </a:xfrm>
          <a:prstGeom prst="roundRect">
            <a:avLst>
              <a:gd name="adj" fmla="val 10222"/>
            </a:avLst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D22F2F-AD79-4821-86C8-2E84D18B9A84}"/>
              </a:ext>
            </a:extLst>
          </p:cNvPr>
          <p:cNvSpPr txBox="1"/>
          <p:nvPr/>
        </p:nvSpPr>
        <p:spPr>
          <a:xfrm>
            <a:off x="331483" y="1397143"/>
            <a:ext cx="115290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Якщо сполучити відрізками середини сусідніх сторін довільного опуклого чотирикутника, отримаємо паралелограм. </a:t>
            </a:r>
            <a:endParaRPr lang="ru-RU" sz="3200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5">
            <a:extLst>
              <a:ext uri="{FF2B5EF4-FFF2-40B4-BE49-F238E27FC236}">
                <a16:creationId xmlns:a16="http://schemas.microsoft.com/office/drawing/2014/main" id="{C37EC1DB-3C6E-40BD-9924-A40999D86E29}"/>
              </a:ext>
            </a:extLst>
          </p:cNvPr>
          <p:cNvCxnSpPr>
            <a:stCxn id="6" idx="0"/>
            <a:endCxn id="6" idx="3"/>
          </p:cNvCxnSpPr>
          <p:nvPr/>
        </p:nvCxnSpPr>
        <p:spPr>
          <a:xfrm>
            <a:off x="2649786" y="3460905"/>
            <a:ext cx="1379117" cy="154319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8">
            <a:extLst>
              <a:ext uri="{FF2B5EF4-FFF2-40B4-BE49-F238E27FC236}">
                <a16:creationId xmlns:a16="http://schemas.microsoft.com/office/drawing/2014/main" id="{53B8B170-299B-43DA-82EC-3E0336E49B04}"/>
              </a:ext>
            </a:extLst>
          </p:cNvPr>
          <p:cNvCxnSpPr>
            <a:stCxn id="6" idx="3"/>
            <a:endCxn id="6" idx="2"/>
          </p:cNvCxnSpPr>
          <p:nvPr/>
        </p:nvCxnSpPr>
        <p:spPr>
          <a:xfrm flipH="1">
            <a:off x="2181608" y="5004096"/>
            <a:ext cx="1847295" cy="9332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10">
            <a:extLst>
              <a:ext uri="{FF2B5EF4-FFF2-40B4-BE49-F238E27FC236}">
                <a16:creationId xmlns:a16="http://schemas.microsoft.com/office/drawing/2014/main" id="{5FDF923C-A96F-4A85-BD09-236E4F7A4CB4}"/>
              </a:ext>
            </a:extLst>
          </p:cNvPr>
          <p:cNvCxnSpPr>
            <a:stCxn id="6" idx="0"/>
            <a:endCxn id="6" idx="1"/>
          </p:cNvCxnSpPr>
          <p:nvPr/>
        </p:nvCxnSpPr>
        <p:spPr>
          <a:xfrm flipH="1">
            <a:off x="802491" y="3460905"/>
            <a:ext cx="1847295" cy="9332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13">
            <a:extLst>
              <a:ext uri="{FF2B5EF4-FFF2-40B4-BE49-F238E27FC236}">
                <a16:creationId xmlns:a16="http://schemas.microsoft.com/office/drawing/2014/main" id="{FC980927-074C-4CFA-9A4F-5C6218594CE3}"/>
              </a:ext>
            </a:extLst>
          </p:cNvPr>
          <p:cNvCxnSpPr>
            <a:stCxn id="6" idx="1"/>
            <a:endCxn id="6" idx="2"/>
          </p:cNvCxnSpPr>
          <p:nvPr/>
        </p:nvCxnSpPr>
        <p:spPr>
          <a:xfrm>
            <a:off x="802491" y="4394126"/>
            <a:ext cx="1379117" cy="154319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AA85AC08-01E3-4081-825F-92D397B3A0F2}"/>
              </a:ext>
            </a:extLst>
          </p:cNvPr>
          <p:cNvSpPr txBox="1"/>
          <p:nvPr/>
        </p:nvSpPr>
        <p:spPr>
          <a:xfrm>
            <a:off x="651501" y="5671219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M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9E0B62-A46F-49EE-9476-2EBF06F01BAF}"/>
              </a:ext>
            </a:extLst>
          </p:cNvPr>
          <p:cNvSpPr txBox="1"/>
          <p:nvPr/>
        </p:nvSpPr>
        <p:spPr>
          <a:xfrm>
            <a:off x="345467" y="2799381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N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789CE1-522B-4DD4-AFF9-38AC09DAE2C1}"/>
              </a:ext>
            </a:extLst>
          </p:cNvPr>
          <p:cNvSpPr txBox="1"/>
          <p:nvPr/>
        </p:nvSpPr>
        <p:spPr>
          <a:xfrm>
            <a:off x="4666294" y="349458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P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948811-33F7-4D3C-B82E-CCB5FD098BBB}"/>
              </a:ext>
            </a:extLst>
          </p:cNvPr>
          <p:cNvSpPr txBox="1"/>
          <p:nvPr/>
        </p:nvSpPr>
        <p:spPr>
          <a:xfrm>
            <a:off x="3410399" y="613388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K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1C1798-A941-4B90-AB2C-0858FF1D0610}"/>
              </a:ext>
            </a:extLst>
          </p:cNvPr>
          <p:cNvSpPr txBox="1"/>
          <p:nvPr/>
        </p:nvSpPr>
        <p:spPr>
          <a:xfrm>
            <a:off x="507485" y="4232500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A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D00D054-49CE-48FA-9DBF-E0BDA11B23D8}"/>
              </a:ext>
            </a:extLst>
          </p:cNvPr>
          <p:cNvSpPr txBox="1"/>
          <p:nvPr/>
        </p:nvSpPr>
        <p:spPr>
          <a:xfrm>
            <a:off x="2595717" y="307967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B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205B22-5BF8-48BD-913F-C30FF573D970}"/>
              </a:ext>
            </a:extLst>
          </p:cNvPr>
          <p:cNvSpPr txBox="1"/>
          <p:nvPr/>
        </p:nvSpPr>
        <p:spPr>
          <a:xfrm>
            <a:off x="3999873" y="487913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C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1339F9-BBFE-49E2-9871-8AA56920E074}"/>
              </a:ext>
            </a:extLst>
          </p:cNvPr>
          <p:cNvSpPr txBox="1"/>
          <p:nvPr/>
        </p:nvSpPr>
        <p:spPr>
          <a:xfrm>
            <a:off x="2019653" y="5937317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 panose="02020404030301010803" pitchFamily="18" charset="0"/>
              </a:rPr>
              <a:t>D</a:t>
            </a:r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13701F4-5E46-45E1-94B9-414F66DF7D47}"/>
              </a:ext>
            </a:extLst>
          </p:cNvPr>
          <p:cNvSpPr txBox="1"/>
          <p:nvPr/>
        </p:nvSpPr>
        <p:spPr>
          <a:xfrm>
            <a:off x="5303685" y="2918952"/>
            <a:ext cx="62939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MNPK – o</a:t>
            </a:r>
            <a:r>
              <a:rPr lang="uk-UA" sz="2800" b="1" dirty="0" err="1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пуклий</a:t>
            </a:r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чотирикутник,</a:t>
            </a:r>
          </a:p>
          <a:p>
            <a:r>
              <a:rPr lang="uk-UA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А – середина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MN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B 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– середина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NP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C 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– середина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PK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,</a:t>
            </a:r>
            <a:endParaRPr lang="en-US" sz="28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D 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– середина </a:t>
            </a:r>
            <a:r>
              <a:rPr lang="en-US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KM</a:t>
            </a:r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C33ACA3-CC56-4811-AA89-4AE0E0975249}"/>
              </a:ext>
            </a:extLst>
          </p:cNvPr>
          <p:cNvSpPr txBox="1"/>
          <p:nvPr/>
        </p:nvSpPr>
        <p:spPr>
          <a:xfrm>
            <a:off x="5303685" y="5460037"/>
            <a:ext cx="52037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ABCD -</a:t>
            </a:r>
            <a:r>
              <a:rPr lang="uk-UA" sz="4000" b="1" dirty="0">
                <a:solidFill>
                  <a:srgbClr val="002060"/>
                </a:solidFill>
                <a:latin typeface="Garamond" panose="02020404030301010803" pitchFamily="18" charset="0"/>
                <a:cs typeface="Times New Roman" pitchFamily="18" charset="0"/>
              </a:rPr>
              <a:t> паралелограм</a:t>
            </a:r>
            <a:endParaRPr lang="ru-RU" sz="4000" b="1" dirty="0">
              <a:solidFill>
                <a:srgbClr val="002060"/>
              </a:solidFill>
              <a:latin typeface="Garamond" panose="02020404030301010803" pitchFamily="18" charset="0"/>
              <a:cs typeface="Times New Roman" pitchFamily="18" charset="0"/>
            </a:endParaRPr>
          </a:p>
        </p:txBody>
      </p:sp>
      <p:sp>
        <p:nvSpPr>
          <p:cNvPr id="21" name="Заголовок 5">
            <a:extLst>
              <a:ext uri="{FF2B5EF4-FFF2-40B4-BE49-F238E27FC236}">
                <a16:creationId xmlns:a16="http://schemas.microsoft.com/office/drawing/2014/main" id="{A096E77D-81F4-4F1F-963A-F085EC15CA74}"/>
              </a:ext>
            </a:extLst>
          </p:cNvPr>
          <p:cNvSpPr txBox="1">
            <a:spLocks/>
          </p:cNvSpPr>
          <p:nvPr/>
        </p:nvSpPr>
        <p:spPr>
          <a:xfrm>
            <a:off x="488950" y="204461"/>
            <a:ext cx="11214100" cy="1056890"/>
          </a:xfrm>
          <a:prstGeom prst="rect">
            <a:avLst/>
          </a:prstGeom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ln w="19050" cmpd="sng">
                  <a:solidFill>
                    <a:srgbClr val="666699"/>
                  </a:solidFill>
                  <a:prstDash val="solid"/>
                </a:ln>
                <a:solidFill>
                  <a:srgbClr val="002060"/>
                </a:solidFill>
                <a:latin typeface="Garamond" panose="02020404030301010803" pitchFamily="18" charset="0"/>
              </a:rPr>
              <a:t>Властивість довільного опуклого чотирикутника, яка пов’язана з паралелограмом</a:t>
            </a:r>
          </a:p>
        </p:txBody>
      </p:sp>
      <p:sp>
        <p:nvSpPr>
          <p:cNvPr id="6" name="Блок-схема: ручное управление 3">
            <a:extLst>
              <a:ext uri="{FF2B5EF4-FFF2-40B4-BE49-F238E27FC236}">
                <a16:creationId xmlns:a16="http://schemas.microsoft.com/office/drawing/2014/main" id="{4539C256-6EDE-4616-B5E8-1D941C90476D}"/>
              </a:ext>
            </a:extLst>
          </p:cNvPr>
          <p:cNvSpPr/>
          <p:nvPr/>
        </p:nvSpPr>
        <p:spPr>
          <a:xfrm rot="642342">
            <a:off x="363469" y="3438971"/>
            <a:ext cx="4104456" cy="2520280"/>
          </a:xfrm>
          <a:prstGeom prst="flowChartManualOperati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cxnSp>
        <p:nvCxnSpPr>
          <p:cNvPr id="22" name="Пряма сполучна лінія 21">
            <a:extLst>
              <a:ext uri="{FF2B5EF4-FFF2-40B4-BE49-F238E27FC236}">
                <a16:creationId xmlns:a16="http://schemas.microsoft.com/office/drawing/2014/main" id="{5A01DC3F-24DD-4C6A-828B-E6BCE331051B}"/>
              </a:ext>
            </a:extLst>
          </p:cNvPr>
          <p:cNvCxnSpPr>
            <a:cxnSpLocks/>
          </p:cNvCxnSpPr>
          <p:nvPr/>
        </p:nvCxnSpPr>
        <p:spPr>
          <a:xfrm>
            <a:off x="1689989" y="3869804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сполучна лінія 24">
            <a:extLst>
              <a:ext uri="{FF2B5EF4-FFF2-40B4-BE49-F238E27FC236}">
                <a16:creationId xmlns:a16="http://schemas.microsoft.com/office/drawing/2014/main" id="{071DFC17-F1AA-4020-90B6-B7256FAE9851}"/>
              </a:ext>
            </a:extLst>
          </p:cNvPr>
          <p:cNvCxnSpPr>
            <a:cxnSpLocks/>
          </p:cNvCxnSpPr>
          <p:nvPr/>
        </p:nvCxnSpPr>
        <p:spPr>
          <a:xfrm>
            <a:off x="3065218" y="5405007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 сполучна лінія 25">
            <a:extLst>
              <a:ext uri="{FF2B5EF4-FFF2-40B4-BE49-F238E27FC236}">
                <a16:creationId xmlns:a16="http://schemas.microsoft.com/office/drawing/2014/main" id="{9A00F5A1-13EE-4E4F-B99E-936EDF143DCA}"/>
              </a:ext>
            </a:extLst>
          </p:cNvPr>
          <p:cNvCxnSpPr>
            <a:cxnSpLocks/>
          </p:cNvCxnSpPr>
          <p:nvPr/>
        </p:nvCxnSpPr>
        <p:spPr>
          <a:xfrm flipH="1">
            <a:off x="3179159" y="4053165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 сполучна лінія 26">
            <a:extLst>
              <a:ext uri="{FF2B5EF4-FFF2-40B4-BE49-F238E27FC236}">
                <a16:creationId xmlns:a16="http://schemas.microsoft.com/office/drawing/2014/main" id="{E5038B7D-B724-42FC-BF6B-40C471A49562}"/>
              </a:ext>
            </a:extLst>
          </p:cNvPr>
          <p:cNvCxnSpPr>
            <a:cxnSpLocks/>
          </p:cNvCxnSpPr>
          <p:nvPr/>
        </p:nvCxnSpPr>
        <p:spPr>
          <a:xfrm flipH="1">
            <a:off x="3232619" y="4096418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 сполучна лінія 29">
            <a:extLst>
              <a:ext uri="{FF2B5EF4-FFF2-40B4-BE49-F238E27FC236}">
                <a16:creationId xmlns:a16="http://schemas.microsoft.com/office/drawing/2014/main" id="{293AB20C-AEBE-4D77-8ABF-81492AFCDC37}"/>
              </a:ext>
            </a:extLst>
          </p:cNvPr>
          <p:cNvCxnSpPr>
            <a:cxnSpLocks/>
          </p:cNvCxnSpPr>
          <p:nvPr/>
        </p:nvCxnSpPr>
        <p:spPr>
          <a:xfrm flipH="1">
            <a:off x="1425283" y="5089065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 сполучна лінія 30">
            <a:extLst>
              <a:ext uri="{FF2B5EF4-FFF2-40B4-BE49-F238E27FC236}">
                <a16:creationId xmlns:a16="http://schemas.microsoft.com/office/drawing/2014/main" id="{B4FEDF0F-06F0-42BE-881A-3D6BE3AE4FEB}"/>
              </a:ext>
            </a:extLst>
          </p:cNvPr>
          <p:cNvCxnSpPr>
            <a:cxnSpLocks/>
          </p:cNvCxnSpPr>
          <p:nvPr/>
        </p:nvCxnSpPr>
        <p:spPr>
          <a:xfrm flipH="1">
            <a:off x="1478743" y="5132318"/>
            <a:ext cx="80074" cy="1100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472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ны на тему геометрии (77 фото)">
            <a:extLst>
              <a:ext uri="{FF2B5EF4-FFF2-40B4-BE49-F238E27FC236}">
                <a16:creationId xmlns:a16="http://schemas.microsoft.com/office/drawing/2014/main" id="{D65DB532-F95C-481A-879A-5C1A767E7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ABACBD55-19E7-4D41-87DD-93E36B1C3828}"/>
              </a:ext>
            </a:extLst>
          </p:cNvPr>
          <p:cNvSpPr/>
          <p:nvPr/>
        </p:nvSpPr>
        <p:spPr>
          <a:xfrm>
            <a:off x="1790700" y="1308100"/>
            <a:ext cx="8610600" cy="4241800"/>
          </a:xfrm>
          <a:prstGeom prst="roundRect">
            <a:avLst/>
          </a:prstGeom>
          <a:solidFill>
            <a:schemeClr val="bg2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translucent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000" b="1" dirty="0">
                <a:solidFill>
                  <a:srgbClr val="002060"/>
                </a:solidFill>
                <a:latin typeface="Garamond" panose="02020404030301010803" pitchFamily="18" charset="0"/>
              </a:rPr>
              <a:t>Дякую за увагу!</a:t>
            </a:r>
            <a:endParaRPr lang="ru-UA" sz="8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55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1216</Words>
  <Application>Microsoft Office PowerPoint</Application>
  <PresentationFormat>Широкий екран</PresentationFormat>
  <Paragraphs>239</Paragraphs>
  <Slides>23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Garamond</vt:lpstr>
      <vt:lpstr>Times New Roman</vt:lpstr>
      <vt:lpstr>Wingdings 2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Стрельченко Дмитро Сергійович</dc:creator>
  <cp:lastModifiedBy>Стрельченко Дмитро Сергійович</cp:lastModifiedBy>
  <cp:revision>5</cp:revision>
  <dcterms:created xsi:type="dcterms:W3CDTF">2022-09-15T14:16:30Z</dcterms:created>
  <dcterms:modified xsi:type="dcterms:W3CDTF">2022-09-15T21:46:46Z</dcterms:modified>
</cp:coreProperties>
</file>