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4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6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7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8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theme/theme9.xml" ContentType="application/vnd.openxmlformats-officedocument.theme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0.xml" ContentType="application/vnd.openxmlformats-officedocument.theme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theme/theme11.xml" ContentType="application/vnd.openxmlformats-officedocument.theme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theme/theme12.xml" ContentType="application/vnd.openxmlformats-officedocument.theme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3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  <p:sldMasterId id="2147483732" r:id="rId2"/>
    <p:sldMasterId id="2147483750" r:id="rId3"/>
    <p:sldMasterId id="2147483822" r:id="rId4"/>
    <p:sldMasterId id="2147483912" r:id="rId5"/>
    <p:sldMasterId id="2147483966" r:id="rId6"/>
    <p:sldMasterId id="2147483984" r:id="rId7"/>
    <p:sldMasterId id="2147484020" r:id="rId8"/>
    <p:sldMasterId id="2147484113" r:id="rId9"/>
    <p:sldMasterId id="2147484317" r:id="rId10"/>
    <p:sldMasterId id="2147484351" r:id="rId11"/>
    <p:sldMasterId id="2147484363" r:id="rId12"/>
    <p:sldMasterId id="2147484375" r:id="rId13"/>
    <p:sldMasterId id="2147484388" r:id="rId14"/>
  </p:sldMasterIdLst>
  <p:notesMasterIdLst>
    <p:notesMasterId r:id="rId60"/>
  </p:notesMasterIdLst>
  <p:sldIdLst>
    <p:sldId id="348" r:id="rId15"/>
    <p:sldId id="363" r:id="rId16"/>
    <p:sldId id="356" r:id="rId17"/>
    <p:sldId id="421" r:id="rId18"/>
    <p:sldId id="423" r:id="rId19"/>
    <p:sldId id="413" r:id="rId20"/>
    <p:sldId id="359" r:id="rId21"/>
    <p:sldId id="360" r:id="rId22"/>
    <p:sldId id="358" r:id="rId23"/>
    <p:sldId id="414" r:id="rId24"/>
    <p:sldId id="369" r:id="rId25"/>
    <p:sldId id="357" r:id="rId26"/>
    <p:sldId id="408" r:id="rId27"/>
    <p:sldId id="409" r:id="rId28"/>
    <p:sldId id="361" r:id="rId29"/>
    <p:sldId id="411" r:id="rId30"/>
    <p:sldId id="366" r:id="rId31"/>
    <p:sldId id="365" r:id="rId32"/>
    <p:sldId id="412" r:id="rId33"/>
    <p:sldId id="368" r:id="rId34"/>
    <p:sldId id="371" r:id="rId35"/>
    <p:sldId id="415" r:id="rId36"/>
    <p:sldId id="416" r:id="rId37"/>
    <p:sldId id="375" r:id="rId38"/>
    <p:sldId id="378" r:id="rId39"/>
    <p:sldId id="355" r:id="rId40"/>
    <p:sldId id="388" r:id="rId41"/>
    <p:sldId id="352" r:id="rId42"/>
    <p:sldId id="380" r:id="rId43"/>
    <p:sldId id="381" r:id="rId44"/>
    <p:sldId id="392" r:id="rId45"/>
    <p:sldId id="302" r:id="rId46"/>
    <p:sldId id="390" r:id="rId47"/>
    <p:sldId id="393" r:id="rId48"/>
    <p:sldId id="394" r:id="rId49"/>
    <p:sldId id="391" r:id="rId50"/>
    <p:sldId id="395" r:id="rId51"/>
    <p:sldId id="397" r:id="rId52"/>
    <p:sldId id="422" r:id="rId53"/>
    <p:sldId id="398" r:id="rId54"/>
    <p:sldId id="404" r:id="rId55"/>
    <p:sldId id="400" r:id="rId56"/>
    <p:sldId id="410" r:id="rId57"/>
    <p:sldId id="401" r:id="rId58"/>
    <p:sldId id="402" r:id="rId5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897D51"/>
    <a:srgbClr val="221F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slide" Target="slides/slide28.xml"/><Relationship Id="rId47" Type="http://schemas.openxmlformats.org/officeDocument/2006/relationships/slide" Target="slides/slide33.xml"/><Relationship Id="rId50" Type="http://schemas.openxmlformats.org/officeDocument/2006/relationships/slide" Target="slides/slide36.xml"/><Relationship Id="rId55" Type="http://schemas.openxmlformats.org/officeDocument/2006/relationships/slide" Target="slides/slide41.xml"/><Relationship Id="rId63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41" Type="http://schemas.openxmlformats.org/officeDocument/2006/relationships/slide" Target="slides/slide27.xml"/><Relationship Id="rId54" Type="http://schemas.openxmlformats.org/officeDocument/2006/relationships/slide" Target="slides/slide40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slide" Target="slides/slide31.xml"/><Relationship Id="rId53" Type="http://schemas.openxmlformats.org/officeDocument/2006/relationships/slide" Target="slides/slide39.xml"/><Relationship Id="rId58" Type="http://schemas.openxmlformats.org/officeDocument/2006/relationships/slide" Target="slides/slide4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slide" Target="slides/slide35.xml"/><Relationship Id="rId57" Type="http://schemas.openxmlformats.org/officeDocument/2006/relationships/slide" Target="slides/slide43.xml"/><Relationship Id="rId61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52" Type="http://schemas.openxmlformats.org/officeDocument/2006/relationships/slide" Target="slides/slide38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slide" Target="slides/slide29.xml"/><Relationship Id="rId48" Type="http://schemas.openxmlformats.org/officeDocument/2006/relationships/slide" Target="slides/slide34.xml"/><Relationship Id="rId56" Type="http://schemas.openxmlformats.org/officeDocument/2006/relationships/slide" Target="slides/slide42.xml"/><Relationship Id="rId64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7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slide" Target="slides/slide32.xml"/><Relationship Id="rId5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990180-A5C2-4501-8FA2-1D476A718EF4}" type="datetimeFigureOut">
              <a:rPr lang="ru-RU" smtClean="0"/>
              <a:t>17.12.2024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3E267-7192-4628-9081-DEF2824D4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097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3E267-7192-4628-9081-DEF2824D41D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176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3E267-7192-4628-9081-DEF2824D41D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3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6"/>
          <p:cNvGrpSpPr/>
          <p:nvPr/>
        </p:nvGrpSpPr>
        <p:grpSpPr>
          <a:xfrm>
            <a:off x="-7937" y="-7936"/>
            <a:ext cx="9169400" cy="6873875"/>
            <a:chOff x="-8466" y="-8468"/>
            <a:chExt cx="9169804" cy="6874935"/>
          </a:xfrm>
        </p:grpSpPr>
        <p:cxnSp>
          <p:nvCxnSpPr>
            <p:cNvPr id="19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620" y="2404561"/>
            <a:ext cx="5826719" cy="1646303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620" y="405085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ru-RU" strike="noStrike" noProof="1"/>
              <a:t>Образец подзаголовка</a:t>
            </a:r>
            <a:endParaRPr lang="en-US" strike="noStrike" noProof="1"/>
          </a:p>
        </p:txBody>
      </p:sp>
      <p:sp>
        <p:nvSpPr>
          <p:cNvPr id="29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049F7795-3645-458F-9553-D1BE369E32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13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3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2700871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72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25" y="2160591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1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02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7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33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20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15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1498623"/>
            <a:ext cx="2790182" cy="1278467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89" y="514946"/>
            <a:ext cx="3386037" cy="552643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77707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47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800619"/>
            <a:ext cx="6347714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601" y="609628"/>
            <a:ext cx="6347714" cy="3845719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5367339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77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4470419"/>
            <a:ext cx="6347714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45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5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470419"/>
            <a:ext cx="6347715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E0C55E40-66FB-402A-AD67-19DC78E9C0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79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1931991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32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D0FE4200-6BCA-4298-849C-6457C9B7DD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73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57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3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6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19"/>
            <a:ext cx="978812" cy="5251451"/>
          </a:xfrm>
        </p:spPr>
        <p:txBody>
          <a:bodyPr vert="eaVert" anchor="ctr"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19"/>
            <a:ext cx="5195026" cy="5251451"/>
          </a:xfrm>
        </p:spPr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27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chemeClr val="bg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fontAlgn="base"/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 fontAlgn="base"/>
            <a:endParaRPr/>
          </a:p>
        </p:txBody>
      </p:sp>
      <p:sp>
        <p:nvSpPr>
          <p:cNvPr id="2" name="Google Shape;19;p4"/>
          <p:cNvSpPr txBox="1">
            <a:spLocks noGrp="1"/>
          </p:cNvSpPr>
          <p:nvPr>
            <p:ph type="sldNum" idx="4"/>
          </p:nvPr>
        </p:nvSpPr>
        <p:spPr>
          <a:xfrm>
            <a:off x="8472513" y="6218259"/>
            <a:ext cx="549275" cy="523875"/>
          </a:xfrm>
          <a:prstGeom prst="rect">
            <a:avLst/>
          </a:prstGeom>
        </p:spPr>
        <p:txBody>
          <a:bodyPr vert="horz" wrap="square" lIns="91425" tIns="91425" rIns="91425" bIns="91425" numCol="1" anchor="ctr" anchorCtr="0" compatLnSpc="1"/>
          <a:lstStyle/>
          <a:p>
            <a:fld id="{9A0DB2DC-4C9A-4742-B13C-FB6460FD3503}" type="slidenum">
              <a:rPr lang="en-US" altLang="ru-RU" noProof="1" dirty="0">
                <a:solidFill>
                  <a:srgbClr val="90C226"/>
                </a:solidFill>
              </a:rPr>
              <a:pPr/>
              <a:t>‹#›</a:t>
            </a:fld>
            <a:endParaRPr lang="en-US" altLang="ru-RU" noProof="1">
              <a:solidFill>
                <a:srgbClr val="90C226"/>
              </a:solidFill>
            </a:endParaRP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28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6"/>
          <p:cNvGrpSpPr/>
          <p:nvPr/>
        </p:nvGrpSpPr>
        <p:grpSpPr>
          <a:xfrm>
            <a:off x="-7937" y="-7936"/>
            <a:ext cx="9169400" cy="6873875"/>
            <a:chOff x="-8466" y="-8468"/>
            <a:chExt cx="9169804" cy="6874935"/>
          </a:xfrm>
        </p:grpSpPr>
        <p:cxnSp>
          <p:nvCxnSpPr>
            <p:cNvPr id="19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620" y="2404561"/>
            <a:ext cx="5826719" cy="1646303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620" y="405085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ru-RU" strike="noStrike" noProof="1"/>
              <a:t>Образец подзаголовка</a:t>
            </a:r>
            <a:endParaRPr lang="en-US" strike="noStrike" noProof="1"/>
          </a:p>
        </p:txBody>
      </p:sp>
      <p:sp>
        <p:nvSpPr>
          <p:cNvPr id="29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049F7795-3645-458F-9553-D1BE369E32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41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63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2700871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36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25" y="2160591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1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7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70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36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1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1498623"/>
            <a:ext cx="2790182" cy="1278467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89" y="514946"/>
            <a:ext cx="3386037" cy="552643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77707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800619"/>
            <a:ext cx="6347714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601" y="609628"/>
            <a:ext cx="6347714" cy="3845719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5367339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98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4470419"/>
            <a:ext cx="6347714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21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5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470419"/>
            <a:ext cx="6347715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E0C55E40-66FB-402A-AD67-19DC78E9C0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22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1931991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48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D0FE4200-6BCA-4298-849C-6457C9B7DD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66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57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16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73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19"/>
            <a:ext cx="978812" cy="5251451"/>
          </a:xfrm>
        </p:spPr>
        <p:txBody>
          <a:bodyPr vert="eaVert" anchor="ctr"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19"/>
            <a:ext cx="5195026" cy="5251451"/>
          </a:xfrm>
        </p:spPr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69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chemeClr val="bg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fontAlgn="base"/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 fontAlgn="base"/>
            <a:endParaRPr/>
          </a:p>
        </p:txBody>
      </p:sp>
      <p:sp>
        <p:nvSpPr>
          <p:cNvPr id="2" name="Google Shape;19;p4"/>
          <p:cNvSpPr txBox="1">
            <a:spLocks noGrp="1"/>
          </p:cNvSpPr>
          <p:nvPr>
            <p:ph type="sldNum" idx="4"/>
          </p:nvPr>
        </p:nvSpPr>
        <p:spPr>
          <a:xfrm>
            <a:off x="8472513" y="6218259"/>
            <a:ext cx="549275" cy="523875"/>
          </a:xfrm>
          <a:prstGeom prst="rect">
            <a:avLst/>
          </a:prstGeom>
        </p:spPr>
        <p:txBody>
          <a:bodyPr vert="horz" wrap="square" lIns="91425" tIns="91425" rIns="91425" bIns="91425" numCol="1" anchor="ctr" anchorCtr="0" compatLnSpc="1"/>
          <a:lstStyle/>
          <a:p>
            <a:fld id="{9A0DB2DC-4C9A-4742-B13C-FB6460FD3503}" type="slidenum">
              <a:rPr lang="en-US" altLang="ru-RU" noProof="1" dirty="0">
                <a:solidFill>
                  <a:srgbClr val="90C226"/>
                </a:solidFill>
              </a:rPr>
              <a:pPr/>
              <a:t>‹#›</a:t>
            </a:fld>
            <a:endParaRPr lang="en-US" altLang="ru-RU" noProof="1">
              <a:solidFill>
                <a:srgbClr val="90C226"/>
              </a:solidFill>
            </a:endParaRP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07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6"/>
          <p:cNvGrpSpPr/>
          <p:nvPr/>
        </p:nvGrpSpPr>
        <p:grpSpPr>
          <a:xfrm>
            <a:off x="-7937" y="-7936"/>
            <a:ext cx="9169400" cy="6873875"/>
            <a:chOff x="-8466" y="-8468"/>
            <a:chExt cx="9169804" cy="6874935"/>
          </a:xfrm>
        </p:grpSpPr>
        <p:cxnSp>
          <p:nvCxnSpPr>
            <p:cNvPr id="19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620" y="2404561"/>
            <a:ext cx="5826719" cy="1646303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620" y="405085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ru-RU" strike="noStrike" noProof="1"/>
              <a:t>Образец подзаголовка</a:t>
            </a:r>
            <a:endParaRPr lang="en-US" strike="noStrike" noProof="1"/>
          </a:p>
        </p:txBody>
      </p:sp>
      <p:sp>
        <p:nvSpPr>
          <p:cNvPr id="29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049F7795-3645-458F-9553-D1BE369E32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01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15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2700871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69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25" y="2160591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1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18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7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51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08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23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1498623"/>
            <a:ext cx="2790182" cy="1278467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89" y="514946"/>
            <a:ext cx="3386037" cy="552643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77707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26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800619"/>
            <a:ext cx="6347714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601" y="609628"/>
            <a:ext cx="6347714" cy="3845719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5367339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20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4470419"/>
            <a:ext cx="6347714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86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5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470419"/>
            <a:ext cx="6347715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E0C55E40-66FB-402A-AD67-19DC78E9C0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29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1931991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48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D0FE4200-6BCA-4298-849C-6457C9B7DD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6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57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69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77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19"/>
            <a:ext cx="978812" cy="5251451"/>
          </a:xfrm>
        </p:spPr>
        <p:txBody>
          <a:bodyPr vert="eaVert" anchor="ctr"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19"/>
            <a:ext cx="5195026" cy="5251451"/>
          </a:xfrm>
        </p:spPr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23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chemeClr val="bg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fontAlgn="base"/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 fontAlgn="base"/>
            <a:endParaRPr/>
          </a:p>
        </p:txBody>
      </p:sp>
      <p:sp>
        <p:nvSpPr>
          <p:cNvPr id="2" name="Google Shape;19;p4"/>
          <p:cNvSpPr txBox="1">
            <a:spLocks noGrp="1"/>
          </p:cNvSpPr>
          <p:nvPr>
            <p:ph type="sldNum" idx="4"/>
          </p:nvPr>
        </p:nvSpPr>
        <p:spPr>
          <a:xfrm>
            <a:off x="8472513" y="6218259"/>
            <a:ext cx="549275" cy="523875"/>
          </a:xfrm>
          <a:prstGeom prst="rect">
            <a:avLst/>
          </a:prstGeom>
        </p:spPr>
        <p:txBody>
          <a:bodyPr vert="horz" wrap="square" lIns="91425" tIns="91425" rIns="91425" bIns="91425" numCol="1" anchor="ctr" anchorCtr="0" compatLnSpc="1"/>
          <a:lstStyle/>
          <a:p>
            <a:fld id="{9A0DB2DC-4C9A-4742-B13C-FB6460FD3503}" type="slidenum">
              <a:rPr lang="en-US" altLang="ru-RU" noProof="1" dirty="0">
                <a:solidFill>
                  <a:srgbClr val="90C226"/>
                </a:solidFill>
              </a:rPr>
              <a:pPr/>
              <a:t>‹#›</a:t>
            </a:fld>
            <a:endParaRPr lang="en-US" altLang="ru-RU" noProof="1">
              <a:solidFill>
                <a:srgbClr val="90C226"/>
              </a:solidFill>
            </a:endParaRP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88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6"/>
          <p:cNvGrpSpPr/>
          <p:nvPr/>
        </p:nvGrpSpPr>
        <p:grpSpPr>
          <a:xfrm>
            <a:off x="-7937" y="-7936"/>
            <a:ext cx="9169400" cy="6873875"/>
            <a:chOff x="-8466" y="-8468"/>
            <a:chExt cx="9169804" cy="6874935"/>
          </a:xfrm>
        </p:grpSpPr>
        <p:cxnSp>
          <p:nvCxnSpPr>
            <p:cNvPr id="19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620" y="2404561"/>
            <a:ext cx="5826719" cy="1646303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620" y="405085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ru-RU" strike="noStrike" noProof="1"/>
              <a:t>Образец подзаголовка</a:t>
            </a:r>
            <a:endParaRPr lang="en-US" strike="noStrike" noProof="1"/>
          </a:p>
        </p:txBody>
      </p:sp>
      <p:sp>
        <p:nvSpPr>
          <p:cNvPr id="29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049F7795-3645-458F-9553-D1BE369E32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96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77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2700871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7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25" y="2160591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1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06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7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31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23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49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1498623"/>
            <a:ext cx="2790182" cy="1278467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89" y="514946"/>
            <a:ext cx="3386037" cy="552643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77707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07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800619"/>
            <a:ext cx="6347714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601" y="609628"/>
            <a:ext cx="6347714" cy="3845719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5367339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93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4470419"/>
            <a:ext cx="6347714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48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5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470419"/>
            <a:ext cx="6347715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E0C55E40-66FB-402A-AD67-19DC78E9C0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43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1931991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23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D0FE4200-6BCA-4298-849C-6457C9B7DD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26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57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82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65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19"/>
            <a:ext cx="978812" cy="5251451"/>
          </a:xfrm>
        </p:spPr>
        <p:txBody>
          <a:bodyPr vert="eaVert" anchor="ctr"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19"/>
            <a:ext cx="5195026" cy="5251451"/>
          </a:xfrm>
        </p:spPr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53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chemeClr val="bg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fontAlgn="base"/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 fontAlgn="base"/>
            <a:endParaRPr/>
          </a:p>
        </p:txBody>
      </p:sp>
      <p:sp>
        <p:nvSpPr>
          <p:cNvPr id="2" name="Google Shape;19;p4"/>
          <p:cNvSpPr txBox="1">
            <a:spLocks noGrp="1"/>
          </p:cNvSpPr>
          <p:nvPr>
            <p:ph type="sldNum" idx="4"/>
          </p:nvPr>
        </p:nvSpPr>
        <p:spPr>
          <a:xfrm>
            <a:off x="8472513" y="6218259"/>
            <a:ext cx="549275" cy="523875"/>
          </a:xfrm>
          <a:prstGeom prst="rect">
            <a:avLst/>
          </a:prstGeom>
        </p:spPr>
        <p:txBody>
          <a:bodyPr vert="horz" wrap="square" lIns="91425" tIns="91425" rIns="91425" bIns="91425" numCol="1" anchor="ctr" anchorCtr="0" compatLnSpc="1"/>
          <a:lstStyle/>
          <a:p>
            <a:fld id="{9A0DB2DC-4C9A-4742-B13C-FB6460FD3503}" type="slidenum">
              <a:rPr lang="en-US" altLang="ru-RU" noProof="1" dirty="0">
                <a:solidFill>
                  <a:srgbClr val="90C226"/>
                </a:solidFill>
              </a:rPr>
              <a:pPr/>
              <a:t>‹#›</a:t>
            </a:fld>
            <a:endParaRPr lang="en-US" altLang="ru-RU" noProof="1">
              <a:solidFill>
                <a:srgbClr val="90C226"/>
              </a:solidFill>
            </a:endParaRP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47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6"/>
          <p:cNvGrpSpPr/>
          <p:nvPr/>
        </p:nvGrpSpPr>
        <p:grpSpPr>
          <a:xfrm>
            <a:off x="-7937" y="-7936"/>
            <a:ext cx="9169400" cy="6873875"/>
            <a:chOff x="-8466" y="-8468"/>
            <a:chExt cx="9169804" cy="6874935"/>
          </a:xfrm>
        </p:grpSpPr>
        <p:cxnSp>
          <p:nvCxnSpPr>
            <p:cNvPr id="19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620" y="2404561"/>
            <a:ext cx="5826719" cy="1646303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620" y="405085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ru-RU" strike="noStrike" noProof="1"/>
              <a:t>Образец подзаголовка</a:t>
            </a:r>
            <a:endParaRPr lang="en-US" strike="noStrike" noProof="1"/>
          </a:p>
        </p:txBody>
      </p:sp>
      <p:sp>
        <p:nvSpPr>
          <p:cNvPr id="29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049F7795-3645-458F-9553-D1BE369E32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78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01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2700871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91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25" y="2160591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1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32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7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15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66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32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1498623"/>
            <a:ext cx="2790182" cy="1278467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89" y="514946"/>
            <a:ext cx="3386037" cy="552643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77707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46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800619"/>
            <a:ext cx="6347714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601" y="609628"/>
            <a:ext cx="6347714" cy="3845719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5367339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97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4470419"/>
            <a:ext cx="6347714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70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5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470419"/>
            <a:ext cx="6347715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E0C55E40-66FB-402A-AD67-19DC78E9C0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70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1931991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5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D0FE4200-6BCA-4298-849C-6457C9B7DD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46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57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88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52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19"/>
            <a:ext cx="978812" cy="5251451"/>
          </a:xfrm>
        </p:spPr>
        <p:txBody>
          <a:bodyPr vert="eaVert" anchor="ctr"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19"/>
            <a:ext cx="5195026" cy="5251451"/>
          </a:xfrm>
        </p:spPr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85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chemeClr val="bg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fontAlgn="base"/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 fontAlgn="base"/>
            <a:endParaRPr/>
          </a:p>
        </p:txBody>
      </p:sp>
      <p:sp>
        <p:nvSpPr>
          <p:cNvPr id="2" name="Google Shape;19;p4"/>
          <p:cNvSpPr txBox="1">
            <a:spLocks noGrp="1"/>
          </p:cNvSpPr>
          <p:nvPr>
            <p:ph type="sldNum" idx="4"/>
          </p:nvPr>
        </p:nvSpPr>
        <p:spPr>
          <a:xfrm>
            <a:off x="8472513" y="6218259"/>
            <a:ext cx="549275" cy="523875"/>
          </a:xfrm>
          <a:prstGeom prst="rect">
            <a:avLst/>
          </a:prstGeom>
        </p:spPr>
        <p:txBody>
          <a:bodyPr vert="horz" wrap="square" lIns="91425" tIns="91425" rIns="91425" bIns="91425" numCol="1" anchor="ctr" anchorCtr="0" compatLnSpc="1"/>
          <a:lstStyle/>
          <a:p>
            <a:fld id="{9A0DB2DC-4C9A-4742-B13C-FB6460FD3503}" type="slidenum">
              <a:rPr lang="en-US" altLang="ru-RU" noProof="1" dirty="0">
                <a:solidFill>
                  <a:srgbClr val="90C226"/>
                </a:solidFill>
              </a:rPr>
              <a:pPr/>
              <a:t>‹#›</a:t>
            </a:fld>
            <a:endParaRPr lang="en-US" altLang="ru-RU" noProof="1">
              <a:solidFill>
                <a:srgbClr val="90C226"/>
              </a:solidFill>
            </a:endParaRP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51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6"/>
          <p:cNvGrpSpPr/>
          <p:nvPr/>
        </p:nvGrpSpPr>
        <p:grpSpPr>
          <a:xfrm>
            <a:off x="-7937" y="-7936"/>
            <a:ext cx="9169400" cy="6873875"/>
            <a:chOff x="-8466" y="-8468"/>
            <a:chExt cx="9169804" cy="6874935"/>
          </a:xfrm>
        </p:grpSpPr>
        <p:cxnSp>
          <p:nvCxnSpPr>
            <p:cNvPr id="19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620" y="2404561"/>
            <a:ext cx="5826719" cy="1646303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620" y="405085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ru-RU" strike="noStrike" noProof="1"/>
              <a:t>Образец подзаголовка</a:t>
            </a:r>
            <a:endParaRPr lang="en-US" strike="noStrike" noProof="1"/>
          </a:p>
        </p:txBody>
      </p:sp>
      <p:sp>
        <p:nvSpPr>
          <p:cNvPr id="29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049F7795-3645-458F-9553-D1BE369E32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94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61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2700871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68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25" y="2160591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1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76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7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70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46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08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1498623"/>
            <a:ext cx="2790182" cy="1278467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89" y="514946"/>
            <a:ext cx="3386037" cy="552643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77707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88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800619"/>
            <a:ext cx="6347714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601" y="609628"/>
            <a:ext cx="6347714" cy="3845719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5367339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9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4470419"/>
            <a:ext cx="6347714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44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5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470419"/>
            <a:ext cx="6347715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E0C55E40-66FB-402A-AD67-19DC78E9C0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9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1931991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91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D0FE4200-6BCA-4298-849C-6457C9B7DD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69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57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73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1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19"/>
            <a:ext cx="978812" cy="5251451"/>
          </a:xfrm>
        </p:spPr>
        <p:txBody>
          <a:bodyPr vert="eaVert" anchor="ctr"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19"/>
            <a:ext cx="5195026" cy="5251451"/>
          </a:xfrm>
        </p:spPr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02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chemeClr val="bg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fontAlgn="base"/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 fontAlgn="base"/>
            <a:endParaRPr/>
          </a:p>
        </p:txBody>
      </p:sp>
      <p:sp>
        <p:nvSpPr>
          <p:cNvPr id="2" name="Google Shape;19;p4"/>
          <p:cNvSpPr txBox="1">
            <a:spLocks noGrp="1"/>
          </p:cNvSpPr>
          <p:nvPr>
            <p:ph type="sldNum" idx="4"/>
          </p:nvPr>
        </p:nvSpPr>
        <p:spPr>
          <a:xfrm>
            <a:off x="8472513" y="6218259"/>
            <a:ext cx="549275" cy="523875"/>
          </a:xfrm>
          <a:prstGeom prst="rect">
            <a:avLst/>
          </a:prstGeom>
        </p:spPr>
        <p:txBody>
          <a:bodyPr vert="horz" wrap="square" lIns="91425" tIns="91425" rIns="91425" bIns="91425" numCol="1" anchor="ctr" anchorCtr="0" compatLnSpc="1"/>
          <a:lstStyle/>
          <a:p>
            <a:fld id="{9A0DB2DC-4C9A-4742-B13C-FB6460FD3503}" type="slidenum">
              <a:rPr lang="en-US" altLang="ru-RU" noProof="1" dirty="0">
                <a:solidFill>
                  <a:srgbClr val="90C226"/>
                </a:solidFill>
              </a:rPr>
              <a:pPr/>
              <a:t>‹#›</a:t>
            </a:fld>
            <a:endParaRPr lang="en-US" altLang="ru-RU" noProof="1">
              <a:solidFill>
                <a:srgbClr val="90C226"/>
              </a:solidFill>
            </a:endParaRP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62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6"/>
          <p:cNvGrpSpPr/>
          <p:nvPr/>
        </p:nvGrpSpPr>
        <p:grpSpPr>
          <a:xfrm>
            <a:off x="-7937" y="-7936"/>
            <a:ext cx="9169400" cy="6873875"/>
            <a:chOff x="-8466" y="-8468"/>
            <a:chExt cx="9169804" cy="6874935"/>
          </a:xfrm>
        </p:grpSpPr>
        <p:cxnSp>
          <p:nvCxnSpPr>
            <p:cNvPr id="19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620" y="2404561"/>
            <a:ext cx="5826719" cy="1646303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620" y="405085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ru-RU" strike="noStrike" noProof="1"/>
              <a:t>Образец подзаголовка</a:t>
            </a:r>
            <a:endParaRPr lang="en-US" strike="noStrike" noProof="1"/>
          </a:p>
        </p:txBody>
      </p:sp>
      <p:sp>
        <p:nvSpPr>
          <p:cNvPr id="29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049F7795-3645-458F-9553-D1BE369E32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04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51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2700871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32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25" y="2160591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1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42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7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15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50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1498623"/>
            <a:ext cx="2790182" cy="1278467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89" y="514946"/>
            <a:ext cx="3386037" cy="552643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77707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4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800619"/>
            <a:ext cx="6347714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601" y="609628"/>
            <a:ext cx="6347714" cy="3845719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5367339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8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4470419"/>
            <a:ext cx="6347714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31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5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470419"/>
            <a:ext cx="6347715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E0C55E40-66FB-402A-AD67-19DC78E9C0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7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1931991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92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D0FE4200-6BCA-4298-849C-6457C9B7DD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44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57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89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79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19"/>
            <a:ext cx="978812" cy="5251451"/>
          </a:xfrm>
        </p:spPr>
        <p:txBody>
          <a:bodyPr vert="eaVert" anchor="ctr"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19"/>
            <a:ext cx="5195026" cy="5251451"/>
          </a:xfrm>
        </p:spPr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6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chemeClr val="bg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fontAlgn="base"/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 fontAlgn="base"/>
            <a:endParaRPr/>
          </a:p>
        </p:txBody>
      </p:sp>
      <p:sp>
        <p:nvSpPr>
          <p:cNvPr id="2" name="Google Shape;19;p4"/>
          <p:cNvSpPr txBox="1">
            <a:spLocks noGrp="1"/>
          </p:cNvSpPr>
          <p:nvPr>
            <p:ph type="sldNum" idx="4"/>
          </p:nvPr>
        </p:nvSpPr>
        <p:spPr>
          <a:xfrm>
            <a:off x="8472513" y="6218259"/>
            <a:ext cx="549275" cy="523875"/>
          </a:xfrm>
          <a:prstGeom prst="rect">
            <a:avLst/>
          </a:prstGeom>
        </p:spPr>
        <p:txBody>
          <a:bodyPr vert="horz" wrap="square" lIns="91425" tIns="91425" rIns="91425" bIns="91425" numCol="1" anchor="ctr" anchorCtr="0" compatLnSpc="1"/>
          <a:lstStyle/>
          <a:p>
            <a:fld id="{9A0DB2DC-4C9A-4742-B13C-FB6460FD3503}" type="slidenum">
              <a:rPr lang="en-US" altLang="ru-RU" noProof="1" dirty="0">
                <a:solidFill>
                  <a:srgbClr val="90C226"/>
                </a:solidFill>
              </a:rPr>
              <a:pPr/>
              <a:t>‹#›</a:t>
            </a:fld>
            <a:endParaRPr lang="en-US" altLang="ru-RU" noProof="1">
              <a:solidFill>
                <a:srgbClr val="90C226"/>
              </a:solidFill>
            </a:endParaRP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22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6"/>
          <p:cNvGrpSpPr/>
          <p:nvPr/>
        </p:nvGrpSpPr>
        <p:grpSpPr>
          <a:xfrm>
            <a:off x="-7937" y="-7936"/>
            <a:ext cx="9169400" cy="6873875"/>
            <a:chOff x="-8466" y="-8468"/>
            <a:chExt cx="9169804" cy="6874935"/>
          </a:xfrm>
        </p:grpSpPr>
        <p:cxnSp>
          <p:nvCxnSpPr>
            <p:cNvPr id="19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620" y="2404561"/>
            <a:ext cx="5826719" cy="1646303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620" y="405085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ru-RU" strike="noStrike" noProof="1"/>
              <a:t>Образец подзаголовка</a:t>
            </a:r>
            <a:endParaRPr lang="en-US" strike="noStrike" noProof="1"/>
          </a:p>
        </p:txBody>
      </p:sp>
      <p:sp>
        <p:nvSpPr>
          <p:cNvPr id="29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049F7795-3645-458F-9553-D1BE369E32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97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93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2700871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98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25" y="2160591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1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94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17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1011"/>
            <a:ext cx="3090672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66"/>
            <a:ext cx="3090672" cy="330411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83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1320800"/>
          </a:xfrm>
        </p:spPr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39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62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1498623"/>
            <a:ext cx="2790182" cy="1278467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89" y="514946"/>
            <a:ext cx="3386037" cy="5526437"/>
          </a:xfrm>
        </p:spPr>
        <p:txBody>
          <a:bodyPr>
            <a:normAutofit/>
          </a:bodyPr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77707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82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800619"/>
            <a:ext cx="6347714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601" y="609628"/>
            <a:ext cx="6347714" cy="3845719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5367339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35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4470419"/>
            <a:ext cx="6347714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16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5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470419"/>
            <a:ext cx="6347715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E0C55E40-66FB-402A-AD67-19DC78E9C0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98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7" y="1931991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0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6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D0FE4200-6BCA-4298-849C-6457C9B7DD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98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57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7" y="4527467"/>
            <a:ext cx="6347715" cy="151391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06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58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19"/>
            <a:ext cx="978812" cy="5251451"/>
          </a:xfrm>
        </p:spPr>
        <p:txBody>
          <a:bodyPr vert="eaVert" anchor="ctr"/>
          <a:lstStyle/>
          <a:p>
            <a:pPr fontAlgn="base"/>
            <a:r>
              <a:rPr lang="ru-RU" strike="noStrike" noProof="1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19"/>
            <a:ext cx="5195026" cy="5251451"/>
          </a:xfrm>
        </p:spPr>
        <p:txBody>
          <a:bodyPr vert="eaVert"/>
          <a:lstStyle/>
          <a:p>
            <a:pPr lvl="0" fontAlgn="base"/>
            <a:r>
              <a:rPr lang="ru-RU" strike="noStrike" noProof="1"/>
              <a:t>Образец текста</a:t>
            </a:r>
          </a:p>
          <a:p>
            <a:pPr lvl="1" fontAlgn="base"/>
            <a:r>
              <a:rPr lang="ru-RU" strike="noStrike" noProof="1"/>
              <a:t>Второй уровень</a:t>
            </a:r>
          </a:p>
          <a:p>
            <a:pPr lvl="2" fontAlgn="base"/>
            <a:r>
              <a:rPr lang="ru-RU" strike="noStrike" noProof="1"/>
              <a:t>Третий уровень</a:t>
            </a:r>
          </a:p>
          <a:p>
            <a:pPr lvl="3" fontAlgn="base"/>
            <a:r>
              <a:rPr lang="ru-RU" strike="noStrike" noProof="1"/>
              <a:t>Четвертый уровень</a:t>
            </a:r>
          </a:p>
          <a:p>
            <a:pPr lvl="4" fontAlgn="base"/>
            <a:r>
              <a:rPr lang="ru-RU" strike="noStrike" noProof="1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/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81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chemeClr val="bg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fontAlgn="base"/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 fontAlgn="base"/>
            <a:endParaRPr/>
          </a:p>
        </p:txBody>
      </p:sp>
      <p:sp>
        <p:nvSpPr>
          <p:cNvPr id="2" name="Google Shape;19;p4"/>
          <p:cNvSpPr txBox="1">
            <a:spLocks noGrp="1"/>
          </p:cNvSpPr>
          <p:nvPr>
            <p:ph type="sldNum" idx="4"/>
          </p:nvPr>
        </p:nvSpPr>
        <p:spPr>
          <a:xfrm>
            <a:off x="8472513" y="6218259"/>
            <a:ext cx="549275" cy="523875"/>
          </a:xfrm>
          <a:prstGeom prst="rect">
            <a:avLst/>
          </a:prstGeom>
        </p:spPr>
        <p:txBody>
          <a:bodyPr vert="horz" wrap="square" lIns="91425" tIns="91425" rIns="91425" bIns="91425" numCol="1" anchor="ctr" anchorCtr="0" compatLnSpc="1"/>
          <a:lstStyle/>
          <a:p>
            <a:fld id="{9A0DB2DC-4C9A-4742-B13C-FB6460FD3503}" type="slidenum">
              <a:rPr lang="en-US" altLang="ru-RU" noProof="1" dirty="0">
                <a:solidFill>
                  <a:srgbClr val="90C226"/>
                </a:solidFill>
              </a:rPr>
              <a:pPr/>
              <a:t>‹#›</a:t>
            </a:fld>
            <a:endParaRPr lang="en-US" altLang="ru-RU" noProof="1">
              <a:solidFill>
                <a:srgbClr val="90C226"/>
              </a:solidFill>
            </a:endParaRP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40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11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4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68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47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44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2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76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3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65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21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83412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97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57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58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77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1" y="274638"/>
            <a:ext cx="749935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435109" y="1447800"/>
            <a:ext cx="3673475" cy="480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60984" y="1447800"/>
            <a:ext cx="3673475" cy="480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9B0C6-9F99-4868-9AA3-9D5E339B8A3F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6D4D2-282D-475F-971C-73DAAF009C6A}" type="slidenum">
              <a:rPr lang="ru-RU" alt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39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9144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2404534"/>
            <a:ext cx="5825202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4050842"/>
            <a:ext cx="5825202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0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04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700871"/>
            <a:ext cx="6447501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00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2" y="2160589"/>
            <a:ext cx="3138026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2160590"/>
            <a:ext cx="3138026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02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13" y="2160983"/>
            <a:ext cx="313921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13" y="2737254"/>
            <a:ext cx="31392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9" y="2160983"/>
            <a:ext cx="313921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92" y="2737254"/>
            <a:ext cx="313921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32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25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98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98604"/>
            <a:ext cx="2890896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8" y="514933"/>
            <a:ext cx="3385156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777069"/>
            <a:ext cx="2890896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22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2" y="4800600"/>
            <a:ext cx="64475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609600"/>
            <a:ext cx="6447501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2" y="5367338"/>
            <a:ext cx="6447500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31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30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4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3632200"/>
            <a:ext cx="5418393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6403" y="79037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88655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”</a:t>
            </a:r>
            <a:endParaRPr lang="en-US" dirty="0">
              <a:solidFill>
                <a:srgbClr val="90C226">
                  <a:lumMod val="60000"/>
                  <a:lumOff val="40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0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931988"/>
            <a:ext cx="6447501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92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4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6403" y="79037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88655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415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0"/>
            <a:ext cx="644115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51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49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9" y="609608"/>
            <a:ext cx="978557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5" y="609600"/>
            <a:ext cx="5295113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75830-EE4B-48B6-B8DD-3D335BA0B84C}" type="slidenum">
              <a:rPr lang="x-none" smtClean="0">
                <a:solidFill>
                  <a:srgbClr val="90C226"/>
                </a:solidFill>
              </a:rPr>
              <a:pPr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06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21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11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9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26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47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77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5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69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8" y="273056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29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7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12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21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7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7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49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84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07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82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39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2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30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7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2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7" y="273054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9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7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81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5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4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94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30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5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5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57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ирог 3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Кольцо 5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64D82A-AF24-44DD-95F9-6587FF83FA37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3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2DA29F-72BB-4F41-A421-C5F17030FF97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96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05D4C-BFEA-4491-AC2B-E223A17531EA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00730-3591-428F-97C1-42AF45465F96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74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906AF1-C4BA-45CC-80AD-0F58054B0B88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5EF0F3B-43CC-49D2-A983-B6466D69AB24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71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084BA-98E7-49AF-B2BB-932B4BAB6094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B4104-B2A0-49CA-95AD-BE847673321B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26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CFFA04-9419-4EEE-A437-7587229591FF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8472268-2697-4FE8-9F9A-FD482A848E9D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57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54BA8-E1A8-4875-A8C6-004971103238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E115C-A98F-43AF-9AC7-A08A4B50A931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1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32F726E-9F4C-44F3-960A-3DAD84AEC024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986E2FE-9FD7-494E-BB4C-4E7FC8E69564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47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24C68CD-2EE9-47A3-8366-51430BB7B03A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B1B43A6-9B66-4FE5-B508-391A0E39DCC2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96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  <a:defRPr/>
            </a:pPr>
            <a:endParaRPr lang="en-US" sz="32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F287BC-173C-4C8B-99A4-6B0421ED1206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E502146-8450-4EEE-A26F-6F2B74F1B002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25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E93B2-22D9-46BB-92CC-FADE2D79CAAD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94E6C-E901-41F6-AA69-AFE8F2470FF7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27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02DD3-4AB2-498E-9BEE-8E1955427552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6BAA7-A53E-4019-AC28-8002FA17D234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39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F7F98-3516-4704-976B-38A0887B70AB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92020-DB7D-413E-9B82-6DD50171E0DE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73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ирог 3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Кольцо 5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559D5A-32B8-43B1-96AD-EAF20B35C409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3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65F3F8-0052-48E6-82F5-A201D5B36139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61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B022C-29C8-4314-841A-A46BFDEDF434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5ECA9-9964-4035-A941-53F1AF161E0D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10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23334D8-E98F-4B03-89FA-33E0D99BE3AC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70A3D8-C6E8-478F-A6CE-41F19EEDA385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79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57292-B760-4238-BA36-29E467D5DB3E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3FC1B-FA9D-4182-A949-4A9799A38077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84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4A20E86-6165-47CC-99A5-89D1E5E03D9F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8BA0A9-5B7C-48D9-9A04-EE69F0E42E37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02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09FDC-3E6A-4084-A2E2-FC212E8DC460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30365-4D91-4282-82BA-3CC13DA997EE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29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8D4DAA-7BF0-46B0-AED9-E19783E4C1CE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B5B2759-FA96-4D26-9579-6388F7E1238F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1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F81014B-FC9A-4D18-9EFC-C33D36AB0342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84E967C-4F49-41B8-B411-730E751C0296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92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  <a:defRPr/>
            </a:pPr>
            <a:endParaRPr lang="en-US" sz="32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FED39A-8D80-4D8E-A1D8-816245561B16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8EFB7F7-0901-46CC-96F1-D30B765F1FF2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23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E7BD7-B3FF-4D51-BD00-3C3550EB24B0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3D5A4-84A6-419A-A2A2-2A20D482D783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0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C8758-F2DC-4094-B17E-C1567F4B47AE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A635A-3CCE-47B6-8A66-A9CFF102C677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38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018C2-9B49-42CB-9F98-B9194CEC5295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D0271-2428-4970-9877-3B3A06044239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39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slideLayout" Target="../slideLayouts/slideLayout9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17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87.xml"/><Relationship Id="rId16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slideLayout" Target="../slideLayouts/slideLayout9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17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4.xml"/><Relationship Id="rId16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slideLayout" Target="../slideLayouts/slideLayout11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17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1.xml"/><Relationship Id="rId16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slideLayout" Target="../slideLayouts/slideLayout13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8.xml"/><Relationship Id="rId2" Type="http://schemas.openxmlformats.org/officeDocument/2006/relationships/slideLayout" Target="../slideLayouts/slideLayout138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6.xml"/><Relationship Id="rId13" Type="http://schemas.openxmlformats.org/officeDocument/2006/relationships/slideLayout" Target="../slideLayouts/slideLayout161.xml"/><Relationship Id="rId3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155.xml"/><Relationship Id="rId12" Type="http://schemas.openxmlformats.org/officeDocument/2006/relationships/slideLayout" Target="../slideLayouts/slideLayout160.xml"/><Relationship Id="rId17" Type="http://schemas.openxmlformats.org/officeDocument/2006/relationships/theme" Target="../theme/theme10.xml"/><Relationship Id="rId2" Type="http://schemas.openxmlformats.org/officeDocument/2006/relationships/slideLayout" Target="../slideLayouts/slideLayout150.xml"/><Relationship Id="rId16" Type="http://schemas.openxmlformats.org/officeDocument/2006/relationships/slideLayout" Target="../slideLayouts/slideLayout164.xml"/><Relationship Id="rId1" Type="http://schemas.openxmlformats.org/officeDocument/2006/relationships/slideLayout" Target="../slideLayouts/slideLayout149.xml"/><Relationship Id="rId6" Type="http://schemas.openxmlformats.org/officeDocument/2006/relationships/slideLayout" Target="../slideLayouts/slideLayout154.xml"/><Relationship Id="rId11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3.xml"/><Relationship Id="rId15" Type="http://schemas.openxmlformats.org/officeDocument/2006/relationships/slideLayout" Target="../slideLayouts/slideLayout163.xml"/><Relationship Id="rId10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2.xml"/><Relationship Id="rId9" Type="http://schemas.openxmlformats.org/officeDocument/2006/relationships/slideLayout" Target="../slideLayouts/slideLayout157.xml"/><Relationship Id="rId14" Type="http://schemas.openxmlformats.org/officeDocument/2006/relationships/slideLayout" Target="../slideLayouts/slideLayout162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3" Type="http://schemas.openxmlformats.org/officeDocument/2006/relationships/slideLayout" Target="../slideLayouts/slideLayout167.xml"/><Relationship Id="rId7" Type="http://schemas.openxmlformats.org/officeDocument/2006/relationships/slideLayout" Target="../slideLayouts/slideLayout171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66.xml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0" Type="http://schemas.openxmlformats.org/officeDocument/2006/relationships/slideLayout" Target="../slideLayouts/slideLayout174.xml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3.xml"/><Relationship Id="rId3" Type="http://schemas.openxmlformats.org/officeDocument/2006/relationships/slideLayout" Target="../slideLayouts/slideLayout178.xml"/><Relationship Id="rId7" Type="http://schemas.openxmlformats.org/officeDocument/2006/relationships/slideLayout" Target="../slideLayouts/slideLayout182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77.xml"/><Relationship Id="rId1" Type="http://schemas.openxmlformats.org/officeDocument/2006/relationships/slideLayout" Target="../slideLayouts/slideLayout176.xml"/><Relationship Id="rId6" Type="http://schemas.openxmlformats.org/officeDocument/2006/relationships/slideLayout" Target="../slideLayouts/slideLayout181.xml"/><Relationship Id="rId11" Type="http://schemas.openxmlformats.org/officeDocument/2006/relationships/slideLayout" Target="../slideLayouts/slideLayout186.xml"/><Relationship Id="rId5" Type="http://schemas.openxmlformats.org/officeDocument/2006/relationships/slideLayout" Target="../slideLayouts/slideLayout180.xml"/><Relationship Id="rId10" Type="http://schemas.openxmlformats.org/officeDocument/2006/relationships/slideLayout" Target="../slideLayouts/slideLayout185.xml"/><Relationship Id="rId4" Type="http://schemas.openxmlformats.org/officeDocument/2006/relationships/slideLayout" Target="../slideLayouts/slideLayout179.xml"/><Relationship Id="rId9" Type="http://schemas.openxmlformats.org/officeDocument/2006/relationships/slideLayout" Target="../slideLayouts/slideLayout184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4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89.xml"/><Relationship Id="rId7" Type="http://schemas.openxmlformats.org/officeDocument/2006/relationships/slideLayout" Target="../slideLayouts/slideLayout193.xml"/><Relationship Id="rId12" Type="http://schemas.openxmlformats.org/officeDocument/2006/relationships/slideLayout" Target="../slideLayouts/slideLayout198.xml"/><Relationship Id="rId2" Type="http://schemas.openxmlformats.org/officeDocument/2006/relationships/slideLayout" Target="../slideLayouts/slideLayout188.xml"/><Relationship Id="rId1" Type="http://schemas.openxmlformats.org/officeDocument/2006/relationships/slideLayout" Target="../slideLayouts/slideLayout187.xml"/><Relationship Id="rId6" Type="http://schemas.openxmlformats.org/officeDocument/2006/relationships/slideLayout" Target="../slideLayouts/slideLayout192.xml"/><Relationship Id="rId11" Type="http://schemas.openxmlformats.org/officeDocument/2006/relationships/slideLayout" Target="../slideLayouts/slideLayout197.xml"/><Relationship Id="rId5" Type="http://schemas.openxmlformats.org/officeDocument/2006/relationships/slideLayout" Target="../slideLayouts/slideLayout191.xml"/><Relationship Id="rId10" Type="http://schemas.openxmlformats.org/officeDocument/2006/relationships/slideLayout" Target="../slideLayouts/slideLayout196.xml"/><Relationship Id="rId4" Type="http://schemas.openxmlformats.org/officeDocument/2006/relationships/slideLayout" Target="../slideLayouts/slideLayout190.xml"/><Relationship Id="rId9" Type="http://schemas.openxmlformats.org/officeDocument/2006/relationships/slideLayout" Target="../slideLayouts/slideLayout195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slideLayout" Target="../slideLayouts/slideLayout210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/>
          <p:nvPr/>
        </p:nvGrpSpPr>
        <p:grpSpPr>
          <a:xfrm>
            <a:off x="-7937" y="-7936"/>
            <a:ext cx="9169400" cy="687387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7" name="Title Placeholder 1"/>
          <p:cNvSpPr>
            <a:spLocks noGrp="1"/>
          </p:cNvSpPr>
          <p:nvPr>
            <p:ph type="title"/>
          </p:nvPr>
        </p:nvSpPr>
        <p:spPr>
          <a:xfrm>
            <a:off x="609625" y="609600"/>
            <a:ext cx="6348413" cy="1320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38" name="Text Placeholder 2"/>
          <p:cNvSpPr>
            <a:spLocks noGrp="1"/>
          </p:cNvSpPr>
          <p:nvPr>
            <p:ph type="body"/>
          </p:nvPr>
        </p:nvSpPr>
        <p:spPr>
          <a:xfrm>
            <a:off x="609625" y="2160593"/>
            <a:ext cx="6348413" cy="3881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836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/>
          <p:nvPr/>
        </p:nvGrpSpPr>
        <p:grpSpPr>
          <a:xfrm>
            <a:off x="-7937" y="-7936"/>
            <a:ext cx="9169400" cy="687387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7" name="Title Placeholder 1"/>
          <p:cNvSpPr>
            <a:spLocks noGrp="1"/>
          </p:cNvSpPr>
          <p:nvPr>
            <p:ph type="title"/>
          </p:nvPr>
        </p:nvSpPr>
        <p:spPr>
          <a:xfrm>
            <a:off x="609625" y="609600"/>
            <a:ext cx="6348413" cy="1320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38" name="Text Placeholder 2"/>
          <p:cNvSpPr>
            <a:spLocks noGrp="1"/>
          </p:cNvSpPr>
          <p:nvPr>
            <p:ph type="body"/>
          </p:nvPr>
        </p:nvSpPr>
        <p:spPr>
          <a:xfrm>
            <a:off x="609625" y="2160593"/>
            <a:ext cx="6348413" cy="3881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559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/>
          <p:nvPr/>
        </p:nvGrpSpPr>
        <p:grpSpPr>
          <a:xfrm>
            <a:off x="-7937" y="-7936"/>
            <a:ext cx="9169400" cy="687387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7" name="Title Placeholder 1"/>
          <p:cNvSpPr>
            <a:spLocks noGrp="1"/>
          </p:cNvSpPr>
          <p:nvPr>
            <p:ph type="title"/>
          </p:nvPr>
        </p:nvSpPr>
        <p:spPr>
          <a:xfrm>
            <a:off x="609625" y="609600"/>
            <a:ext cx="6348413" cy="1320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38" name="Text Placeholder 2"/>
          <p:cNvSpPr>
            <a:spLocks noGrp="1"/>
          </p:cNvSpPr>
          <p:nvPr>
            <p:ph type="body"/>
          </p:nvPr>
        </p:nvSpPr>
        <p:spPr>
          <a:xfrm>
            <a:off x="609625" y="2160593"/>
            <a:ext cx="6348413" cy="3881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90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/>
          <p:nvPr/>
        </p:nvGrpSpPr>
        <p:grpSpPr>
          <a:xfrm>
            <a:off x="-7937" y="-7936"/>
            <a:ext cx="9169400" cy="687387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7" name="Title Placeholder 1"/>
          <p:cNvSpPr>
            <a:spLocks noGrp="1"/>
          </p:cNvSpPr>
          <p:nvPr>
            <p:ph type="title"/>
          </p:nvPr>
        </p:nvSpPr>
        <p:spPr>
          <a:xfrm>
            <a:off x="609625" y="609600"/>
            <a:ext cx="6348413" cy="1320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38" name="Text Placeholder 2"/>
          <p:cNvSpPr>
            <a:spLocks noGrp="1"/>
          </p:cNvSpPr>
          <p:nvPr>
            <p:ph type="body"/>
          </p:nvPr>
        </p:nvSpPr>
        <p:spPr>
          <a:xfrm>
            <a:off x="609625" y="2160593"/>
            <a:ext cx="6348413" cy="3881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65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  <p:sldLayoutId id="2147483835" r:id="rId13"/>
    <p:sldLayoutId id="2147483836" r:id="rId14"/>
    <p:sldLayoutId id="2147483837" r:id="rId15"/>
    <p:sldLayoutId id="2147483838" r:id="rId16"/>
    <p:sldLayoutId id="2147483839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/>
          <p:nvPr/>
        </p:nvGrpSpPr>
        <p:grpSpPr>
          <a:xfrm>
            <a:off x="-7937" y="-7936"/>
            <a:ext cx="9169400" cy="687387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7" name="Title Placeholder 1"/>
          <p:cNvSpPr>
            <a:spLocks noGrp="1"/>
          </p:cNvSpPr>
          <p:nvPr>
            <p:ph type="title"/>
          </p:nvPr>
        </p:nvSpPr>
        <p:spPr>
          <a:xfrm>
            <a:off x="609625" y="609600"/>
            <a:ext cx="6348413" cy="1320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38" name="Text Placeholder 2"/>
          <p:cNvSpPr>
            <a:spLocks noGrp="1"/>
          </p:cNvSpPr>
          <p:nvPr>
            <p:ph type="body"/>
          </p:nvPr>
        </p:nvSpPr>
        <p:spPr>
          <a:xfrm>
            <a:off x="609625" y="2160593"/>
            <a:ext cx="6348413" cy="3881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4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/>
          <p:nvPr/>
        </p:nvGrpSpPr>
        <p:grpSpPr>
          <a:xfrm>
            <a:off x="-7937" y="-7936"/>
            <a:ext cx="9169400" cy="687387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7" name="Title Placeholder 1"/>
          <p:cNvSpPr>
            <a:spLocks noGrp="1"/>
          </p:cNvSpPr>
          <p:nvPr>
            <p:ph type="title"/>
          </p:nvPr>
        </p:nvSpPr>
        <p:spPr>
          <a:xfrm>
            <a:off x="609625" y="609600"/>
            <a:ext cx="6348413" cy="1320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38" name="Text Placeholder 2"/>
          <p:cNvSpPr>
            <a:spLocks noGrp="1"/>
          </p:cNvSpPr>
          <p:nvPr>
            <p:ph type="body"/>
          </p:nvPr>
        </p:nvSpPr>
        <p:spPr>
          <a:xfrm>
            <a:off x="609625" y="2160593"/>
            <a:ext cx="6348413" cy="3881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350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  <p:sldLayoutId id="2147483978" r:id="rId12"/>
    <p:sldLayoutId id="2147483979" r:id="rId13"/>
    <p:sldLayoutId id="2147483980" r:id="rId14"/>
    <p:sldLayoutId id="2147483981" r:id="rId15"/>
    <p:sldLayoutId id="2147483982" r:id="rId16"/>
    <p:sldLayoutId id="2147483983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/>
          <p:nvPr/>
        </p:nvGrpSpPr>
        <p:grpSpPr>
          <a:xfrm>
            <a:off x="-7937" y="-7936"/>
            <a:ext cx="9169400" cy="687387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7" name="Title Placeholder 1"/>
          <p:cNvSpPr>
            <a:spLocks noGrp="1"/>
          </p:cNvSpPr>
          <p:nvPr>
            <p:ph type="title"/>
          </p:nvPr>
        </p:nvSpPr>
        <p:spPr>
          <a:xfrm>
            <a:off x="609625" y="609600"/>
            <a:ext cx="6348413" cy="1320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38" name="Text Placeholder 2"/>
          <p:cNvSpPr>
            <a:spLocks noGrp="1"/>
          </p:cNvSpPr>
          <p:nvPr>
            <p:ph type="body"/>
          </p:nvPr>
        </p:nvSpPr>
        <p:spPr>
          <a:xfrm>
            <a:off x="609625" y="2160593"/>
            <a:ext cx="6348413" cy="3881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618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  <p:sldLayoutId id="2147483996" r:id="rId12"/>
    <p:sldLayoutId id="2147483997" r:id="rId13"/>
    <p:sldLayoutId id="2147483998" r:id="rId14"/>
    <p:sldLayoutId id="2147483999" r:id="rId15"/>
    <p:sldLayoutId id="2147484000" r:id="rId16"/>
    <p:sldLayoutId id="21474840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/>
          <p:nvPr/>
        </p:nvGrpSpPr>
        <p:grpSpPr>
          <a:xfrm>
            <a:off x="-7937" y="-7936"/>
            <a:ext cx="9169400" cy="687387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7" name="Title Placeholder 1"/>
          <p:cNvSpPr>
            <a:spLocks noGrp="1"/>
          </p:cNvSpPr>
          <p:nvPr>
            <p:ph type="title"/>
          </p:nvPr>
        </p:nvSpPr>
        <p:spPr>
          <a:xfrm>
            <a:off x="609625" y="609600"/>
            <a:ext cx="6348413" cy="1320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38" name="Text Placeholder 2"/>
          <p:cNvSpPr>
            <a:spLocks noGrp="1"/>
          </p:cNvSpPr>
          <p:nvPr>
            <p:ph type="body"/>
          </p:nvPr>
        </p:nvSpPr>
        <p:spPr>
          <a:xfrm>
            <a:off x="609625" y="2160593"/>
            <a:ext cx="6348413" cy="3881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56" y="6042046"/>
            <a:ext cx="684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D2A01E-2B81-44B2-8F32-C3116AD7F88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46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6" y="6042046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ru-RU" altLang="ru-RU" noProof="1" dirty="0">
                <a:solidFill>
                  <a:srgbClr val="90C226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noProof="1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29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  <p:sldLayoutId id="2147484032" r:id="rId12"/>
    <p:sldLayoutId id="2147484033" r:id="rId13"/>
    <p:sldLayoutId id="2147484034" r:id="rId14"/>
    <p:sldLayoutId id="2147484035" r:id="rId15"/>
    <p:sldLayoutId id="2147484036" r:id="rId16"/>
    <p:sldLayoutId id="2147484037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5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8818" y="21106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 rot="2315675">
            <a:off x="182882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12882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3552960-11E0-4803-BD24-881B8339249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17.12.2024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5588555-9982-472C-99B8-7D5A4EE9AB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1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4" r:id="rId1"/>
    <p:sldLayoutId id="2147484115" r:id="rId2"/>
    <p:sldLayoutId id="2147484116" r:id="rId3"/>
    <p:sldLayoutId id="2147484117" r:id="rId4"/>
    <p:sldLayoutId id="2147484118" r:id="rId5"/>
    <p:sldLayoutId id="2147484119" r:id="rId6"/>
    <p:sldLayoutId id="2147484120" r:id="rId7"/>
    <p:sldLayoutId id="2147484121" r:id="rId8"/>
    <p:sldLayoutId id="2147484122" r:id="rId9"/>
    <p:sldLayoutId id="2147484123" r:id="rId10"/>
    <p:sldLayoutId id="2147484124" r:id="rId11"/>
    <p:sldLayoutId id="2147484125" r:id="rId12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9144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2160590"/>
            <a:ext cx="6447501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6041371"/>
            <a:ext cx="683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30266D3-11B1-4419-9B84-6252450A64D4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 defTabSz="457200"/>
              <a:t>17.12.2024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6041371"/>
            <a:ext cx="47232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9" y="6041371"/>
            <a:ext cx="512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457200"/>
            <a:fld id="{90875830-EE4B-48B6-B8DD-3D335BA0B84C}" type="slidenum">
              <a:rPr lang="x-none" smtClean="0">
                <a:solidFill>
                  <a:srgbClr val="90C226"/>
                </a:solidFill>
              </a:rPr>
              <a:pPr defTabSz="457200"/>
              <a:t>‹#›</a:t>
            </a:fld>
            <a:endParaRPr lang="x-none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050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8" r:id="rId1"/>
    <p:sldLayoutId id="2147484319" r:id="rId2"/>
    <p:sldLayoutId id="2147484320" r:id="rId3"/>
    <p:sldLayoutId id="2147484321" r:id="rId4"/>
    <p:sldLayoutId id="2147484322" r:id="rId5"/>
    <p:sldLayoutId id="2147484323" r:id="rId6"/>
    <p:sldLayoutId id="2147484324" r:id="rId7"/>
    <p:sldLayoutId id="2147484325" r:id="rId8"/>
    <p:sldLayoutId id="2147484326" r:id="rId9"/>
    <p:sldLayoutId id="2147484327" r:id="rId10"/>
    <p:sldLayoutId id="2147484328" r:id="rId11"/>
    <p:sldLayoutId id="2147484329" r:id="rId12"/>
    <p:sldLayoutId id="2147484330" r:id="rId13"/>
    <p:sldLayoutId id="2147484331" r:id="rId14"/>
    <p:sldLayoutId id="2147484332" r:id="rId15"/>
    <p:sldLayoutId id="2147484333" r:id="rId16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836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2" r:id="rId1"/>
    <p:sldLayoutId id="2147484353" r:id="rId2"/>
    <p:sldLayoutId id="2147484354" r:id="rId3"/>
    <p:sldLayoutId id="2147484355" r:id="rId4"/>
    <p:sldLayoutId id="2147484356" r:id="rId5"/>
    <p:sldLayoutId id="2147484357" r:id="rId6"/>
    <p:sldLayoutId id="2147484358" r:id="rId7"/>
    <p:sldLayoutId id="2147484359" r:id="rId8"/>
    <p:sldLayoutId id="2147484360" r:id="rId9"/>
    <p:sldLayoutId id="2147484361" r:id="rId10"/>
    <p:sldLayoutId id="214748436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xStyles>
    <p:titleStyle>
      <a:lvl1pPr algn="ctr" defTabSz="914377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914377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defTabSz="914377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543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4" r:id="rId1"/>
    <p:sldLayoutId id="2147484365" r:id="rId2"/>
    <p:sldLayoutId id="2147484366" r:id="rId3"/>
    <p:sldLayoutId id="2147484367" r:id="rId4"/>
    <p:sldLayoutId id="2147484368" r:id="rId5"/>
    <p:sldLayoutId id="2147484369" r:id="rId6"/>
    <p:sldLayoutId id="2147484370" r:id="rId7"/>
    <p:sldLayoutId id="2147484371" r:id="rId8"/>
    <p:sldLayoutId id="2147484372" r:id="rId9"/>
    <p:sldLayoutId id="2147484373" r:id="rId10"/>
    <p:sldLayoutId id="2147484374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xStyles>
    <p:titleStyle>
      <a:lvl1pPr algn="ctr" defTabSz="914377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914377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defTabSz="914377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837D37B-2C80-4BDE-B066-646772740582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630C91A-7145-44A6-AFA3-B0B563DD3AC5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794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6" r:id="rId1"/>
    <p:sldLayoutId id="2147484377" r:id="rId2"/>
    <p:sldLayoutId id="2147484378" r:id="rId3"/>
    <p:sldLayoutId id="2147484379" r:id="rId4"/>
    <p:sldLayoutId id="2147484380" r:id="rId5"/>
    <p:sldLayoutId id="2147484381" r:id="rId6"/>
    <p:sldLayoutId id="2147484382" r:id="rId7"/>
    <p:sldLayoutId id="2147484383" r:id="rId8"/>
    <p:sldLayoutId id="2147484384" r:id="rId9"/>
    <p:sldLayoutId id="2147484385" r:id="rId10"/>
    <p:sldLayoutId id="2147484386" r:id="rId11"/>
    <p:sldLayoutId id="2147484387" r:id="rId12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B499789-B308-4246-867D-8A14241E04A6}" type="datetimeFigureOut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17.12.2024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655EA7C-F41E-4129-915A-C9F76AD80F46}" type="slidenum">
              <a:rPr lang="ru-RU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24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9" r:id="rId1"/>
    <p:sldLayoutId id="2147484390" r:id="rId2"/>
    <p:sldLayoutId id="2147484391" r:id="rId3"/>
    <p:sldLayoutId id="2147484392" r:id="rId4"/>
    <p:sldLayoutId id="2147484393" r:id="rId5"/>
    <p:sldLayoutId id="2147484394" r:id="rId6"/>
    <p:sldLayoutId id="2147484395" r:id="rId7"/>
    <p:sldLayoutId id="2147484396" r:id="rId8"/>
    <p:sldLayoutId id="2147484397" r:id="rId9"/>
    <p:sldLayoutId id="2147484398" r:id="rId10"/>
    <p:sldLayoutId id="2147484399" r:id="rId11"/>
    <p:sldLayoutId id="2147484400" r:id="rId12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8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5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8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6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8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9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8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5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0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3"/>
            <a:ext cx="6552728" cy="1296144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rgbClr val="FFFF00"/>
                </a:solidFill>
              </a:rPr>
              <a:t>Урок – </a:t>
            </a:r>
            <a:r>
              <a:rPr lang="uk-UA" sz="4800" b="1" dirty="0" smtClean="0">
                <a:solidFill>
                  <a:srgbClr val="FFFF00"/>
                </a:solidFill>
              </a:rPr>
              <a:t>мандрівка</a:t>
            </a:r>
            <a:endParaRPr lang="ru-RU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1556792"/>
            <a:ext cx="5040560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4800" dirty="0" smtClean="0">
                <a:solidFill>
                  <a:srgbClr val="C00000"/>
                </a:solidFill>
                <a:latin typeface="Arial Black" pitchFamily="34" charset="0"/>
              </a:rPr>
              <a:t>«КРОКУЄМО РАЗОМ  СТЕЖИНАМИ ЗНАНЬ»</a:t>
            </a:r>
            <a:endParaRPr lang="ru-RU" sz="48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52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3" y="404664"/>
            <a:ext cx="8856984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solidFill>
                  <a:srgbClr val="FFFF00"/>
                </a:solidFill>
                <a:latin typeface="Arial Black" pitchFamily="34" charset="0"/>
              </a:rPr>
              <a:t>1</a:t>
            </a:r>
            <a:r>
              <a:rPr lang="uk-UA" sz="2800" dirty="0" smtClean="0">
                <a:solidFill>
                  <a:srgbClr val="FFFF00"/>
                </a:solidFill>
                <a:latin typeface="Arial Black" pitchFamily="34" charset="0"/>
              </a:rPr>
              <a:t> стежина покаже нам </a:t>
            </a:r>
          </a:p>
          <a:p>
            <a:pPr algn="ctr"/>
            <a:r>
              <a:rPr lang="uk-UA" sz="5400" dirty="0" smtClean="0">
                <a:solidFill>
                  <a:srgbClr val="FFFF00"/>
                </a:solidFill>
                <a:latin typeface="Arial Black" pitchFamily="34" charset="0"/>
              </a:rPr>
              <a:t>«Налаштування на співпрацю та творче натхнення»</a:t>
            </a: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1640" y="4365104"/>
            <a:ext cx="69847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FFC000"/>
                </a:solidFill>
                <a:latin typeface="Arial Black" pitchFamily="34" charset="0"/>
              </a:rPr>
              <a:t>1.Поради вчителя учням </a:t>
            </a:r>
          </a:p>
          <a:p>
            <a:r>
              <a:rPr lang="uk-UA" sz="2800" dirty="0" smtClean="0">
                <a:solidFill>
                  <a:srgbClr val="FFC000"/>
                </a:solidFill>
                <a:latin typeface="Arial Black" pitchFamily="34" charset="0"/>
              </a:rPr>
              <a:t> « МІЙ РОЗУМНИЙ УЧНЮ»</a:t>
            </a:r>
          </a:p>
          <a:p>
            <a:r>
              <a:rPr lang="uk-UA" sz="2800" dirty="0" smtClean="0">
                <a:solidFill>
                  <a:srgbClr val="FFC000"/>
                </a:solidFill>
                <a:latin typeface="Arial Black" pitchFamily="34" charset="0"/>
              </a:rPr>
              <a:t>2.Інтерактивна гра  «МІКРОФОН</a:t>
            </a:r>
            <a:r>
              <a:rPr lang="uk-UA" dirty="0" smtClean="0">
                <a:solidFill>
                  <a:srgbClr val="FFC000"/>
                </a:solidFill>
                <a:latin typeface="Arial Black" pitchFamily="34" charset="0"/>
              </a:rPr>
              <a:t>» </a:t>
            </a:r>
            <a:endParaRPr lang="ru-RU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40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784976" cy="609397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18770"/>
            <a:r>
              <a:rPr lang="uk-UA" sz="3200" b="1" dirty="0">
                <a:solidFill>
                  <a:srgbClr val="00B050"/>
                </a:solidFill>
              </a:rPr>
              <a:t>Епіграф до </a:t>
            </a:r>
            <a:r>
              <a:rPr lang="uk-UA" sz="3200" b="1" dirty="0" smtClean="0">
                <a:solidFill>
                  <a:srgbClr val="00B050"/>
                </a:solidFill>
              </a:rPr>
              <a:t> уроку                                    </a:t>
            </a:r>
            <a:r>
              <a:rPr lang="uk-UA" sz="4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ЄДИНИЙ </a:t>
            </a:r>
            <a:r>
              <a:rPr lang="uk-UA" sz="4400" b="1" dirty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ШЛЯХ, ЩО ВЕДЕ ДО ЗНАНЬ – </a:t>
            </a:r>
            <a:r>
              <a:rPr lang="uk-UA" sz="4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ЦЕ ДІЯЛЬНІСТЬ</a:t>
            </a:r>
            <a:r>
              <a:rPr lang="uk-UA" sz="4400" b="1" dirty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. </a:t>
            </a:r>
            <a:r>
              <a:rPr lang="uk-UA" sz="3200" b="1" dirty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(</a:t>
            </a:r>
            <a:r>
              <a:rPr lang="uk-UA" sz="32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ДЖ.Б.ШОУ)  </a:t>
            </a:r>
          </a:p>
          <a:p>
            <a:pPr marL="318770"/>
            <a:endParaRPr lang="uk-UA" sz="3200" b="1" dirty="0">
              <a:solidFill>
                <a:srgbClr val="FF0000"/>
              </a:solidFill>
              <a:latin typeface="Arial Black" pitchFamily="34" charset="0"/>
              <a:cs typeface="Times New Roman"/>
            </a:endParaRPr>
          </a:p>
          <a:p>
            <a:pPr marL="318770"/>
            <a:endParaRPr lang="uk-UA" sz="54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marL="318770"/>
            <a:r>
              <a:rPr lang="uk-UA" sz="5400" b="1" dirty="0" smtClean="0">
                <a:solidFill>
                  <a:srgbClr val="C00000"/>
                </a:solidFill>
                <a:latin typeface="Arial Black" pitchFamily="34" charset="0"/>
              </a:rPr>
              <a:t>ДОРОГУ </a:t>
            </a:r>
            <a:r>
              <a:rPr lang="uk-UA" sz="5400" b="1" dirty="0">
                <a:solidFill>
                  <a:srgbClr val="C00000"/>
                </a:solidFill>
                <a:latin typeface="Arial Black" pitchFamily="34" charset="0"/>
              </a:rPr>
              <a:t>ЗДОЛАЄ ТОЙ</a:t>
            </a:r>
            <a:r>
              <a:rPr lang="uk-UA" sz="5400" b="1" dirty="0" smtClean="0">
                <a:solidFill>
                  <a:srgbClr val="C00000"/>
                </a:solidFill>
                <a:latin typeface="Arial Black" pitchFamily="34" charset="0"/>
              </a:rPr>
              <a:t>,   ХТО </a:t>
            </a:r>
            <a:r>
              <a:rPr lang="uk-UA" sz="5400" b="1" dirty="0">
                <a:solidFill>
                  <a:srgbClr val="C00000"/>
                </a:solidFill>
                <a:latin typeface="Arial Black" pitchFamily="34" charset="0"/>
              </a:rPr>
              <a:t>ЙДЕ</a:t>
            </a:r>
            <a:endParaRPr lang="ru-RU" sz="5400" b="1" dirty="0">
              <a:solidFill>
                <a:srgbClr val="C00000"/>
              </a:solidFill>
              <a:latin typeface="Arial Black" pitchFamily="34" charset="0"/>
            </a:endParaRPr>
          </a:p>
          <a:p>
            <a:pPr marL="318770"/>
            <a:endParaRPr lang="ru-RU" sz="3200" dirty="0">
              <a:solidFill>
                <a:srgbClr val="FFC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0448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2296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 smtClean="0">
                <a:latin typeface="Calibri"/>
                <a:ea typeface="Calibri"/>
                <a:cs typeface="Times New Roman"/>
              </a:rPr>
            </a:br>
            <a:r>
              <a:rPr lang="ru-RU" sz="4800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 smtClean="0">
                <a:latin typeface="Calibri"/>
                <a:ea typeface="Calibri"/>
                <a:cs typeface="Times New Roman"/>
              </a:rPr>
            </a:br>
            <a:r>
              <a:rPr lang="ru-RU" sz="4800" dirty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>
                <a:latin typeface="Calibri"/>
                <a:ea typeface="Calibri"/>
                <a:cs typeface="Times New Roman"/>
              </a:rPr>
            </a:br>
            <a:r>
              <a:rPr lang="ru-RU" sz="4800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 smtClean="0">
                <a:latin typeface="Calibri"/>
                <a:ea typeface="Calibri"/>
                <a:cs typeface="Times New Roman"/>
              </a:rPr>
            </a:br>
            <a:r>
              <a:rPr lang="ru-RU" sz="4800" b="1" dirty="0" err="1" smtClean="0">
                <a:latin typeface="Calibri"/>
                <a:ea typeface="Calibri"/>
                <a:cs typeface="Times New Roman"/>
              </a:rPr>
              <a:t>Гра</a:t>
            </a:r>
            <a:r>
              <a:rPr lang="ru-RU" sz="4800" b="1" dirty="0" smtClean="0">
                <a:latin typeface="Calibri"/>
                <a:ea typeface="Calibri"/>
                <a:cs typeface="Times New Roman"/>
              </a:rPr>
              <a:t> «</a:t>
            </a:r>
            <a:r>
              <a:rPr lang="ru-RU" sz="4800" b="1" dirty="0" err="1" smtClean="0">
                <a:latin typeface="Calibri"/>
                <a:ea typeface="Calibri"/>
                <a:cs typeface="Times New Roman"/>
              </a:rPr>
              <a:t>Чорний</a:t>
            </a:r>
            <a:r>
              <a:rPr lang="ru-RU" sz="4800" b="1" dirty="0" smtClean="0">
                <a:latin typeface="Calibri"/>
                <a:ea typeface="Calibri"/>
                <a:cs typeface="Times New Roman"/>
              </a:rPr>
              <a:t> ящик»</a:t>
            </a:r>
            <a:r>
              <a:rPr lang="ru-RU" sz="4800" dirty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>
                <a:latin typeface="Calibri"/>
                <a:ea typeface="Calibri"/>
                <a:cs typeface="Times New Roman"/>
              </a:rPr>
            </a:b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3" y="404664"/>
            <a:ext cx="88569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dirty="0" smtClean="0">
                <a:solidFill>
                  <a:srgbClr val="FFFF00"/>
                </a:solidFill>
                <a:latin typeface="Arial Black" pitchFamily="34" charset="0"/>
              </a:rPr>
              <a:t>2 стежина покаже нам </a:t>
            </a:r>
          </a:p>
          <a:p>
            <a:pPr algn="ctr"/>
            <a:r>
              <a:rPr lang="uk-UA" sz="5400" dirty="0" smtClean="0">
                <a:solidFill>
                  <a:srgbClr val="FFFF00"/>
                </a:solidFill>
                <a:latin typeface="Arial Black" pitchFamily="34" charset="0"/>
              </a:rPr>
              <a:t>«НАЗВУ ОБРАНОГО НАПРЯМКУ РУХУ</a:t>
            </a:r>
            <a:r>
              <a:rPr lang="uk-UA" sz="5400" dirty="0" smtClean="0">
                <a:solidFill>
                  <a:srgbClr val="FFFF00"/>
                </a:solidFill>
              </a:rPr>
              <a:t>»</a:t>
            </a:r>
            <a:endParaRPr lang="ru-RU" sz="5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08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2296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 smtClean="0">
                <a:latin typeface="Calibri"/>
                <a:ea typeface="Calibri"/>
                <a:cs typeface="Times New Roman"/>
              </a:rPr>
            </a:b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3" y="404664"/>
            <a:ext cx="8856984" cy="390876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solidFill>
                  <a:srgbClr val="7030A0"/>
                </a:solidFill>
                <a:latin typeface="Arial Black" pitchFamily="34" charset="0"/>
              </a:rPr>
              <a:t>Записуємо в зошитах дату </a:t>
            </a:r>
          </a:p>
          <a:p>
            <a:pPr algn="ctr"/>
            <a:r>
              <a:rPr lang="uk-UA" sz="5400" dirty="0" smtClean="0">
                <a:solidFill>
                  <a:srgbClr val="7030A0"/>
                </a:solidFill>
                <a:latin typeface="Arial Black" pitchFamily="34" charset="0"/>
              </a:rPr>
              <a:t>Класна робота</a:t>
            </a:r>
          </a:p>
          <a:p>
            <a:pPr algn="ctr"/>
            <a:r>
              <a:rPr lang="uk-UA" sz="3200" dirty="0" smtClean="0">
                <a:solidFill>
                  <a:srgbClr val="7030A0"/>
                </a:solidFill>
                <a:latin typeface="Arial Black" pitchFamily="34" charset="0"/>
              </a:rPr>
              <a:t>Тему уроку: </a:t>
            </a:r>
            <a:r>
              <a:rPr lang="uk-UA" sz="5400" dirty="0" smtClean="0">
                <a:solidFill>
                  <a:srgbClr val="7030A0"/>
                </a:solidFill>
                <a:latin typeface="Arial Black" pitchFamily="34" charset="0"/>
              </a:rPr>
              <a:t>«Площа круга та його частин. Розв’язування задач»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7584" y="4653136"/>
            <a:ext cx="77048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FFC000"/>
                </a:solidFill>
                <a:latin typeface="Arial Black" pitchFamily="34" charset="0"/>
              </a:rPr>
              <a:t>Видача «Індивідуальних карток оцінювання»</a:t>
            </a:r>
          </a:p>
          <a:p>
            <a:r>
              <a:rPr lang="uk-UA" sz="3200" dirty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uk-UA" sz="3200" dirty="0" smtClean="0">
                <a:solidFill>
                  <a:srgbClr val="FFC000"/>
                </a:solidFill>
                <a:latin typeface="Arial Black" pitchFamily="34" charset="0"/>
              </a:rPr>
              <a:t> Рефлексія</a:t>
            </a:r>
          </a:p>
          <a:p>
            <a:r>
              <a:rPr lang="uk-UA" sz="3200" dirty="0" smtClean="0">
                <a:solidFill>
                  <a:srgbClr val="FFC000"/>
                </a:solidFill>
                <a:latin typeface="Arial Black" pitchFamily="34" charset="0"/>
              </a:rPr>
              <a:t>МОТИВАЦІЯ</a:t>
            </a:r>
            <a:endParaRPr lang="ru-RU" sz="32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56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2296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« ПЕРШЕ ВИПРОБУВАННЯ НА ПЕРЕВІРКУ </a:t>
            </a:r>
            <a:r>
              <a:rPr lang="uk-UA" sz="5400" b="1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ВИКОНАННЯ ДОМАШНЬОГО ЗАВДАННЯ   ----   ВАША ТЕОРЕТИЧНА ПІДКОВАНІСТЬ»  </a:t>
            </a:r>
            <a:r>
              <a:rPr lang="ru-RU" sz="4800" dirty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>
                <a:latin typeface="Calibri"/>
                <a:ea typeface="Calibri"/>
                <a:cs typeface="Times New Roman"/>
              </a:rPr>
            </a:br>
            <a:r>
              <a:rPr lang="ru-RU" sz="4800" dirty="0" err="1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Інтерактивна</a:t>
            </a:r>
            <a:r>
              <a:rPr lang="ru-RU" sz="48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4800" dirty="0" err="1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вправа</a:t>
            </a:r>
            <a:r>
              <a:rPr lang="ru-RU" sz="48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 «</a:t>
            </a:r>
            <a:r>
              <a:rPr lang="ru-RU" sz="4800" dirty="0" err="1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Встановити</a:t>
            </a:r>
            <a:r>
              <a:rPr lang="ru-RU" sz="48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4800" dirty="0" err="1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відповідність</a:t>
            </a:r>
            <a:r>
              <a:rPr lang="ru-RU" sz="48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»</a:t>
            </a: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C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924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7346776" cy="1320800"/>
          </a:xfrm>
        </p:spPr>
        <p:txBody>
          <a:bodyPr/>
          <a:lstStyle/>
          <a:p>
            <a:r>
              <a:rPr lang="uk-UA" dirty="0" smtClean="0">
                <a:solidFill>
                  <a:srgbClr val="7030A0"/>
                </a:solidFill>
                <a:latin typeface="Arial Black" pitchFamily="34" charset="0"/>
              </a:rPr>
              <a:t>Встановіть відповідність</a:t>
            </a:r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323530" y="1412776"/>
                <a:ext cx="4392488" cy="4628587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uk-UA" sz="2600" dirty="0">
                    <a:latin typeface="Arial Black" pitchFamily="34" charset="0"/>
                  </a:rPr>
                  <a:t>1. Площа круга</a:t>
                </a:r>
                <a:r>
                  <a:rPr lang="en-US" sz="2600" dirty="0">
                    <a:latin typeface="Arial Black" pitchFamily="34" charset="0"/>
                  </a:rPr>
                  <a:t> </a:t>
                </a:r>
                <a:r>
                  <a:rPr lang="en-US" sz="2600" b="1" i="1" dirty="0">
                    <a:solidFill>
                      <a:srgbClr val="002060"/>
                    </a:solidFill>
                    <a:latin typeface="Arial Black" pitchFamily="34" charset="0"/>
                  </a:rPr>
                  <a:t>S</a:t>
                </a:r>
                <a:endParaRPr lang="uk-UA" sz="2600" b="1" i="1" dirty="0">
                  <a:solidFill>
                    <a:srgbClr val="002060"/>
                  </a:solidFill>
                  <a:latin typeface="Arial Black" pitchFamily="34" charset="0"/>
                </a:endParaRPr>
              </a:p>
              <a:p>
                <a:r>
                  <a:rPr lang="uk-UA" sz="2600" dirty="0">
                    <a:latin typeface="Arial Black" pitchFamily="34" charset="0"/>
                  </a:rPr>
                  <a:t>2. Довжина кола</a:t>
                </a:r>
                <a:r>
                  <a:rPr lang="en-US" sz="2600" dirty="0">
                    <a:latin typeface="Arial Black" pitchFamily="34" charset="0"/>
                  </a:rPr>
                  <a:t> </a:t>
                </a:r>
                <a:r>
                  <a:rPr lang="en-US" sz="2600" b="1" i="1" dirty="0">
                    <a:solidFill>
                      <a:srgbClr val="002060"/>
                    </a:solidFill>
                    <a:latin typeface="Arial Black" pitchFamily="34" charset="0"/>
                  </a:rPr>
                  <a:t>C</a:t>
                </a:r>
                <a:endParaRPr lang="uk-UA" sz="2600" b="1" i="1" dirty="0">
                  <a:solidFill>
                    <a:srgbClr val="002060"/>
                  </a:solidFill>
                  <a:latin typeface="Arial Black" pitchFamily="34" charset="0"/>
                </a:endParaRPr>
              </a:p>
              <a:p>
                <a:r>
                  <a:rPr lang="uk-UA" sz="2600" dirty="0">
                    <a:latin typeface="Arial Black" pitchFamily="34" charset="0"/>
                  </a:rPr>
                  <a:t>3. Радіус вписаного кола в правильний многокутник </a:t>
                </a:r>
                <a:r>
                  <a:rPr lang="en-US" sz="2600" b="1" i="1" dirty="0">
                    <a:solidFill>
                      <a:srgbClr val="002060"/>
                    </a:solidFill>
                    <a:latin typeface="Arial Black" pitchFamily="34" charset="0"/>
                  </a:rPr>
                  <a:t>r</a:t>
                </a:r>
                <a:endParaRPr lang="uk-UA" sz="2600" b="1" i="1" dirty="0">
                  <a:solidFill>
                    <a:srgbClr val="002060"/>
                  </a:solidFill>
                  <a:latin typeface="Arial Black" pitchFamily="34" charset="0"/>
                </a:endParaRPr>
              </a:p>
              <a:p>
                <a:r>
                  <a:rPr lang="uk-UA" sz="2600" dirty="0">
                    <a:latin typeface="Arial Black" pitchFamily="34" charset="0"/>
                  </a:rPr>
                  <a:t>4. Радіус описаного кола навколо правильного многокутника</a:t>
                </a:r>
                <a:r>
                  <a:rPr lang="en-US" sz="2600" dirty="0">
                    <a:latin typeface="Arial Black" pitchFamily="34" charset="0"/>
                  </a:rPr>
                  <a:t> </a:t>
                </a:r>
                <a:r>
                  <a:rPr lang="en-US" sz="2600" b="1" i="1" dirty="0">
                    <a:solidFill>
                      <a:srgbClr val="002060"/>
                    </a:solidFill>
                    <a:latin typeface="Arial Black" pitchFamily="34" charset="0"/>
                  </a:rPr>
                  <a:t>R</a:t>
                </a:r>
                <a:endParaRPr lang="uk-UA" sz="2600" b="1" i="1" dirty="0">
                  <a:solidFill>
                    <a:srgbClr val="002060"/>
                  </a:solidFill>
                  <a:latin typeface="Arial Black" pitchFamily="34" charset="0"/>
                </a:endParaRPr>
              </a:p>
              <a:p>
                <a:r>
                  <a:rPr lang="uk-UA" sz="2600" dirty="0">
                    <a:latin typeface="Arial Black" pitchFamily="34" charset="0"/>
                  </a:rPr>
                  <a:t>5. Довжина дуги кола</a:t>
                </a:r>
                <a:r>
                  <a:rPr lang="en-US" sz="2600" dirty="0">
                    <a:latin typeface="Arial Black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𝒍</m:t>
                        </m:r>
                      </m:e>
                      <m:sub/>
                    </m:sSub>
                  </m:oMath>
                </a14:m>
                <a:endParaRPr lang="uk-UA" sz="2600" b="1" dirty="0">
                  <a:latin typeface="Arial Black" pitchFamily="34" charset="0"/>
                </a:endParaRPr>
              </a:p>
              <a:p>
                <a:r>
                  <a:rPr lang="uk-UA" sz="2600" dirty="0">
                    <a:latin typeface="Arial Black" pitchFamily="34" charset="0"/>
                  </a:rPr>
                  <a:t>6. Площа кругового сектора </a:t>
                </a:r>
                <a:r>
                  <a:rPr lang="en-US" sz="2600" b="1" dirty="0">
                    <a:latin typeface="Arial Black" pitchFamily="34" charset="0"/>
                  </a:rPr>
                  <a:t>S</a:t>
                </a:r>
                <a:endParaRPr lang="uk-UA" sz="2600" b="1" dirty="0">
                  <a:latin typeface="Arial Black" pitchFamily="34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323530" y="1412776"/>
                <a:ext cx="4392488" cy="4628587"/>
              </a:xfrm>
              <a:blipFill rotWithShape="1">
                <a:blip r:embed="rId2"/>
                <a:stretch>
                  <a:fillRect l="-971" t="-2503" b="-10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6" y="1484785"/>
            <a:ext cx="2448271" cy="448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532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ПЕРЕВІР СЕБЕ!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9561" y="1628804"/>
            <a:ext cx="4536495" cy="4412563"/>
          </a:xfrm>
        </p:spPr>
        <p:txBody>
          <a:bodyPr>
            <a:noAutofit/>
          </a:bodyPr>
          <a:lstStyle/>
          <a:p>
            <a:r>
              <a:rPr lang="uk-UA" sz="3600" dirty="0" smtClean="0"/>
              <a:t>1 – В</a:t>
            </a:r>
          </a:p>
          <a:p>
            <a:r>
              <a:rPr lang="uk-UA" sz="3600" dirty="0" smtClean="0"/>
              <a:t>2 – Д</a:t>
            </a:r>
          </a:p>
          <a:p>
            <a:r>
              <a:rPr lang="uk-UA" sz="3600" dirty="0" smtClean="0"/>
              <a:t>3 – Г </a:t>
            </a:r>
          </a:p>
          <a:p>
            <a:r>
              <a:rPr lang="uk-UA" sz="3600" dirty="0" smtClean="0"/>
              <a:t>4 – А</a:t>
            </a:r>
          </a:p>
          <a:p>
            <a:r>
              <a:rPr lang="uk-UA" sz="3600" dirty="0" smtClean="0"/>
              <a:t>5 – Б</a:t>
            </a:r>
          </a:p>
          <a:p>
            <a:r>
              <a:rPr lang="uk-UA" sz="3600" dirty="0" smtClean="0"/>
              <a:t>6 – Е</a:t>
            </a:r>
          </a:p>
          <a:p>
            <a:pPr marL="0" indent="0">
              <a:buNone/>
            </a:pPr>
            <a:r>
              <a:rPr lang="uk-UA" sz="3600" dirty="0" smtClean="0"/>
              <a:t>(Самоперевірка)</a:t>
            </a:r>
            <a:endParaRPr lang="ru-RU" sz="3600" dirty="0"/>
          </a:p>
        </p:txBody>
      </p:sp>
      <p:pic>
        <p:nvPicPr>
          <p:cNvPr id="4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906940"/>
            <a:ext cx="4464496" cy="473392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6740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0"/>
    </mc:Choice>
    <mc:Fallback xmlns="">
      <p:transition spd="slow" advClick="0" advTm="4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332656"/>
            <a:ext cx="7848872" cy="288032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uk-UA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4 </a:t>
            </a:r>
            <a:r>
              <a:rPr lang="uk-UA" sz="540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  <a:latin typeface="Arial Black" pitchFamily="34" charset="0"/>
              </a:rPr>
              <a:t>СТЕЖИНА дасть вам можливість     ЗРОБИТИ ВИБІР</a:t>
            </a: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C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568" y="3645024"/>
            <a:ext cx="8280920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</a:rPr>
              <a:t>Інтерактивна вправа «ЗАЙМИ ПОЗИЦІЮ»</a:t>
            </a:r>
          </a:p>
          <a:p>
            <a:endParaRPr lang="uk-UA" sz="3200" dirty="0" smtClean="0"/>
          </a:p>
          <a:p>
            <a:r>
              <a:rPr lang="uk-UA" sz="3200" b="1" dirty="0" smtClean="0">
                <a:solidFill>
                  <a:srgbClr val="0070C0"/>
                </a:solidFill>
              </a:rPr>
              <a:t>Учні об’єднуються у групи «КОЛО» і «КРУГ»</a:t>
            </a:r>
          </a:p>
          <a:p>
            <a:r>
              <a:rPr lang="uk-UA" sz="3200" dirty="0" smtClean="0"/>
              <a:t>(аукціон цих предметів)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3439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2296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uk-UA" sz="4800" b="1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uk-UA" sz="4800" b="1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«ДРУГЕ ВИПРОБУВАННЯ НА ПЕРЕВІРКУ ВИКОНАННЯ ДОМАШНЬОГО ЗАВДАННЯ    </a:t>
            </a:r>
            <a:r>
              <a:rPr lang="uk-UA" sz="5400" b="1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---  це «РЕКЛАМА ФІГУРИ»</a:t>
            </a: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C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87624" y="620688"/>
            <a:ext cx="74799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FF00"/>
                </a:solidFill>
                <a:latin typeface="Arial Black" pitchFamily="34" charset="0"/>
              </a:rPr>
              <a:t>5  СТЕЖИНА , має назву:</a:t>
            </a:r>
            <a:endParaRPr lang="ru-RU" sz="4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8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541020" y="455323"/>
            <a:ext cx="40728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b="1" i="1" dirty="0">
                <a:solidFill>
                  <a:prstClr val="black"/>
                </a:solidFill>
                <a:latin typeface="Bookman Old Style" pitchFamily="18" charset="0"/>
                <a:sym typeface="+mn-ea"/>
              </a:rPr>
              <a:t>Приклади  предметів, що мають форму кола</a:t>
            </a:r>
            <a:endParaRPr lang="uk-UA" altLang="en-US" b="1" i="1" dirty="0">
              <a:solidFill>
                <a:prstClr val="black"/>
              </a:solidFill>
              <a:latin typeface="Bookman Old Style" pitchFamily="18" charset="0"/>
              <a:sym typeface="+mn-ea"/>
            </a:endParaRPr>
          </a:p>
        </p:txBody>
      </p:sp>
      <p:pic>
        <p:nvPicPr>
          <p:cNvPr id="4098" name="Picture 2" descr="C:\Users\38066\Desktop\АНАИТ. НЕ УДАЛЯТЬ\картинки\6\20.1-1000x100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363139">
            <a:off x="567057" y="1318260"/>
            <a:ext cx="1666240" cy="1666240"/>
          </a:xfrm>
          <a:prstGeom prst="rect">
            <a:avLst/>
          </a:prstGeom>
          <a:noFill/>
        </p:spPr>
      </p:pic>
      <p:pic>
        <p:nvPicPr>
          <p:cNvPr id="4100" name="Picture 4" descr="C:\Users\38066\Desktop\АНАИТ. НЕ УДАЛЯТЬ\картинки\6\2352462604_w640_h640_235246260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0207225">
            <a:off x="2210435" y="2493663"/>
            <a:ext cx="1512570" cy="1512571"/>
          </a:xfrm>
          <a:prstGeom prst="rect">
            <a:avLst/>
          </a:prstGeom>
          <a:noFill/>
        </p:spPr>
      </p:pic>
      <p:pic>
        <p:nvPicPr>
          <p:cNvPr id="4102" name="Picture 6" descr="C:\Users\38066\Desktop\АНАИТ. НЕ УДАЛЯТЬ\картинки\6\b4e1ea7025ae3e5fbc029391cb8159b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" y="3241695"/>
            <a:ext cx="2215515" cy="2215515"/>
          </a:xfrm>
          <a:prstGeom prst="rect">
            <a:avLst/>
          </a:prstGeom>
          <a:noFill/>
        </p:spPr>
      </p:pic>
      <p:pic>
        <p:nvPicPr>
          <p:cNvPr id="4103" name="Picture 7" descr="C:\Users\38066\Desktop\АНАИТ. НЕ УДАЛЯТЬ\картинки\6\18-prost-cup-preview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975" y="5457210"/>
            <a:ext cx="2098040" cy="1259205"/>
          </a:xfrm>
          <a:prstGeom prst="rect">
            <a:avLst/>
          </a:prstGeom>
          <a:noFill/>
        </p:spPr>
      </p:pic>
      <p:pic>
        <p:nvPicPr>
          <p:cNvPr id="4104" name="Picture 8" descr="C:\Users\38066\Desktop\АНАИТ. НЕ УДАЛЯТЬ\картинки\6\355082.65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3594" y="4485023"/>
            <a:ext cx="1423035" cy="1423035"/>
          </a:xfrm>
          <a:prstGeom prst="rect">
            <a:avLst/>
          </a:prstGeom>
          <a:noFill/>
        </p:spPr>
      </p:pic>
      <p:cxnSp>
        <p:nvCxnSpPr>
          <p:cNvPr id="7" name="Прямое соединение 6"/>
          <p:cNvCxnSpPr/>
          <p:nvPr/>
        </p:nvCxnSpPr>
        <p:spPr>
          <a:xfrm flipH="1">
            <a:off x="4605022" y="241935"/>
            <a:ext cx="13970" cy="66725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Текстовое поле 7"/>
          <p:cNvSpPr txBox="1"/>
          <p:nvPr/>
        </p:nvSpPr>
        <p:spPr>
          <a:xfrm>
            <a:off x="5264152" y="316874"/>
            <a:ext cx="2836545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b="1" i="1" dirty="0">
                <a:solidFill>
                  <a:prstClr val="black"/>
                </a:solidFill>
                <a:latin typeface="Bookman Old Style" pitchFamily="18" charset="0"/>
                <a:sym typeface="+mn-ea"/>
              </a:rPr>
              <a:t>Приклади предметів, що мають форму круга</a:t>
            </a:r>
            <a:endParaRPr lang="uk-UA" altLang="en-US" b="1" i="1" dirty="0">
              <a:solidFill>
                <a:prstClr val="black"/>
              </a:solidFill>
              <a:latin typeface="Bookman Old Style" pitchFamily="18" charset="0"/>
              <a:sym typeface="+mn-ea"/>
            </a:endParaRPr>
          </a:p>
        </p:txBody>
      </p:sp>
      <p:pic>
        <p:nvPicPr>
          <p:cNvPr id="6148" name="Picture 4" descr="C:\Users\38066\Desktop\АНАИТ. НЕ УДАЛЯТЬ\картинки\6\168584905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18008" y="1100460"/>
            <a:ext cx="1941195" cy="1941195"/>
          </a:xfrm>
          <a:prstGeom prst="rect">
            <a:avLst/>
          </a:prstGeom>
          <a:noFill/>
        </p:spPr>
      </p:pic>
      <p:pic>
        <p:nvPicPr>
          <p:cNvPr id="6147" name="Picture 3" descr="C:\Users\38066\Desktop\АНАИТ. НЕ УДАЛЯТЬ\картинки\6\25040055_1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E0E1DC"/>
              </a:clrFrom>
              <a:clrTo>
                <a:srgbClr val="E0E1D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18990" y="1866283"/>
            <a:ext cx="2724150" cy="1817371"/>
          </a:xfrm>
          <a:prstGeom prst="rect">
            <a:avLst/>
          </a:prstGeom>
          <a:noFill/>
        </p:spPr>
      </p:pic>
      <p:pic>
        <p:nvPicPr>
          <p:cNvPr id="6150" name="Picture 6" descr="C:\Users\38066\Desktop\АНАИТ. НЕ УДАЛЯТЬ\картинки\6\unnamed (2)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3540" y="3429635"/>
            <a:ext cx="2223770" cy="1336040"/>
          </a:xfrm>
          <a:prstGeom prst="rect">
            <a:avLst/>
          </a:prstGeom>
          <a:noFill/>
        </p:spPr>
      </p:pic>
      <p:pic>
        <p:nvPicPr>
          <p:cNvPr id="6149" name="Picture 5" descr="C:\Users\38066\Desktop\АНАИТ. НЕ УДАЛЯТЬ\картинки\6\1-grivna-vladimir-1.pn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9020" y="4485022"/>
            <a:ext cx="2484120" cy="21729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63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2296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>
                <a:latin typeface="Calibri"/>
                <a:ea typeface="Calibri"/>
                <a:cs typeface="Times New Roman"/>
              </a:rPr>
            </a:b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404664"/>
            <a:ext cx="8712968" cy="5715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4400" b="1" dirty="0">
                <a:solidFill>
                  <a:srgbClr val="FFFF00"/>
                </a:solidFill>
                <a:ea typeface="Calibri"/>
                <a:cs typeface="Times New Roman"/>
              </a:rPr>
              <a:t>6. Наступна </a:t>
            </a:r>
            <a:r>
              <a:rPr lang="uk-UA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стежина </a:t>
            </a:r>
            <a:r>
              <a:rPr lang="uk-UA" sz="4400" b="1" dirty="0">
                <a:solidFill>
                  <a:srgbClr val="FFFF00"/>
                </a:solidFill>
                <a:ea typeface="Calibri"/>
                <a:cs typeface="Times New Roman"/>
              </a:rPr>
              <a:t>якою ми продовжимо свій шлях допоможе пригадати нам знання отримані на попередніх уроках і має назву                            </a:t>
            </a:r>
            <a:r>
              <a:rPr lang="uk-UA" sz="4400" b="1" dirty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«МАТЕМАТИЧНЕ ДОМІНО</a:t>
            </a:r>
            <a:r>
              <a:rPr lang="uk-UA" sz="4400" b="1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uk-UA" sz="2400" b="1" dirty="0" smtClean="0">
              <a:solidFill>
                <a:srgbClr val="FFC00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Гра «Математичне доміно»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 smtClean="0">
                <a:solidFill>
                  <a:srgbClr val="FFC000"/>
                </a:solidFill>
                <a:ea typeface="Calibri"/>
                <a:cs typeface="Times New Roman"/>
              </a:rPr>
              <a:t>(Робота в групах)</a:t>
            </a:r>
            <a:endParaRPr lang="ru-RU" sz="2400" dirty="0">
              <a:solidFill>
                <a:srgbClr val="FFC0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3237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70" name="Google Shape;146;p1"/>
          <p:cNvPicPr preferRelativeResize="0"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3820812"/>
            <a:ext cx="2560216" cy="279590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971600" y="332656"/>
            <a:ext cx="3233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Arial Black" pitchFamily="34" charset="0"/>
              </a:rPr>
              <a:t>Команда КОЛО</a:t>
            </a:r>
            <a:endParaRPr lang="ru-RU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50941"/>
            <a:ext cx="6534472" cy="5380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Відрізок , який сполучає будь-яку точку кола з його центром , </a:t>
            </a: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називається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 радіус</a:t>
            </a:r>
            <a:endParaRPr lang="ru-RU" sz="2400" b="1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Діаметр – це відрізок , який сполучає дві точки на колі і проходить через його </a:t>
            </a: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центр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Радіусів </a:t>
            </a: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можна провести у колі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безліч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В </a:t>
            </a: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будь-якому колі діаметр від радіуса в 2 рази </a:t>
            </a: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більший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2400" b="1" dirty="0" err="1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Відрізок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, 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що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з’єднує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дві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точки кола і</a:t>
            </a: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не 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проходить через центр  </a:t>
            </a:r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хорда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2400" b="1" dirty="0" err="1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Множина</a:t>
            </a:r>
            <a:r>
              <a:rPr lang="ru-RU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точок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, 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рівновіддалених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від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однієї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коло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99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70" name="Google Shape;146;p1"/>
          <p:cNvPicPr preferRelativeResize="0"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3820812"/>
            <a:ext cx="2560216" cy="279590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331640" y="188640"/>
            <a:ext cx="393493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0070C0"/>
                </a:solidFill>
                <a:latin typeface="Arial Black" pitchFamily="34" charset="0"/>
              </a:rPr>
              <a:t>Команда </a:t>
            </a:r>
            <a:r>
              <a:rPr lang="uk-UA" sz="3200" dirty="0" smtClean="0">
                <a:solidFill>
                  <a:srgbClr val="0070C0"/>
                </a:solidFill>
                <a:latin typeface="Arial Black" pitchFamily="34" charset="0"/>
              </a:rPr>
              <a:t>КРУГ</a:t>
            </a:r>
            <a:endParaRPr lang="ru-RU" sz="3200" dirty="0">
              <a:solidFill>
                <a:srgbClr val="0070C0"/>
              </a:solidFill>
              <a:latin typeface="Arial Black" pitchFamily="34" charset="0"/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836712"/>
            <a:ext cx="7308304" cy="5083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Число </a:t>
            </a:r>
            <a:r>
              <a:rPr lang="el-GR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π</a:t>
            </a: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становить 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3,14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Коло та його внутрішня область – це </a:t>
            </a: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круг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Ч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астина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площини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, </a:t>
            </a: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обмежена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колом </a:t>
            </a:r>
            <a:r>
              <a:rPr lang="ru-RU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називається</a:t>
            </a:r>
            <a:r>
              <a:rPr lang="ru-RU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кругом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2400" b="1" dirty="0" err="1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Ч</a:t>
            </a:r>
            <a:r>
              <a:rPr lang="ru-RU" sz="2400" b="1" dirty="0" err="1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астина</a:t>
            </a:r>
            <a:r>
              <a:rPr lang="ru-RU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круга, </a:t>
            </a:r>
            <a:r>
              <a:rPr lang="ru-RU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обмежена</a:t>
            </a:r>
            <a:r>
              <a:rPr lang="ru-RU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радіусами</a:t>
            </a:r>
            <a:r>
              <a:rPr lang="ru-RU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і  дугою </a:t>
            </a:r>
            <a:r>
              <a:rPr lang="ru-RU" sz="2400" b="1" dirty="0" err="1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називається</a:t>
            </a:r>
            <a:r>
              <a:rPr lang="ru-RU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сектором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Частина </a:t>
            </a: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круга, обмежена </a:t>
            </a: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хордою і </a:t>
            </a: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дугою </a:t>
            </a: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називається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сегментом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Дуга </a:t>
            </a:r>
            <a:r>
              <a:rPr lang="uk-UA" sz="24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, яка обмежує сектор  </a:t>
            </a:r>
            <a:r>
              <a:rPr lang="uk-UA" sz="24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називається  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2400" b="1" dirty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uk-UA" sz="2400" b="1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     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  <a:ea typeface="Calibri"/>
                <a:cs typeface="Times New Roman"/>
              </a:rPr>
              <a:t>дугою сектора 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9123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2296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5400" b="1" dirty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7 </a:t>
            </a:r>
            <a:r>
              <a:rPr lang="uk-UA" sz="5400" b="1" dirty="0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наступна СТЕЖИНА  </a:t>
            </a:r>
            <a:r>
              <a:rPr lang="uk-UA" sz="5400" b="1" dirty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поведе нас у чарівний світ </a:t>
            </a:r>
            <a:r>
              <a:rPr lang="uk-UA" sz="5400" b="1" dirty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«ФОРМУЛ З ТЕМИ : ДОВЖИНА КОЛА, ПЛОЩА КРУГА»</a:t>
            </a:r>
            <a:r>
              <a:rPr lang="ru-RU" sz="5400" dirty="0">
                <a:latin typeface="Calibri"/>
                <a:ea typeface="Calibri"/>
                <a:cs typeface="Times New Roman"/>
              </a:rPr>
              <a:t/>
            </a:r>
            <a:br>
              <a:rPr lang="ru-RU" sz="5400" dirty="0">
                <a:latin typeface="Calibri"/>
                <a:ea typeface="Calibri"/>
                <a:cs typeface="Times New Roman"/>
              </a:rPr>
            </a:b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59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93212"/>
            <a:ext cx="5734375" cy="2849563"/>
          </a:xfr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ru-RU" sz="6000" dirty="0"/>
              <a:t/>
            </a:r>
            <a:br>
              <a:rPr lang="ru-RU" sz="6000" dirty="0"/>
            </a:br>
            <a:endParaRPr lang="ru-RU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620689"/>
            <a:ext cx="5040560" cy="415498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uk-UA" sz="3600" b="1" u="sng" dirty="0">
                <a:solidFill>
                  <a:srgbClr val="0070C0"/>
                </a:solidFill>
                <a:latin typeface="Arial Black" pitchFamily="34" charset="0"/>
              </a:rPr>
              <a:t>Золоте </a:t>
            </a:r>
            <a:r>
              <a:rPr lang="uk-UA" sz="3600" b="1" u="sng" dirty="0" smtClean="0">
                <a:solidFill>
                  <a:srgbClr val="0070C0"/>
                </a:solidFill>
                <a:latin typeface="Arial Black" pitchFamily="34" charset="0"/>
              </a:rPr>
              <a:t>правило</a:t>
            </a:r>
          </a:p>
          <a:p>
            <a:r>
              <a:rPr lang="uk-UA" sz="3600" b="1" u="sng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uk-UA" sz="3600" b="1" u="sng" dirty="0">
                <a:solidFill>
                  <a:srgbClr val="0070C0"/>
                </a:solidFill>
                <a:latin typeface="Arial Black" pitchFamily="34" charset="0"/>
              </a:rPr>
              <a:t>уроку:</a:t>
            </a:r>
            <a:endParaRPr lang="ru-RU" sz="3600" dirty="0">
              <a:solidFill>
                <a:srgbClr val="0070C0"/>
              </a:solidFill>
              <a:latin typeface="Arial Black" pitchFamily="34" charset="0"/>
            </a:endParaRPr>
          </a:p>
          <a:p>
            <a:r>
              <a:rPr lang="uk-UA" sz="4800" u="sng" dirty="0">
                <a:solidFill>
                  <a:srgbClr val="FF0000"/>
                </a:solidFill>
                <a:latin typeface="Arial Black" pitchFamily="34" charset="0"/>
              </a:rPr>
              <a:t>«Якщо знаєш </a:t>
            </a:r>
            <a:endParaRPr lang="uk-UA" sz="4800" u="sng" dirty="0" smtClean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uk-UA" sz="4800" u="sng" dirty="0" smtClean="0">
                <a:solidFill>
                  <a:srgbClr val="FF0000"/>
                </a:solidFill>
                <a:latin typeface="Arial Black" pitchFamily="34" charset="0"/>
              </a:rPr>
              <a:t>не </a:t>
            </a:r>
            <a:r>
              <a:rPr lang="uk-UA" sz="4800" u="sng" dirty="0">
                <a:solidFill>
                  <a:srgbClr val="FF0000"/>
                </a:solidFill>
                <a:latin typeface="Arial Black" pitchFamily="34" charset="0"/>
              </a:rPr>
              <a:t>зівай!</a:t>
            </a:r>
            <a:endParaRPr lang="ru-RU" sz="4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uk-UA" sz="4800" u="sng" dirty="0">
                <a:solidFill>
                  <a:srgbClr val="FF0000"/>
                </a:solidFill>
                <a:latin typeface="Arial Black" pitchFamily="34" charset="0"/>
              </a:rPr>
              <a:t>Краще руку </a:t>
            </a:r>
            <a:endParaRPr lang="uk-UA" sz="4800" u="sng" dirty="0" smtClean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uk-UA" sz="4800" u="sng" dirty="0" smtClean="0">
                <a:solidFill>
                  <a:srgbClr val="FF0000"/>
                </a:solidFill>
                <a:latin typeface="Arial Black" pitchFamily="34" charset="0"/>
              </a:rPr>
              <a:t>піднімай</a:t>
            </a:r>
            <a:r>
              <a:rPr lang="uk-UA" sz="4800" u="sng" dirty="0">
                <a:solidFill>
                  <a:srgbClr val="FF0000"/>
                </a:solidFill>
                <a:latin typeface="Arial Black" pitchFamily="34" charset="0"/>
              </a:rPr>
              <a:t>!»</a:t>
            </a:r>
            <a:endParaRPr lang="ru-RU" sz="4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26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116633"/>
            <a:ext cx="57073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ТРЕНІГ ЗНАНЬ ФОРМУЛ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Black" pitchFamily="34" charset="0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74711"/>
            <a:ext cx="28405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" name="Rectangle 26"/>
          <p:cNvSpPr>
            <a:spLocks noChangeArrowheads="1"/>
          </p:cNvSpPr>
          <p:nvPr/>
        </p:nvSpPr>
        <p:spPr bwMode="auto">
          <a:xfrm>
            <a:off x="0" y="428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8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" name="Rectangle 32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2265936"/>
            <a:ext cx="813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1071" name="Picture 4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44" y="942420"/>
            <a:ext cx="2733675" cy="1066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1072" name="Picture 4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10313"/>
            <a:ext cx="3366700" cy="139749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1073" name="Picture 4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4960703"/>
            <a:ext cx="6057900" cy="15144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41" name="Объект 1"/>
          <p:cNvPicPr>
            <a:picLocks noGrp="1" noChangeAspect="1"/>
          </p:cNvPicPr>
          <p:nvPr>
            <p:ph idx="1"/>
          </p:nvPr>
        </p:nvPicPr>
        <p:blipFill>
          <a:blip r:embed="rId8"/>
          <a:srcRect t="15482" r="37984" b="63748"/>
          <a:stretch>
            <a:fillRect/>
          </a:stretch>
        </p:blipFill>
        <p:spPr>
          <a:xfrm>
            <a:off x="1162707" y="2250981"/>
            <a:ext cx="3102568" cy="8890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</p:pic>
      <p:pic>
        <p:nvPicPr>
          <p:cNvPr id="42" name="Рисунок 1"/>
          <p:cNvPicPr>
            <a:picLocks noGrp="1" noChangeAspect="1"/>
          </p:cNvPicPr>
          <p:nvPr>
            <p:ph sz="half" idx="2"/>
          </p:nvPr>
        </p:nvPicPr>
        <p:blipFill>
          <a:blip r:embed="rId8"/>
          <a:srcRect l="14381" t="54433" r="15706" b="7318"/>
          <a:stretch>
            <a:fillRect/>
          </a:stretch>
        </p:blipFill>
        <p:spPr>
          <a:xfrm>
            <a:off x="5004048" y="2852936"/>
            <a:ext cx="3619606" cy="165782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</p:pic>
      <p:sp>
        <p:nvSpPr>
          <p:cNvPr id="29" name="Прямоугольник 28"/>
          <p:cNvSpPr/>
          <p:nvPr/>
        </p:nvSpPr>
        <p:spPr>
          <a:xfrm>
            <a:off x="467544" y="3392091"/>
            <a:ext cx="2961238" cy="136815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= d:2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100945" y="2971800"/>
                <a:ext cx="3787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/>
                          <a:ea typeface="Cambria Math"/>
                        </a:rPr>
                        <m:t>𝜋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0945" y="2971800"/>
                <a:ext cx="378757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751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075240" cy="154114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spcAft>
                <a:spcPts val="1000"/>
              </a:spcAft>
            </a:pP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8  </a:t>
            </a:r>
            <a:r>
              <a:rPr lang="uk-UA" sz="5400" b="1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СТЕЖИНА  змусить вас ще раз </a:t>
            </a:r>
            <a:r>
              <a:rPr lang="uk-UA" sz="5400" b="1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повторити </a:t>
            </a:r>
            <a:r>
              <a:rPr lang="uk-UA" sz="5400" b="1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теоретичний матеріал, бо має назву ---  </a:t>
            </a:r>
            <a:r>
              <a:rPr lang="uk-UA" sz="5400" b="1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uk-UA" sz="5400" b="1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</a:br>
            <a:r>
              <a:rPr lang="uk-UA" sz="5400" b="1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«</a:t>
            </a:r>
            <a:r>
              <a:rPr lang="uk-UA" sz="5400" b="1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Вірю – не </a:t>
            </a:r>
            <a:r>
              <a:rPr lang="uk-UA" sz="5400" b="1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вірю»</a:t>
            </a:r>
            <a:r>
              <a:rPr lang="ru-RU" sz="5400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5400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</a:br>
            <a:r>
              <a:rPr lang="ru-RU" sz="3600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Дидактична </a:t>
            </a:r>
            <a:r>
              <a:rPr lang="ru-RU" sz="3600" dirty="0" err="1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гра</a:t>
            </a:r>
            <a:r>
              <a:rPr lang="ru-RU" sz="3600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    </a:t>
            </a:r>
            <a:r>
              <a:rPr lang="ru-RU" sz="3600" dirty="0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«</a:t>
            </a:r>
            <a:r>
              <a:rPr lang="ru-RU" sz="3600" dirty="0" err="1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Вірю</a:t>
            </a:r>
            <a:r>
              <a:rPr lang="ru-RU" sz="3600" dirty="0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 – не </a:t>
            </a:r>
            <a:r>
              <a:rPr lang="ru-RU" sz="3600" dirty="0" err="1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вірю</a:t>
            </a:r>
            <a:r>
              <a:rPr lang="ru-RU" sz="3600" dirty="0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» (</a:t>
            </a:r>
            <a:r>
              <a:rPr lang="ru-RU" sz="3600" dirty="0" err="1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Взаємоперевірка</a:t>
            </a:r>
            <a:r>
              <a:rPr lang="ru-RU" sz="3600" dirty="0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)</a:t>
            </a:r>
            <a:endParaRPr lang="uk-UA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C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81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Текстовое поле 1"/>
          <p:cNvSpPr txBox="1"/>
          <p:nvPr/>
        </p:nvSpPr>
        <p:spPr>
          <a:xfrm>
            <a:off x="79400" y="161939"/>
            <a:ext cx="8888779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3600" dirty="0">
                <a:solidFill>
                  <a:prstClr val="black"/>
                </a:solidFill>
              </a:rPr>
              <a:t> </a:t>
            </a:r>
            <a:r>
              <a:rPr lang="ru-RU" altLang="en-US" sz="3600" dirty="0" smtClean="0">
                <a:solidFill>
                  <a:srgbClr val="C42F1A"/>
                </a:solidFill>
              </a:rPr>
              <a:t>ГРА  </a:t>
            </a:r>
            <a:r>
              <a:rPr lang="ru-RU" altLang="en-US" sz="3600" dirty="0">
                <a:solidFill>
                  <a:srgbClr val="C42F1A"/>
                </a:solidFill>
              </a:rPr>
              <a:t>«Вірю -не вірю»</a:t>
            </a:r>
          </a:p>
        </p:txBody>
      </p:sp>
      <p:sp>
        <p:nvSpPr>
          <p:cNvPr id="11266" name="Текстовое поле 2"/>
          <p:cNvSpPr txBox="1"/>
          <p:nvPr/>
        </p:nvSpPr>
        <p:spPr>
          <a:xfrm>
            <a:off x="79384" y="1098549"/>
            <a:ext cx="6751955" cy="5509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200" dirty="0">
                <a:solidFill>
                  <a:prstClr val="black"/>
                </a:solidFill>
              </a:rPr>
              <a:t>1. Навколо будь-якого трикутника можна описати і в будь-який трикутник можна вписати коло.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200" dirty="0">
                <a:solidFill>
                  <a:prstClr val="black"/>
                </a:solidFill>
              </a:rPr>
              <a:t>2. Вписане коло дотикається до усіх сторін правильного многокутника.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200" dirty="0">
                <a:solidFill>
                  <a:prstClr val="black"/>
                </a:solidFill>
              </a:rPr>
              <a:t>3. Коло можна описати навколо правильного п-кутника.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200" dirty="0">
                <a:solidFill>
                  <a:prstClr val="black"/>
                </a:solidFill>
              </a:rPr>
              <a:t>4. Центри описаного та вписаного кола правильних многокутників  не збігаються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200" dirty="0">
                <a:solidFill>
                  <a:prstClr val="black"/>
                </a:solidFill>
              </a:rPr>
              <a:t> 5. Центральний кут – це той, який лежить між сторонами многокутника.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200" dirty="0">
                <a:solidFill>
                  <a:prstClr val="black"/>
                </a:solidFill>
              </a:rPr>
              <a:t>6.Діаметр удвічі більше  за  </a:t>
            </a:r>
            <a:r>
              <a:rPr lang="ru-RU" altLang="en-US" sz="2200" dirty="0" err="1">
                <a:solidFill>
                  <a:prstClr val="black"/>
                </a:solidFill>
              </a:rPr>
              <a:t>радіус</a:t>
            </a:r>
            <a:r>
              <a:rPr lang="ru-RU" altLang="en-US" sz="2200" dirty="0" smtClean="0">
                <a:solidFill>
                  <a:prstClr val="black"/>
                </a:solidFill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uk-UA" sz="2200" dirty="0">
                <a:solidFill>
                  <a:prstClr val="black"/>
                </a:solidFill>
              </a:rPr>
              <a:t>  </a:t>
            </a:r>
            <a:r>
              <a:rPr lang="uk-UA" altLang="uk-UA" sz="2200" dirty="0" smtClean="0">
                <a:solidFill>
                  <a:prstClr val="black"/>
                </a:solidFill>
              </a:rPr>
              <a:t>7. Коло – це фігура, що складається з усіх </a:t>
            </a:r>
            <a:r>
              <a:rPr lang="uk-UA" altLang="uk-UA" sz="2200" dirty="0" err="1" smtClean="0">
                <a:solidFill>
                  <a:prstClr val="black"/>
                </a:solidFill>
              </a:rPr>
              <a:t>тосок</a:t>
            </a:r>
            <a:r>
              <a:rPr lang="uk-UA" altLang="uk-UA" sz="2200" dirty="0" smtClean="0">
                <a:solidFill>
                  <a:prstClr val="black"/>
                </a:solidFill>
              </a:rPr>
              <a:t> площини, рівновіддалених від даної точки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uk-UA" sz="2200" dirty="0">
                <a:solidFill>
                  <a:prstClr val="black"/>
                </a:solidFill>
              </a:rPr>
              <a:t> </a:t>
            </a:r>
            <a:r>
              <a:rPr lang="uk-UA" altLang="uk-UA" sz="2200" dirty="0" smtClean="0">
                <a:solidFill>
                  <a:prstClr val="black"/>
                </a:solidFill>
              </a:rPr>
              <a:t>  8.Відстань від центра кола до будь якої точки на ньому </a:t>
            </a:r>
            <a:r>
              <a:rPr lang="uk-UA" altLang="uk-UA" sz="2200" dirty="0" err="1" smtClean="0">
                <a:solidFill>
                  <a:prstClr val="black"/>
                </a:solidFill>
              </a:rPr>
              <a:t>назмвається</a:t>
            </a:r>
            <a:r>
              <a:rPr lang="uk-UA" altLang="uk-UA" sz="2200" dirty="0" smtClean="0">
                <a:solidFill>
                  <a:prstClr val="black"/>
                </a:solidFill>
              </a:rPr>
              <a:t> діаметром</a:t>
            </a:r>
            <a:endParaRPr lang="en-US" altLang="uk-UA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83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Текстовое поле 1"/>
          <p:cNvSpPr txBox="1"/>
          <p:nvPr/>
        </p:nvSpPr>
        <p:spPr>
          <a:xfrm>
            <a:off x="725501" y="596928"/>
            <a:ext cx="5316537" cy="190821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5400" dirty="0">
                <a:solidFill>
                  <a:prstClr val="black"/>
                </a:solidFill>
                <a:latin typeface="Arial Black" panose="020B0A04020102020204" pitchFamily="34" charset="0"/>
              </a:rPr>
              <a:t>Відповіді: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3200" dirty="0">
                <a:solidFill>
                  <a:prstClr val="black"/>
                </a:solidFill>
                <a:sym typeface="+mn-ea"/>
              </a:rPr>
              <a:t>( Взаємоперевірка)</a:t>
            </a:r>
            <a:endParaRPr lang="ru-RU" altLang="en-US" sz="3200" dirty="0">
              <a:solidFill>
                <a:prstClr val="black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altLang="ru-RU" sz="3200" dirty="0">
              <a:solidFill>
                <a:prstClr val="black"/>
              </a:solidFill>
              <a:latin typeface="Arial Black" panose="020B0A04020102020204" pitchFamily="34" charset="0"/>
              <a:ea typeface="Arial Black" panose="020B0A04020102020204" pitchFamily="34" charset="0"/>
            </a:endParaRPr>
          </a:p>
        </p:txBody>
      </p:sp>
      <p:sp>
        <p:nvSpPr>
          <p:cNvPr id="12290" name="Текстовое поле 2"/>
          <p:cNvSpPr txBox="1"/>
          <p:nvPr/>
        </p:nvSpPr>
        <p:spPr>
          <a:xfrm>
            <a:off x="976323" y="2027257"/>
            <a:ext cx="930063" cy="440120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800" dirty="0">
                <a:solidFill>
                  <a:prstClr val="black"/>
                </a:solidFill>
              </a:rPr>
              <a:t>1.+.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800" dirty="0">
                <a:solidFill>
                  <a:prstClr val="black"/>
                </a:solidFill>
              </a:rPr>
              <a:t>2.</a:t>
            </a:r>
            <a:r>
              <a:rPr lang="uk-UA" altLang="ru-RU" sz="2800" dirty="0">
                <a:solidFill>
                  <a:prstClr val="black"/>
                </a:solidFill>
              </a:rPr>
              <a:t>+</a:t>
            </a:r>
            <a:r>
              <a:rPr lang="ru-RU" altLang="en-US" sz="2800" dirty="0">
                <a:solidFill>
                  <a:prstClr val="black"/>
                </a:solidFill>
              </a:rPr>
              <a:t>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800" dirty="0">
                <a:solidFill>
                  <a:prstClr val="black"/>
                </a:solidFill>
              </a:rPr>
              <a:t>3.+.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800" dirty="0">
                <a:solidFill>
                  <a:prstClr val="black"/>
                </a:solidFill>
              </a:rPr>
              <a:t>4.</a:t>
            </a:r>
            <a:r>
              <a:rPr lang="uk-UA" altLang="ru-RU" sz="2800" dirty="0">
                <a:solidFill>
                  <a:prstClr val="black"/>
                </a:solidFill>
              </a:rPr>
              <a:t>-</a:t>
            </a:r>
            <a:r>
              <a:rPr lang="ru-RU" altLang="en-US" sz="2800" dirty="0">
                <a:solidFill>
                  <a:prstClr val="black"/>
                </a:solidFill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800" dirty="0">
                <a:solidFill>
                  <a:prstClr val="black"/>
                </a:solidFill>
              </a:rPr>
              <a:t>5.</a:t>
            </a:r>
            <a:r>
              <a:rPr lang="uk-UA" altLang="ru-RU" sz="2800" dirty="0">
                <a:solidFill>
                  <a:prstClr val="black"/>
                </a:solidFill>
              </a:rPr>
              <a:t>-</a:t>
            </a:r>
            <a:r>
              <a:rPr lang="ru-RU" altLang="en-US" sz="2800" dirty="0">
                <a:solidFill>
                  <a:prstClr val="black"/>
                </a:solidFill>
              </a:rPr>
              <a:t>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2800" dirty="0">
                <a:solidFill>
                  <a:prstClr val="black"/>
                </a:solidFill>
              </a:rPr>
              <a:t>6.</a:t>
            </a:r>
            <a:r>
              <a:rPr lang="uk-UA" altLang="ru-RU" sz="2800" dirty="0">
                <a:solidFill>
                  <a:prstClr val="black"/>
                </a:solidFill>
              </a:rPr>
              <a:t>+</a:t>
            </a:r>
            <a:r>
              <a:rPr lang="ru-RU" altLang="en-US" sz="2800" dirty="0">
                <a:solidFill>
                  <a:prstClr val="black"/>
                </a:solidFill>
              </a:rPr>
              <a:t>. </a:t>
            </a:r>
            <a:endParaRPr lang="ru-RU" altLang="en-US" sz="2800" dirty="0" smtClean="0">
              <a:solidFill>
                <a:prstClr val="black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en-US" sz="2800" dirty="0" smtClean="0">
                <a:solidFill>
                  <a:prstClr val="black"/>
                </a:solidFill>
              </a:rPr>
              <a:t>7.+.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en-US" sz="2800" dirty="0" smtClean="0">
                <a:solidFill>
                  <a:prstClr val="black"/>
                </a:solidFill>
              </a:rPr>
              <a:t>8.- .</a:t>
            </a:r>
            <a:endParaRPr lang="ru-RU" altLang="en-US" sz="2800" dirty="0">
              <a:solidFill>
                <a:prstClr val="black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en-US" sz="2800" dirty="0">
              <a:solidFill>
                <a:prstClr val="black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en-US" sz="2800" dirty="0">
              <a:solidFill>
                <a:prstClr val="black"/>
              </a:solidFill>
            </a:endParaRPr>
          </a:p>
        </p:txBody>
      </p:sp>
      <p:pic>
        <p:nvPicPr>
          <p:cNvPr id="410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977" y="1898657"/>
            <a:ext cx="3919538" cy="415607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27348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2296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9 СТЕЖИНА</a:t>
            </a:r>
            <a:r>
              <a:rPr lang="uk-UA" sz="5400" b="1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, якою ми продовжимо свій рух далі має назву «ЗАСТОСУВАННЯ ЗНАНЬ В </a:t>
            </a: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НЕСТАНДАРТНИХ </a:t>
            </a:r>
            <a:r>
              <a:rPr lang="uk-UA" sz="5400" b="1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СИТУАЦІЯХ»</a:t>
            </a:r>
            <a:r>
              <a:rPr lang="ru-RU" sz="5400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5400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</a:b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C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543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2204864"/>
            <a:ext cx="91440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ru-RU" sz="6000" dirty="0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/>
            </a:r>
            <a:br>
              <a:rPr lang="ru-RU" sz="6000" dirty="0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ru-RU" sz="6000" dirty="0" err="1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Вислів</a:t>
            </a:r>
            <a:r>
              <a:rPr lang="ru-RU" sz="6000" dirty="0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 –</a:t>
            </a:r>
            <a:r>
              <a:rPr lang="ru-RU" sz="6000" dirty="0" err="1" smtClean="0">
                <a:solidFill>
                  <a:srgbClr val="FFC000"/>
                </a:solidFill>
                <a:latin typeface="Arial Black" pitchFamily="34" charset="0"/>
                <a:ea typeface="Calibri"/>
                <a:cs typeface="Times New Roman"/>
              </a:rPr>
              <a:t>порада</a:t>
            </a:r>
            <a:r>
              <a:rPr lang="ru-RU" sz="60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60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</a:br>
            <a:r>
              <a:rPr lang="ru-RU" sz="4800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               ЯКЩО УСПІХУ </a:t>
            </a:r>
            <a:br>
              <a:rPr lang="ru-RU" sz="4800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ru-RU" sz="4800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ДОСЯГТИ ВАЖКО, </a:t>
            </a:r>
            <a:br>
              <a:rPr lang="ru-RU" sz="4800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ru-RU" sz="4800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            ТРЕБА ДОКЛАСТИ БІЛЬШЕ ЗУСИЛЬ»</a:t>
            </a:r>
            <a:r>
              <a:rPr lang="ru-RU" sz="60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60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</a:br>
            <a:r>
              <a:rPr lang="ru-RU" sz="6000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60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                     </a:t>
            </a:r>
            <a:r>
              <a:rPr lang="ru-RU" sz="3200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БОМАРШЕ</a:t>
            </a:r>
            <a:r>
              <a:rPr lang="ru-RU" sz="5400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5400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</a:b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C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848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F08B66-7E04-6323-D2B0-15242A1DB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8" y="260648"/>
            <a:ext cx="6559966" cy="1669752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x-none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Объект 9">
            <a:extLst>
              <a:ext uri="{FF2B5EF4-FFF2-40B4-BE49-F238E27FC236}">
                <a16:creationId xmlns="" xmlns:a16="http://schemas.microsoft.com/office/drawing/2014/main" id="{DBA0CDF5-D022-248B-2B1D-F9417A2D3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264696"/>
          </a:xfrm>
        </p:spPr>
        <p:txBody>
          <a:bodyPr/>
          <a:lstStyle/>
          <a:p>
            <a:r>
              <a:rPr lang="ru-RU" sz="3200" b="1" dirty="0" err="1"/>
              <a:t>Щоб</a:t>
            </a:r>
            <a:r>
              <a:rPr lang="ru-RU" sz="3200" b="1" dirty="0"/>
              <a:t> </a:t>
            </a:r>
            <a:r>
              <a:rPr lang="ru-RU" sz="3200" b="1" dirty="0" err="1"/>
              <a:t>залити</a:t>
            </a:r>
            <a:r>
              <a:rPr lang="ru-RU" sz="3200" b="1" dirty="0"/>
              <a:t> один </a:t>
            </a:r>
            <a:r>
              <a:rPr lang="ru-RU" sz="3200" b="1" dirty="0" err="1"/>
              <a:t>квадратний</a:t>
            </a:r>
            <a:r>
              <a:rPr lang="ru-RU" sz="3200" b="1" dirty="0"/>
              <a:t> метр </a:t>
            </a:r>
            <a:r>
              <a:rPr lang="ru-RU" sz="3200" b="1" dirty="0" err="1"/>
              <a:t>ковзанки</a:t>
            </a:r>
            <a:r>
              <a:rPr lang="ru-RU" sz="3200" b="1" dirty="0"/>
              <a:t> </a:t>
            </a:r>
            <a:r>
              <a:rPr lang="ru-RU" sz="3200" b="1" dirty="0" err="1"/>
              <a:t>потрібно</a:t>
            </a:r>
            <a:r>
              <a:rPr lang="ru-RU" sz="3200" b="1" dirty="0"/>
              <a:t> 40 л води. </a:t>
            </a:r>
            <a:r>
              <a:rPr lang="ru-RU" sz="3200" b="1" dirty="0" err="1"/>
              <a:t>Скільки</a:t>
            </a:r>
            <a:r>
              <a:rPr lang="ru-RU" sz="3200" b="1" dirty="0"/>
              <a:t> води </a:t>
            </a:r>
            <a:r>
              <a:rPr lang="ru-RU" sz="3200" b="1" dirty="0" err="1"/>
              <a:t>потрібно</a:t>
            </a:r>
            <a:r>
              <a:rPr lang="ru-RU" sz="3200" b="1" dirty="0"/>
              <a:t>, </a:t>
            </a:r>
            <a:r>
              <a:rPr lang="ru-RU" sz="3200" b="1" dirty="0" err="1"/>
              <a:t>щоб</a:t>
            </a:r>
            <a:r>
              <a:rPr lang="ru-RU" sz="3200" b="1" dirty="0"/>
              <a:t> </a:t>
            </a:r>
            <a:r>
              <a:rPr lang="ru-RU" sz="3200" b="1" dirty="0" err="1"/>
              <a:t>залити</a:t>
            </a:r>
            <a:r>
              <a:rPr lang="ru-RU" sz="3200" b="1" dirty="0"/>
              <a:t> </a:t>
            </a:r>
            <a:r>
              <a:rPr lang="ru-RU" sz="3200" b="1" dirty="0" err="1"/>
              <a:t>ковзанку</a:t>
            </a:r>
            <a:r>
              <a:rPr lang="ru-RU" sz="3200" b="1" dirty="0"/>
              <a:t> </a:t>
            </a:r>
            <a:r>
              <a:rPr lang="ru-RU" sz="3200" b="1" dirty="0" err="1"/>
              <a:t>круглої</a:t>
            </a:r>
            <a:r>
              <a:rPr lang="ru-RU" sz="3200" b="1" dirty="0"/>
              <a:t> </a:t>
            </a:r>
            <a:r>
              <a:rPr lang="ru-RU" sz="3200" b="1" dirty="0" err="1"/>
              <a:t>форми</a:t>
            </a:r>
            <a:r>
              <a:rPr lang="ru-RU" sz="3200" b="1" dirty="0"/>
              <a:t> </a:t>
            </a:r>
            <a:r>
              <a:rPr lang="ru-RU" sz="3200" b="1" dirty="0" err="1"/>
              <a:t>діаметром</a:t>
            </a:r>
            <a:r>
              <a:rPr lang="ru-RU" sz="3200" b="1" dirty="0"/>
              <a:t> </a:t>
            </a:r>
            <a:r>
              <a:rPr lang="ru-RU" sz="3200" b="1" dirty="0" smtClean="0"/>
              <a:t>20 м ?</a:t>
            </a:r>
            <a:endParaRPr lang="ru-RU" sz="3200" b="1" dirty="0"/>
          </a:p>
          <a:p>
            <a:endParaRPr lang="x-none" dirty="0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4A92BC9-77A2-720D-A3C5-14400DF6C3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381" y="2328664"/>
            <a:ext cx="5600899" cy="452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64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F08B66-7E04-6323-D2B0-15242A1DB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8" y="260648"/>
            <a:ext cx="6559966" cy="1669752"/>
          </a:xfrm>
        </p:spPr>
        <p:txBody>
          <a:bodyPr/>
          <a:lstStyle/>
          <a:p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x-none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60649"/>
            <a:ext cx="63184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kern="0" dirty="0" smtClean="0">
                <a:solidFill>
                  <a:prstClr val="black"/>
                </a:solidFill>
                <a:latin typeface="Calibri"/>
              </a:rPr>
              <a:t>Робота з підручником                            Задача 7.14(с.68)</a:t>
            </a:r>
            <a:endParaRPr lang="ru-RU" kern="0" dirty="0" smtClean="0">
              <a:solidFill>
                <a:sysClr val="windowText" lastClr="000000"/>
              </a:solidFill>
            </a:endParaRPr>
          </a:p>
        </p:txBody>
      </p:sp>
      <p:pic>
        <p:nvPicPr>
          <p:cNvPr id="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14" y="2348880"/>
            <a:ext cx="3270662" cy="3075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188840"/>
            <a:ext cx="3960440" cy="3724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148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/>
          </p:cNvSpPr>
          <p:nvPr/>
        </p:nvSpPr>
        <p:spPr bwMode="auto">
          <a:xfrm>
            <a:off x="1435100" y="1447800"/>
            <a:ext cx="63055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5125" indent="-282575" algn="l" rtl="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36538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58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1730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6988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550" indent="0">
              <a:buClr>
                <a:srgbClr val="3891A7"/>
              </a:buClr>
              <a:buFont typeface="Wingdings 2" pitchFamily="18" charset="2"/>
              <a:buNone/>
            </a:pPr>
            <a:r>
              <a:rPr lang="uk-UA" sz="2800" dirty="0" smtClean="0">
                <a:solidFill>
                  <a:sysClr val="windowText" lastClr="000000"/>
                </a:solidFill>
                <a:latin typeface="Times New Roman"/>
                <a:cs typeface="Times New Roman" pitchFamily="18" charset="0"/>
              </a:rPr>
              <a:t>Знайдіть площу круга, описаного навколо квадрата, площа якого дорівнює 8см</a:t>
            </a:r>
            <a:r>
              <a:rPr lang="uk-UA" sz="2800" baseline="30000" dirty="0" smtClean="0">
                <a:solidFill>
                  <a:sysClr val="windowText" lastClr="000000"/>
                </a:solidFill>
                <a:latin typeface="Times New Roman"/>
                <a:cs typeface="Times New Roman" pitchFamily="18" charset="0"/>
              </a:rPr>
              <a:t>2</a:t>
            </a:r>
            <a:r>
              <a:rPr lang="uk-UA" sz="2800" dirty="0" smtClean="0">
                <a:solidFill>
                  <a:sysClr val="windowText" lastClr="000000"/>
                </a:solidFill>
                <a:latin typeface="Times New Roman"/>
                <a:cs typeface="Times New Roman" pitchFamily="18" charset="0"/>
              </a:rPr>
              <a:t>.</a:t>
            </a:r>
            <a:endParaRPr lang="el-GR" sz="2800" dirty="0" smtClean="0">
              <a:solidFill>
                <a:sysClr val="windowText" lastClr="000000"/>
              </a:solidFill>
              <a:latin typeface="Times New Roman"/>
              <a:cs typeface="Times New Roman" pitchFamily="18" charset="0"/>
            </a:endParaRPr>
          </a:p>
          <a:p>
            <a:pPr>
              <a:buClr>
                <a:srgbClr val="3891A7"/>
              </a:buClr>
            </a:pPr>
            <a:endParaRPr lang="ru-RU" sz="2800" dirty="0" smtClean="0">
              <a:solidFill>
                <a:sysClr val="windowText" lastClr="000000"/>
              </a:solidFill>
              <a:latin typeface="Times New Roman"/>
            </a:endParaRPr>
          </a:p>
        </p:txBody>
      </p:sp>
      <p:sp>
        <p:nvSpPr>
          <p:cNvPr id="15" name="Oval 5"/>
          <p:cNvSpPr>
            <a:spLocks noChangeArrowheads="1"/>
          </p:cNvSpPr>
          <p:nvPr/>
        </p:nvSpPr>
        <p:spPr bwMode="auto">
          <a:xfrm>
            <a:off x="2627313" y="3213118"/>
            <a:ext cx="2305050" cy="2162175"/>
          </a:xfrm>
          <a:prstGeom prst="ellipse">
            <a:avLst/>
          </a:prstGeom>
          <a:solidFill>
            <a:srgbClr val="3891A7"/>
          </a:solidFill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uk-UA" kern="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2987684" y="3500456"/>
            <a:ext cx="1584325" cy="1584325"/>
          </a:xfrm>
          <a:prstGeom prst="rect">
            <a:avLst/>
          </a:prstGeom>
          <a:solidFill>
            <a:srgbClr val="FEB80A"/>
          </a:solidFill>
          <a:ln w="28575">
            <a:solidFill>
              <a:srgbClr val="FAF51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uk-UA" kern="0">
              <a:solidFill>
                <a:srgbClr val="FAF513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23728" y="764704"/>
            <a:ext cx="14847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897D51"/>
                </a:solidFill>
              </a:rPr>
              <a:t>Задача</a:t>
            </a:r>
            <a:endParaRPr lang="ru-RU" sz="3200" dirty="0">
              <a:solidFill>
                <a:srgbClr val="897D51"/>
              </a:solidFill>
            </a:endParaRPr>
          </a:p>
        </p:txBody>
      </p:sp>
      <p:cxnSp>
        <p:nvCxnSpPr>
          <p:cNvPr id="4" name="Прямая соединительная линия 3"/>
          <p:cNvCxnSpPr>
            <a:stCxn id="15" idx="1"/>
          </p:cNvCxnSpPr>
          <p:nvPr/>
        </p:nvCxnSpPr>
        <p:spPr>
          <a:xfrm>
            <a:off x="2964880" y="3529761"/>
            <a:ext cx="1622995" cy="1555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>
            <a:stCxn id="15" idx="7"/>
          </p:cNvCxnSpPr>
          <p:nvPr/>
        </p:nvCxnSpPr>
        <p:spPr>
          <a:xfrm flipH="1">
            <a:off x="2964880" y="3529761"/>
            <a:ext cx="1629916" cy="1555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422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1916832"/>
            <a:ext cx="8136904" cy="2088232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l">
              <a:lnSpc>
                <a:spcPct val="114000"/>
              </a:lnSpc>
            </a:pPr>
            <a:r>
              <a:rPr lang="uk-UA" sz="5400" b="1" u="sng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10 наступна стежина </a:t>
            </a:r>
            <a:r>
              <a:rPr lang="uk-UA" sz="5400" b="1" u="sng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по якій ми крокуємо далі  разом до знань --- називається  </a:t>
            </a:r>
            <a:r>
              <a:rPr lang="uk-UA" sz="5400" b="1" u="sng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«ТЕСТУВАЛЬНИЙ МАРАФОН</a:t>
            </a:r>
            <a:r>
              <a:rPr lang="uk-UA" sz="5400" b="1" u="sng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»</a:t>
            </a:r>
            <a:br>
              <a:rPr lang="uk-UA" sz="5400" b="1" u="sng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</a:br>
            <a:r>
              <a:rPr lang="uk-UA" sz="3200" b="1" u="sng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(учні виконують тести на  2 варіанти)</a:t>
            </a: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C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072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556792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u="sng" kern="0" dirty="0" smtClean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>1варіант     1.Б           2.А          3.В          4. В         5.А            6.А       7.В         8.Г  </a:t>
            </a:r>
            <a:r>
              <a:rPr lang="ru-RU" sz="3600" kern="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3600" kern="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</a:br>
            <a:r>
              <a:rPr lang="ru-RU" sz="3600" kern="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3600" kern="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</a:br>
            <a:r>
              <a:rPr lang="ru-RU" sz="3600" kern="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3600" kern="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</a:br>
            <a:r>
              <a:rPr lang="uk-UA" sz="3600" b="1" u="sng" kern="0" dirty="0" smtClean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>2 варіант   1.В        2.Г          3.А          4. А             5.Б          6.Б       7.Б          8.В </a:t>
            </a:r>
            <a:endParaRPr lang="ru-RU" kern="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404664"/>
            <a:ext cx="8336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rgbClr val="C00000"/>
                </a:solidFill>
                <a:latin typeface="Arial Black" pitchFamily="34" charset="0"/>
              </a:rPr>
              <a:t>Перевіримо результати тестування</a:t>
            </a:r>
            <a:endParaRPr lang="ru-RU" sz="36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50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2296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uk-UA" sz="5400" b="1" u="sng" dirty="0" smtClean="0"/>
              <a:t>  </a:t>
            </a:r>
            <a:r>
              <a:rPr lang="uk-UA" sz="5400" b="1" u="sng" dirty="0">
                <a:solidFill>
                  <a:srgbClr val="FFC000"/>
                </a:solidFill>
              </a:rPr>
              <a:t>На </a:t>
            </a:r>
            <a:r>
              <a:rPr lang="uk-UA" sz="5400" b="1" u="sng" dirty="0" smtClean="0">
                <a:solidFill>
                  <a:srgbClr val="FFC000"/>
                </a:solidFill>
                <a:latin typeface="Arial Black" pitchFamily="34" charset="0"/>
              </a:rPr>
              <a:t>11</a:t>
            </a:r>
            <a:r>
              <a:rPr lang="uk-UA" sz="5400" b="1" u="sng" dirty="0" smtClean="0">
                <a:solidFill>
                  <a:srgbClr val="FFC000"/>
                </a:solidFill>
              </a:rPr>
              <a:t>стежині </a:t>
            </a:r>
            <a:r>
              <a:rPr lang="uk-UA" sz="5400" b="1" u="sng" dirty="0">
                <a:solidFill>
                  <a:srgbClr val="FFC000"/>
                </a:solidFill>
              </a:rPr>
              <a:t>нас чекає перепочинок </a:t>
            </a:r>
            <a:r>
              <a:rPr lang="ru-RU" sz="5400" dirty="0">
                <a:solidFill>
                  <a:srgbClr val="FFC000"/>
                </a:solidFill>
              </a:rPr>
              <a:t/>
            </a:r>
            <a:br>
              <a:rPr lang="ru-RU" sz="5400" dirty="0">
                <a:solidFill>
                  <a:srgbClr val="FFC000"/>
                </a:solidFill>
              </a:rPr>
            </a:br>
            <a:r>
              <a:rPr lang="uk-UA" sz="5400" b="1" dirty="0">
                <a:solidFill>
                  <a:srgbClr val="FFC000"/>
                </a:solidFill>
              </a:rPr>
              <a:t>Розумова розминка.   </a:t>
            </a:r>
            <a:r>
              <a:rPr lang="uk-UA" sz="5400" b="1" dirty="0" smtClean="0">
                <a:solidFill>
                  <a:srgbClr val="FFC000"/>
                </a:solidFill>
              </a:rPr>
              <a:t/>
            </a:r>
            <a:br>
              <a:rPr lang="uk-UA" sz="5400" b="1" dirty="0" smtClean="0">
                <a:solidFill>
                  <a:srgbClr val="FFC000"/>
                </a:solidFill>
              </a:rPr>
            </a:br>
            <a:r>
              <a:rPr lang="uk-UA" sz="5400" i="1" dirty="0" smtClean="0">
                <a:solidFill>
                  <a:srgbClr val="FFC000"/>
                </a:solidFill>
              </a:rPr>
              <a:t>Учні </a:t>
            </a:r>
            <a:r>
              <a:rPr lang="uk-UA" sz="5400" i="1" dirty="0">
                <a:solidFill>
                  <a:srgbClr val="FFC000"/>
                </a:solidFill>
              </a:rPr>
              <a:t>розгадують ребуси на </a:t>
            </a:r>
            <a:r>
              <a:rPr lang="uk-UA" sz="5400" i="1" dirty="0" smtClean="0">
                <a:solidFill>
                  <a:srgbClr val="FFC000"/>
                </a:solidFill>
              </a:rPr>
              <a:t>слайді</a:t>
            </a:r>
            <a:r>
              <a:rPr lang="uk-UA" sz="5400" i="1" dirty="0">
                <a:solidFill>
                  <a:srgbClr val="FFC000"/>
                </a:solidFill>
              </a:rPr>
              <a:t>.</a:t>
            </a:r>
            <a:r>
              <a:rPr lang="ru-RU" sz="5400" dirty="0"/>
              <a:t/>
            </a:r>
            <a:br>
              <a:rPr lang="ru-RU" sz="5400" dirty="0"/>
            </a:b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359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  <a:latin typeface="Arial Black" pitchFamily="34" charset="0"/>
              </a:rPr>
              <a:t>Розгадай ребуси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spcAft>
                <a:spcPts val="0"/>
              </a:spcAft>
            </a:pPr>
            <a:r>
              <a:rPr lang="uk-UA" sz="1400" dirty="0">
                <a:latin typeface="Times New Roman"/>
                <a:ea typeface="Times New Roman"/>
              </a:rPr>
              <a:t> </a:t>
            </a:r>
            <a:endParaRPr lang="ru-RU" dirty="0"/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900" dirty="0">
                <a:latin typeface="Times New Roman"/>
                <a:ea typeface="Times New Roman"/>
              </a:rPr>
              <a:t>	</a:t>
            </a:r>
            <a:r>
              <a:rPr lang="ru-RU" sz="5400" b="1" dirty="0">
                <a:solidFill>
                  <a:srgbClr val="FFC000"/>
                </a:solidFill>
                <a:latin typeface="Times New Roman"/>
                <a:ea typeface="Times New Roman"/>
              </a:rPr>
              <a:t>с</a:t>
            </a:r>
            <a:r>
              <a:rPr lang="uk-UA" sz="5400" b="1" dirty="0" err="1">
                <a:solidFill>
                  <a:srgbClr val="FFC000"/>
                </a:solidFill>
                <a:latin typeface="Times New Roman"/>
                <a:ea typeface="Times New Roman"/>
              </a:rPr>
              <a:t>ок</a:t>
            </a:r>
            <a:r>
              <a:rPr lang="uk-UA" sz="4800" b="1" dirty="0">
                <a:solidFill>
                  <a:srgbClr val="FFC000"/>
                </a:solidFill>
                <a:latin typeface="Times New Roman"/>
                <a:ea typeface="Times New Roman"/>
              </a:rPr>
              <a:t> </a:t>
            </a:r>
            <a:r>
              <a:rPr lang="uk-UA" sz="4800" b="1" dirty="0" smtClean="0">
                <a:solidFill>
                  <a:srgbClr val="FFC000"/>
                </a:solidFill>
                <a:latin typeface="Times New Roman"/>
                <a:ea typeface="Times New Roman"/>
              </a:rPr>
              <a:t>                        </a:t>
            </a:r>
            <a:r>
              <a:rPr lang="ru-RU" sz="4400" b="1" dirty="0" smtClean="0">
                <a:solidFill>
                  <a:srgbClr val="C00000"/>
                </a:solidFill>
                <a:latin typeface="Times New Roman"/>
                <a:ea typeface="Times New Roman"/>
              </a:rPr>
              <a:t>БОК</a:t>
            </a:r>
            <a:endParaRPr lang="ru-RU" sz="5400" dirty="0">
              <a:solidFill>
                <a:prstClr val="black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13" y="1268760"/>
            <a:ext cx="1855291" cy="17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12775"/>
            <a:ext cx="1858963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80"/>
          <p:cNvSpPr>
            <a:spLocks noChangeArrowheads="1"/>
          </p:cNvSpPr>
          <p:nvPr/>
        </p:nvSpPr>
        <p:spPr bwMode="auto">
          <a:xfrm>
            <a:off x="583713" y="3212975"/>
            <a:ext cx="1612023" cy="1524677"/>
          </a:xfrm>
          <a:prstGeom prst="flowChartConnector">
            <a:avLst/>
          </a:prstGeom>
          <a:solidFill>
            <a:srgbClr val="FFFFFF"/>
          </a:solidFill>
          <a:ln w="38100">
            <a:solidFill>
              <a:srgbClr val="00B0F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defRPr/>
            </a:pPr>
            <a:endParaRPr lang="ru-RU" kern="0">
              <a:solidFill>
                <a:sysClr val="windowText" lastClr="000000"/>
              </a:solidFill>
            </a:endParaRPr>
          </a:p>
        </p:txBody>
      </p:sp>
      <p:sp>
        <p:nvSpPr>
          <p:cNvPr id="7" name="AutoShape 80"/>
          <p:cNvSpPr>
            <a:spLocks noChangeArrowheads="1"/>
          </p:cNvSpPr>
          <p:nvPr/>
        </p:nvSpPr>
        <p:spPr bwMode="auto">
          <a:xfrm>
            <a:off x="5724128" y="3212975"/>
            <a:ext cx="1728192" cy="1656185"/>
          </a:xfrm>
          <a:prstGeom prst="flowChartConnector">
            <a:avLst/>
          </a:prstGeom>
          <a:solidFill>
            <a:srgbClr val="FFFFFF"/>
          </a:solidFill>
          <a:ln w="38100">
            <a:solidFill>
              <a:srgbClr val="00B0F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defRPr/>
            </a:pPr>
            <a:endParaRPr lang="ru-RU" kern="0">
              <a:solidFill>
                <a:sysClr val="windowText" lastClr="0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3573016"/>
            <a:ext cx="1800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rgbClr val="C0504D"/>
                </a:solidFill>
                <a:latin typeface="Times New Roman"/>
                <a:ea typeface="Times New Roman"/>
              </a:rPr>
              <a:t>ДА</a:t>
            </a:r>
            <a:endParaRPr lang="ru-RU" sz="54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52320" y="3789040"/>
            <a:ext cx="1152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</a:rPr>
              <a:t>НА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10" name="AutoShape 81"/>
          <p:cNvSpPr>
            <a:spLocks noChangeArrowheads="1"/>
          </p:cNvSpPr>
          <p:nvPr/>
        </p:nvSpPr>
        <p:spPr bwMode="auto">
          <a:xfrm>
            <a:off x="3682752" y="4869160"/>
            <a:ext cx="2016224" cy="1884982"/>
          </a:xfrm>
          <a:prstGeom prst="flowChartConnector">
            <a:avLst/>
          </a:prstGeom>
          <a:solidFill>
            <a:srgbClr val="FFFFFF"/>
          </a:solidFill>
          <a:ln w="38100">
            <a:solidFill>
              <a:srgbClr val="00B05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defRPr/>
            </a:pPr>
            <a:endParaRPr lang="ru-RU" kern="0">
              <a:solidFill>
                <a:sysClr val="windowText" lastClr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3848" y="5438837"/>
            <a:ext cx="5661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 smtClean="0">
                <a:solidFill>
                  <a:srgbClr val="C00000"/>
                </a:solidFill>
              </a:rPr>
              <a:t>Е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24128" y="5438837"/>
            <a:ext cx="698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</a:rPr>
              <a:t>Г</a:t>
            </a:r>
            <a:endParaRPr lang="ru-RU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83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47900"/>
            <a:ext cx="8229600" cy="236220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1333500" algn="l"/>
              </a:tabLst>
            </a:pP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Тепер </a:t>
            </a:r>
            <a:r>
              <a:rPr lang="uk-UA" sz="5400" b="1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вже час пройти по </a:t>
            </a: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 стежині </a:t>
            </a:r>
            <a:r>
              <a:rPr lang="uk-UA" sz="5400" b="1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«</a:t>
            </a:r>
            <a:r>
              <a:rPr lang="uk-UA" sz="5400" b="1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РОЗВ’ЯЗУВАННЯ </a:t>
            </a:r>
            <a:r>
              <a:rPr lang="uk-UA" sz="5400" b="1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ЖИТТЄВИХ </a:t>
            </a:r>
            <a:r>
              <a:rPr lang="uk-UA" sz="5400" b="1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ЗАДАЧ»  </a:t>
            </a:r>
            <a:r>
              <a:rPr lang="uk-UA" sz="5400" b="1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і вас чекає робота з </a:t>
            </a: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картками</a:t>
            </a:r>
            <a:b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</a:b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                    (</a:t>
            </a:r>
            <a:r>
              <a:rPr lang="uk-UA" sz="40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робота в групах по 2</a:t>
            </a: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)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latin typeface="Calibri"/>
                <a:ea typeface="Calibri"/>
                <a:cs typeface="Times New Roman"/>
              </a:rPr>
            </a:br>
            <a:endParaRPr lang="uk-UA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1095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 bwMode="auto">
          <a:xfrm>
            <a:off x="755576" y="274638"/>
            <a:ext cx="8178874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uk-UA" dirty="0" smtClean="0">
                <a:effectLst/>
              </a:rPr>
              <a:t>Розв’яжіть задачу:</a:t>
            </a:r>
            <a:endParaRPr lang="ru-RU" dirty="0" smtClean="0">
              <a:effectLst/>
            </a:endParaRPr>
          </a:p>
        </p:txBody>
      </p:sp>
      <p:sp>
        <p:nvSpPr>
          <p:cNvPr id="20483" name="Rectangle 3"/>
          <p:cNvSpPr>
            <a:spLocks noGrp="1"/>
          </p:cNvSpPr>
          <p:nvPr>
            <p:ph type="body" sz="half" idx="1"/>
          </p:nvPr>
        </p:nvSpPr>
        <p:spPr>
          <a:xfrm>
            <a:off x="971600" y="1556792"/>
            <a:ext cx="4000996" cy="3925888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uk-UA" sz="2800" dirty="0" smtClean="0"/>
              <a:t>Радіус дії антени вишки мобільного зв’язку 30км. </a:t>
            </a:r>
          </a:p>
          <a:p>
            <a:pPr marL="82550" indent="0">
              <a:lnSpc>
                <a:spcPct val="90000"/>
              </a:lnSpc>
              <a:buNone/>
            </a:pPr>
            <a:r>
              <a:rPr lang="uk-UA" sz="2800" dirty="0" smtClean="0"/>
              <a:t>Знайдіть площу мобільного покриття</a:t>
            </a:r>
            <a:r>
              <a:rPr lang="uk-UA" sz="2800" dirty="0"/>
              <a:t>.</a:t>
            </a:r>
            <a:endParaRPr lang="uk-UA" sz="2800" dirty="0" smtClean="0"/>
          </a:p>
        </p:txBody>
      </p:sp>
      <p:pic>
        <p:nvPicPr>
          <p:cNvPr id="20484" name="Picture 5" descr="bashniafoto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8640"/>
            <a:ext cx="3415804" cy="6045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672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3"/>
          <p:cNvSpPr>
            <a:spLocks noGrp="1"/>
          </p:cNvSpPr>
          <p:nvPr>
            <p:ph type="body" sz="half" idx="1"/>
          </p:nvPr>
        </p:nvSpPr>
        <p:spPr>
          <a:xfrm>
            <a:off x="1435100" y="571480"/>
            <a:ext cx="7458075" cy="5715040"/>
          </a:xfrm>
        </p:spPr>
        <p:txBody>
          <a:bodyPr/>
          <a:lstStyle/>
          <a:p>
            <a:pPr>
              <a:buNone/>
            </a:pPr>
            <a:endParaRPr lang="uk-UA" altLang="ru-RU" sz="3000" b="1" dirty="0" smtClean="0"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buNone/>
            </a:pPr>
            <a:r>
              <a:rPr lang="uk-UA" altLang="ru-RU" sz="4000" b="1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Довжина кола циркової арени дорівнює 42м. Знайдіть діаметр і площу арени.</a:t>
            </a:r>
          </a:p>
          <a:p>
            <a:pPr>
              <a:buNone/>
            </a:pPr>
            <a:r>
              <a:rPr lang="uk-UA" altLang="ru-RU" sz="2800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endParaRPr lang="ru-RU" altLang="ru-RU" sz="2800" b="1" dirty="0" smtClean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111-4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30" y="3071828"/>
            <a:ext cx="7143800" cy="314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2295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91264" cy="4205436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5400" b="1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13   </a:t>
            </a: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СТЕЖИНА </a:t>
            </a:r>
            <a:r>
              <a:rPr lang="uk-UA" sz="5400" b="1" dirty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--- практичний </a:t>
            </a:r>
            <a:r>
              <a:rPr lang="uk-UA" sz="5400" b="1" dirty="0" smtClean="0">
                <a:solidFill>
                  <a:srgbClr val="FFC000"/>
                </a:solidFill>
                <a:latin typeface="Calibri"/>
                <a:ea typeface="Calibri"/>
                <a:cs typeface="Times New Roman"/>
              </a:rPr>
              <a:t>тренінг</a:t>
            </a:r>
            <a:r>
              <a:rPr lang="uk-UA" sz="5400" b="1" u="sng" dirty="0" smtClean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uk-UA" sz="5400" b="1" u="sng" dirty="0" smtClean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</a:br>
            <a:r>
              <a:rPr lang="ru-RU" sz="4000" dirty="0">
                <a:latin typeface="Calibri"/>
                <a:ea typeface="Calibri"/>
                <a:cs typeface="Times New Roman"/>
              </a:rPr>
              <a:t/>
            </a:r>
            <a:br>
              <a:rPr lang="ru-RU" sz="4000" dirty="0">
                <a:latin typeface="Calibri"/>
                <a:ea typeface="Calibri"/>
                <a:cs typeface="Times New Roman"/>
              </a:rPr>
            </a:br>
            <a:endParaRPr lang="uk-UA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889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Клумба из многолетников – схемы клумб непрерывного цветения в саду и на  даче +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14" y="2492896"/>
            <a:ext cx="678233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7914" y="260648"/>
            <a:ext cx="61200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Є клумба круглої форми діаметром 10м. Скільки потрібно кущів троянд, щоб засадити клумбу, якщо 1м2 площі клумби займають два кущі троянд? Підказка: клумба – круг, (площа круга) 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90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7914" y="260648"/>
            <a:ext cx="6120086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uk-UA" altLang="ru-RU" sz="2800" b="1" dirty="0">
                <a:solidFill>
                  <a:srgbClr val="2C3C43">
                    <a:satMod val="130000"/>
                  </a:srgbClr>
                </a:solidFill>
              </a:rPr>
              <a:t>Задача </a:t>
            </a:r>
            <a:endParaRPr lang="uk-UA" altLang="ru-RU" sz="2800" b="1" dirty="0" smtClean="0">
              <a:solidFill>
                <a:srgbClr val="2C3C43">
                  <a:satMod val="130000"/>
                </a:srgbClr>
              </a:solidFill>
            </a:endParaRPr>
          </a:p>
          <a:p>
            <a:pPr>
              <a:spcBef>
                <a:spcPct val="0"/>
              </a:spcBef>
            </a:pPr>
            <a:r>
              <a:rPr lang="uk-UA" altLang="ru-RU" sz="2400" b="1" dirty="0" smtClean="0">
                <a:solidFill>
                  <a:srgbClr val="2C3C43">
                    <a:satMod val="130000"/>
                  </a:srgbClr>
                </a:solidFill>
              </a:rPr>
              <a:t>Клумбу</a:t>
            </a:r>
            <a:r>
              <a:rPr lang="uk-UA" altLang="ru-RU" sz="2400" b="1" dirty="0">
                <a:solidFill>
                  <a:srgbClr val="2C3C43">
                    <a:satMod val="130000"/>
                  </a:srgbClr>
                </a:solidFill>
              </a:rPr>
              <a:t>, діаметром 8м потрібно розбити на 8 рівних секторів для квітів різних видів. Скільки квітів одного виду можна посадити, якщо для кожної квітки необхідно 1 </a:t>
            </a:r>
            <a:r>
              <a:rPr lang="uk-UA" altLang="ru-RU" sz="2400" b="1" dirty="0" err="1">
                <a:solidFill>
                  <a:srgbClr val="2C3C43">
                    <a:satMod val="130000"/>
                  </a:srgbClr>
                </a:solidFill>
              </a:rPr>
              <a:t>кв.дм</a:t>
            </a:r>
            <a:r>
              <a:rPr lang="uk-UA" altLang="ru-RU" sz="2400" b="1" dirty="0">
                <a:solidFill>
                  <a:srgbClr val="2C3C43">
                    <a:satMod val="130000"/>
                  </a:srgbClr>
                </a:solidFill>
              </a:rPr>
              <a:t>.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" name="Объект 3" descr="круглая клумба схема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80928"/>
            <a:ext cx="5328592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333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268761"/>
            <a:ext cx="8748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indent="-914400">
              <a:buAutoNum type="arabicPlain" startAt="14"/>
            </a:pPr>
            <a:r>
              <a:rPr lang="uk-UA" sz="5400" b="1" dirty="0" smtClean="0">
                <a:solidFill>
                  <a:srgbClr val="FFC000"/>
                </a:solidFill>
              </a:rPr>
              <a:t>СТЕЖИНА  </a:t>
            </a:r>
            <a:r>
              <a:rPr lang="uk-UA" sz="5400" b="1" dirty="0">
                <a:solidFill>
                  <a:srgbClr val="FFC000"/>
                </a:solidFill>
              </a:rPr>
              <a:t>----  </a:t>
            </a:r>
            <a:r>
              <a:rPr lang="uk-UA" sz="5400" b="1" dirty="0" smtClean="0">
                <a:solidFill>
                  <a:srgbClr val="FFC000"/>
                </a:solidFill>
              </a:rPr>
              <a:t>рубрика                «Коло і круг на </a:t>
            </a:r>
            <a:r>
              <a:rPr lang="uk-UA" sz="6600" b="1" dirty="0" smtClean="0">
                <a:solidFill>
                  <a:srgbClr val="FFC000"/>
                </a:solidFill>
              </a:rPr>
              <a:t>НМТ</a:t>
            </a:r>
            <a:r>
              <a:rPr lang="uk-UA" sz="6600" b="1" dirty="0">
                <a:solidFill>
                  <a:srgbClr val="FFC000"/>
                </a:solidFill>
              </a:rPr>
              <a:t>»</a:t>
            </a:r>
            <a:endParaRPr lang="ru-RU" sz="6600" dirty="0">
              <a:solidFill>
                <a:srgbClr val="FFC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513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Текстовое поле 1"/>
          <p:cNvSpPr txBox="1"/>
          <p:nvPr/>
        </p:nvSpPr>
        <p:spPr>
          <a:xfrm>
            <a:off x="457200" y="511175"/>
            <a:ext cx="6946900" cy="2308324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2400" dirty="0">
                <a:solidFill>
                  <a:prstClr val="black"/>
                </a:solidFill>
                <a:sym typeface="+mn-ea"/>
              </a:rPr>
              <a:t>(ЗНО2011, НМТ 2023) </a:t>
            </a:r>
            <a:br>
              <a:rPr lang="uk-UA" altLang="ru-RU" sz="2400" dirty="0">
                <a:solidFill>
                  <a:prstClr val="black"/>
                </a:solidFill>
                <a:sym typeface="+mn-ea"/>
              </a:rPr>
            </a:br>
            <a:r>
              <a:rPr lang="uk-UA" altLang="ru-RU" sz="2400" dirty="0">
                <a:solidFill>
                  <a:prstClr val="black"/>
                </a:solidFill>
                <a:sym typeface="+mn-ea"/>
              </a:rPr>
              <a:t/>
            </a:r>
            <a:br>
              <a:rPr lang="uk-UA" altLang="ru-RU" sz="2400" dirty="0">
                <a:solidFill>
                  <a:prstClr val="black"/>
                </a:solidFill>
                <a:sym typeface="+mn-ea"/>
              </a:rPr>
            </a:br>
            <a:r>
              <a:rPr lang="uk-UA" altLang="ru-RU" sz="2400" dirty="0">
                <a:solidFill>
                  <a:prstClr val="black"/>
                </a:solidFill>
                <a:sym typeface="+mn-ea"/>
              </a:rPr>
              <a:t>У прямокутник АВСD, вписано три круги одного й того самого радіуса. </a:t>
            </a:r>
            <a:r>
              <a:rPr lang="ru-RU" altLang="ru-RU" sz="2400" dirty="0">
                <a:solidFill>
                  <a:prstClr val="black"/>
                </a:solidFill>
                <a:sym typeface="+mn-ea"/>
              </a:rPr>
              <a:t>В</a:t>
            </a:r>
            <a:r>
              <a:rPr lang="uk-UA" altLang="ru-RU" sz="2400" dirty="0">
                <a:solidFill>
                  <a:prstClr val="black"/>
                </a:solidFill>
                <a:sym typeface="+mn-ea"/>
              </a:rPr>
              <a:t>изначити довжину сторони ВС, якщо загальна площа кругів дорівнює 3π</a:t>
            </a:r>
            <a:endParaRPr lang="ru-RU" altLang="en-US" sz="2400" dirty="0">
              <a:solidFill>
                <a:prstClr val="black"/>
              </a:solidFill>
            </a:endParaRPr>
          </a:p>
        </p:txBody>
      </p:sp>
      <p:grpSp>
        <p:nvGrpSpPr>
          <p:cNvPr id="70661" name="Group 5"/>
          <p:cNvGrpSpPr>
            <a:grpSpLocks noChangeAspect="1"/>
          </p:cNvGrpSpPr>
          <p:nvPr/>
        </p:nvGrpSpPr>
        <p:grpSpPr>
          <a:xfrm>
            <a:off x="1092200" y="3424267"/>
            <a:ext cx="5257800" cy="2035175"/>
            <a:chOff x="2705" y="10143"/>
            <a:chExt cx="4376" cy="1672"/>
          </a:xfrm>
        </p:grpSpPr>
        <p:sp>
          <p:nvSpPr>
            <p:cNvPr id="24579" name="AutoShape 6"/>
            <p:cNvSpPr>
              <a:spLocks noChangeAspect="1"/>
            </p:cNvSpPr>
            <p:nvPr/>
          </p:nvSpPr>
          <p:spPr>
            <a:xfrm>
              <a:off x="2705" y="10143"/>
              <a:ext cx="4376" cy="16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uk-UA" altLang="ru-RU" dirty="0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0" name="Oval 7"/>
            <p:cNvSpPr/>
            <p:nvPr/>
          </p:nvSpPr>
          <p:spPr>
            <a:xfrm>
              <a:off x="3128" y="10282"/>
              <a:ext cx="1130" cy="1115"/>
            </a:xfrm>
            <a:prstGeom prst="ellipse">
              <a:avLst/>
            </a:prstGeom>
            <a:solidFill>
              <a:srgbClr val="2EC719"/>
            </a:solidFill>
            <a:ln w="28575" cap="flat" cmpd="sng">
              <a:solidFill>
                <a:srgbClr val="2EC71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uk-UA" altLang="ru-RU" dirty="0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1" name="Oval 8"/>
            <p:cNvSpPr/>
            <p:nvPr/>
          </p:nvSpPr>
          <p:spPr>
            <a:xfrm>
              <a:off x="4257" y="10282"/>
              <a:ext cx="1131" cy="1115"/>
            </a:xfrm>
            <a:prstGeom prst="ellipse">
              <a:avLst/>
            </a:prstGeom>
            <a:solidFill>
              <a:srgbClr val="2EC719"/>
            </a:solidFill>
            <a:ln w="28575" cap="flat" cmpd="sng">
              <a:solidFill>
                <a:srgbClr val="2EC71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uk-UA" altLang="ru-RU" dirty="0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2" name="Oval 9"/>
            <p:cNvSpPr/>
            <p:nvPr/>
          </p:nvSpPr>
          <p:spPr>
            <a:xfrm>
              <a:off x="5387" y="10282"/>
              <a:ext cx="1129" cy="1116"/>
            </a:xfrm>
            <a:prstGeom prst="ellipse">
              <a:avLst/>
            </a:prstGeom>
            <a:solidFill>
              <a:srgbClr val="2EC719"/>
            </a:solidFill>
            <a:ln w="28575" cap="flat" cmpd="sng">
              <a:solidFill>
                <a:srgbClr val="2EC71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uk-UA" altLang="ru-RU" dirty="0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3" name="Rectangle 10"/>
            <p:cNvSpPr/>
            <p:nvPr/>
          </p:nvSpPr>
          <p:spPr>
            <a:xfrm>
              <a:off x="3128" y="10282"/>
              <a:ext cx="3388" cy="1114"/>
            </a:xfrm>
            <a:prstGeom prst="rect">
              <a:avLst/>
            </a:prstGeom>
            <a:noFill/>
            <a:ln w="28575" cap="flat" cmpd="sng">
              <a:solidFill>
                <a:srgbClr val="6600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uk-UA" altLang="ru-RU" dirty="0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4" name="Text Box 11"/>
            <p:cNvSpPr txBox="1"/>
            <p:nvPr/>
          </p:nvSpPr>
          <p:spPr>
            <a:xfrm>
              <a:off x="2705" y="11258"/>
              <a:ext cx="282" cy="557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uk-UA" altLang="ru-RU" sz="1600" dirty="0">
                  <a:solidFill>
                    <a:prstClr val="black"/>
                  </a:solidFill>
                  <a:latin typeface="Times New Roman" panose="02020603050405020304" pitchFamily="18" charset="0"/>
                </a:rPr>
                <a:t>А</a:t>
              </a:r>
              <a:endParaRPr lang="ru-RU" altLang="ru-RU" dirty="0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5" name="Text Box 12"/>
            <p:cNvSpPr txBox="1"/>
            <p:nvPr/>
          </p:nvSpPr>
          <p:spPr>
            <a:xfrm>
              <a:off x="2705" y="10143"/>
              <a:ext cx="280" cy="419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uk-UA" altLang="ru-RU" sz="1600" dirty="0">
                  <a:solidFill>
                    <a:prstClr val="black"/>
                  </a:solidFill>
                  <a:latin typeface="Times New Roman" panose="02020603050405020304" pitchFamily="18" charset="0"/>
                </a:rPr>
                <a:t>В</a:t>
              </a:r>
              <a:endParaRPr lang="ru-RU" altLang="ru-RU" dirty="0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6" name="Text Box 13"/>
            <p:cNvSpPr txBox="1"/>
            <p:nvPr/>
          </p:nvSpPr>
          <p:spPr>
            <a:xfrm>
              <a:off x="6657" y="10143"/>
              <a:ext cx="283" cy="698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uk-UA" altLang="ru-RU" sz="1600" dirty="0">
                  <a:solidFill>
                    <a:prstClr val="black"/>
                  </a:solidFill>
                  <a:latin typeface="Times New Roman" panose="02020603050405020304" pitchFamily="18" charset="0"/>
                </a:rPr>
                <a:t>С</a:t>
              </a:r>
              <a:endParaRPr lang="ru-RU" altLang="ru-RU" dirty="0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7" name="Text Box 14"/>
            <p:cNvSpPr txBox="1"/>
            <p:nvPr/>
          </p:nvSpPr>
          <p:spPr>
            <a:xfrm>
              <a:off x="6657" y="11258"/>
              <a:ext cx="424" cy="557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ru-RU" sz="1600" dirty="0">
                  <a:solidFill>
                    <a:prstClr val="black"/>
                  </a:solidFill>
                  <a:latin typeface="Times New Roman" panose="02020603050405020304" pitchFamily="18" charset="0"/>
                </a:rPr>
                <a:t>D</a:t>
              </a:r>
              <a:endParaRPr lang="ru-RU" altLang="ru-RU" dirty="0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511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Изображение 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9" y="481448"/>
            <a:ext cx="7488830" cy="611590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</p:pic>
      <p:sp>
        <p:nvSpPr>
          <p:cNvPr id="25602" name="Текстовое поле 1"/>
          <p:cNvSpPr txBox="1"/>
          <p:nvPr/>
        </p:nvSpPr>
        <p:spPr>
          <a:xfrm>
            <a:off x="1254125" y="34954"/>
            <a:ext cx="2220480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2400" dirty="0">
                <a:solidFill>
                  <a:prstClr val="black"/>
                </a:solidFill>
              </a:rPr>
              <a:t>Завдання НМТ</a:t>
            </a:r>
          </a:p>
        </p:txBody>
      </p:sp>
    </p:spTree>
    <p:extLst>
      <p:ext uri="{BB962C8B-B14F-4D97-AF65-F5344CB8AC3E}">
        <p14:creationId xmlns:p14="http://schemas.microsoft.com/office/powerpoint/2010/main" val="104100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uk-UA" smtClean="0">
                <a:effectLst/>
              </a:rPr>
              <a:t>Розв’яжіть задачу:</a:t>
            </a:r>
            <a:endParaRPr lang="ru-RU" smtClean="0">
              <a:effectLst/>
            </a:endParaRPr>
          </a:p>
        </p:txBody>
      </p:sp>
      <p:sp>
        <p:nvSpPr>
          <p:cNvPr id="73731" name="Rectangle 3"/>
          <p:cNvSpPr>
            <a:spLocks noGrp="1"/>
          </p:cNvSpPr>
          <p:nvPr>
            <p:ph type="body" sz="half" idx="1"/>
          </p:nvPr>
        </p:nvSpPr>
        <p:spPr>
          <a:xfrm>
            <a:off x="1435100" y="1447800"/>
            <a:ext cx="7458075" cy="4800600"/>
          </a:xfrm>
        </p:spPr>
        <p:txBody>
          <a:bodyPr/>
          <a:lstStyle/>
          <a:p>
            <a:r>
              <a:rPr lang="uk-UA" sz="2800" smtClean="0"/>
              <a:t>(ЗНО 2010)</a:t>
            </a:r>
          </a:p>
          <a:p>
            <a:r>
              <a:rPr lang="uk-UA" sz="2000" smtClean="0"/>
              <a:t>Два кола дотикаються, причому менше з кіл проходить через центр більшого кола. Знайдіть площу незафарбованої фігури, якщо менше з кіл обмежує круг площею 64см</a:t>
            </a:r>
            <a:r>
              <a:rPr lang="uk-UA" sz="2000" baseline="30000" smtClean="0"/>
              <a:t>2</a:t>
            </a:r>
            <a:r>
              <a:rPr lang="uk-UA" sz="2000" smtClean="0"/>
              <a:t>.</a:t>
            </a:r>
            <a:endParaRPr lang="ru-RU" sz="2000" smtClean="0"/>
          </a:p>
        </p:txBody>
      </p:sp>
      <p:grpSp>
        <p:nvGrpSpPr>
          <p:cNvPr id="73732" name="Group 4"/>
          <p:cNvGrpSpPr>
            <a:grpSpLocks noChangeAspect="1"/>
          </p:cNvGrpSpPr>
          <p:nvPr/>
        </p:nvGrpSpPr>
        <p:grpSpPr bwMode="auto">
          <a:xfrm>
            <a:off x="2484438" y="3789363"/>
            <a:ext cx="2663825" cy="2662237"/>
            <a:chOff x="4116" y="494"/>
            <a:chExt cx="1977" cy="1951"/>
          </a:xfrm>
        </p:grpSpPr>
        <p:sp>
          <p:nvSpPr>
            <p:cNvPr id="28681" name="AutoShape 5"/>
            <p:cNvSpPr>
              <a:spLocks noChangeAspect="1" noChangeArrowheads="1"/>
            </p:cNvSpPr>
            <p:nvPr/>
          </p:nvSpPr>
          <p:spPr bwMode="auto">
            <a:xfrm>
              <a:off x="4116" y="494"/>
              <a:ext cx="1977" cy="1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uk-UA" smtClean="0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8682" name="Oval 6"/>
            <p:cNvSpPr>
              <a:spLocks noChangeArrowheads="1"/>
            </p:cNvSpPr>
            <p:nvPr/>
          </p:nvSpPr>
          <p:spPr bwMode="auto">
            <a:xfrm>
              <a:off x="4116" y="1051"/>
              <a:ext cx="989" cy="976"/>
            </a:xfrm>
            <a:prstGeom prst="ellipse">
              <a:avLst/>
            </a:prstGeom>
            <a:solidFill>
              <a:srgbClr val="F698BC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uk-UA" smtClean="0">
                  <a:solidFill>
                    <a:prstClr val="black"/>
                  </a:solidFill>
                  <a:latin typeface="Arial" charset="0"/>
                  <a:cs typeface="Arial" charset="0"/>
                </a:rPr>
                <a:t>О</a:t>
              </a:r>
              <a:r>
                <a:rPr lang="uk-UA" baseline="-25000" smtClean="0">
                  <a:solidFill>
                    <a:prstClr val="black"/>
                  </a:solidFill>
                  <a:latin typeface="Arial" charset="0"/>
                  <a:cs typeface="Arial" charset="0"/>
                </a:rPr>
                <a:t>1</a:t>
              </a:r>
              <a:endParaRPr lang="ru-RU" smtClean="0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8683" name="Oval 7"/>
            <p:cNvSpPr>
              <a:spLocks noChangeArrowheads="1"/>
            </p:cNvSpPr>
            <p:nvPr/>
          </p:nvSpPr>
          <p:spPr bwMode="auto">
            <a:xfrm>
              <a:off x="4116" y="494"/>
              <a:ext cx="1977" cy="1951"/>
            </a:xfrm>
            <a:prstGeom prst="ellips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uk-UA" smtClean="0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73736" name="Oval 8"/>
          <p:cNvSpPr>
            <a:spLocks noChangeArrowheads="1"/>
          </p:cNvSpPr>
          <p:nvPr/>
        </p:nvSpPr>
        <p:spPr bwMode="auto">
          <a:xfrm>
            <a:off x="3779838" y="5157788"/>
            <a:ext cx="71437" cy="714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3737" name="Oval 9"/>
          <p:cNvSpPr>
            <a:spLocks noChangeArrowheads="1"/>
          </p:cNvSpPr>
          <p:nvPr/>
        </p:nvSpPr>
        <p:spPr bwMode="auto">
          <a:xfrm>
            <a:off x="3132138" y="5157788"/>
            <a:ext cx="71437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3995738" y="4724400"/>
            <a:ext cx="361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uk-UA" smtClean="0">
                <a:solidFill>
                  <a:prstClr val="black"/>
                </a:solidFill>
              </a:rPr>
              <a:t>О</a:t>
            </a:r>
            <a:endParaRPr lang="ru-RU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22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  <p:bldP spid="73736" grpId="0" animBg="1"/>
      <p:bldP spid="73737" grpId="0" animBg="1"/>
      <p:bldP spid="7373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76673"/>
            <a:ext cx="80648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>
                <a:solidFill>
                  <a:srgbClr val="FFC000"/>
                </a:solidFill>
                <a:ea typeface="Calibri"/>
                <a:cs typeface="Times New Roman"/>
              </a:rPr>
              <a:t>ПІДСУМОК  ПРОЙДЕНОГО ШЛЯХУ </a:t>
            </a:r>
            <a:r>
              <a:rPr lang="uk-UA" sz="5400" b="1" dirty="0" smtClean="0">
                <a:solidFill>
                  <a:srgbClr val="FFC000"/>
                </a:solidFill>
                <a:ea typeface="Calibri"/>
                <a:cs typeface="Times New Roman"/>
              </a:rPr>
              <a:t>СТЕЖИНАМИ </a:t>
            </a:r>
            <a:r>
              <a:rPr lang="uk-UA" sz="5400" b="1" dirty="0">
                <a:solidFill>
                  <a:srgbClr val="FFC000"/>
                </a:solidFill>
                <a:ea typeface="Calibri"/>
                <a:cs typeface="Times New Roman"/>
              </a:rPr>
              <a:t>ЗНАНЬ ПІД ЧАС УРОКУ</a:t>
            </a:r>
            <a:endParaRPr lang="ru-RU" sz="5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97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568952" cy="577081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</a:pPr>
            <a:r>
              <a:rPr lang="uk-UA" altLang="ru-RU" sz="2800" b="1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На земній кулі є птахи – безпомилкові метеорологи. Вони прогнозують погоду на літо. Ці птахи будують гніздо із піску у вигляді зрізаного конуса, у верхній основі якого відкладають яйця. Висота гнізда залежить від того, яким буде літо: сухим чи дощовим. Якщо літо дощове – гніздо високе, щоб вода не затопила його, якщо сухе – гніздо низьке.</a:t>
            </a:r>
            <a:endParaRPr lang="ru-RU" altLang="ru-RU" sz="2800" b="1" dirty="0"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</a:pPr>
            <a:r>
              <a:rPr lang="uk-UA" altLang="ru-RU" sz="2800" b="1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Якщо відповісти на запитання і скористатися шифром, можна дізнатися назву птахів</a:t>
            </a:r>
            <a:r>
              <a:rPr lang="uk-UA" altLang="ru-RU" sz="2800" b="1" dirty="0">
                <a:solidFill>
                  <a:srgbClr val="FFFF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ru-RU" altLang="ru-RU" sz="2800" b="1" dirty="0">
              <a:solidFill>
                <a:srgbClr val="FFFF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90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539552" y="404663"/>
                <a:ext cx="7128792" cy="61163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</a:pPr>
                <a:r>
                  <a:rPr lang="uk-UA" sz="2400" b="1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Запитання</a:t>
                </a:r>
                <a:endParaRPr lang="ru-RU" sz="2400" dirty="0">
                  <a:solidFill>
                    <a:prstClr val="black"/>
                  </a:solidFill>
                  <a:latin typeface="Calibri"/>
                  <a:ea typeface="Calibri"/>
                  <a:cs typeface="Times New Roman"/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Формула довжини кола.</a:t>
                </a:r>
                <a:endParaRPr lang="ru-RU" sz="2400" dirty="0">
                  <a:solidFill>
                    <a:prstClr val="black"/>
                  </a:solidFill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Відношення довжини кола до його діаметра.</a:t>
                </a:r>
                <a:endParaRPr lang="ru-RU" sz="2400" dirty="0">
                  <a:solidFill>
                    <a:prstClr val="black"/>
                  </a:solidFill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Буква </a:t>
                </a:r>
                <a14:m>
                  <m:oMath xmlns:m="http://schemas.openxmlformats.org/officeDocument/2006/math">
                    <m:r>
                      <a:rPr lang="uk-UA" sz="24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𝜋</m:t>
                    </m:r>
                  </m:oMath>
                </a14:m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 - перша буква грецького слова «</a:t>
                </a:r>
                <a:r>
                  <a:rPr lang="en-US" sz="2400" dirty="0" err="1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perepheria</a:t>
                </a: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». Що означає це слово в перекладі?</a:t>
                </a:r>
                <a:endParaRPr lang="ru-RU" sz="2400" dirty="0">
                  <a:solidFill>
                    <a:prstClr val="black"/>
                  </a:solidFill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Відстань від центра кола до будь-якої  його точки.</a:t>
                </a:r>
                <a:endParaRPr lang="ru-RU" sz="2400" dirty="0">
                  <a:solidFill>
                    <a:prstClr val="black"/>
                  </a:solidFill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Значення </a:t>
                </a:r>
                <a14:m>
                  <m:oMath xmlns:m="http://schemas.openxmlformats.org/officeDocument/2006/math">
                    <m:r>
                      <a:rPr lang="uk-UA" sz="24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𝜋</m:t>
                    </m:r>
                    <m:r>
                      <a:rPr lang="uk-UA" sz="24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, </m:t>
                    </m:r>
                  </m:oMath>
                </a14:m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яким користуємося ми.</a:t>
                </a:r>
                <a:endParaRPr lang="ru-RU" sz="2400" dirty="0">
                  <a:solidFill>
                    <a:prstClr val="black"/>
                  </a:solidFill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Відрізок, що сполучає  дві точки кола.</a:t>
                </a:r>
                <a:endParaRPr lang="ru-RU" sz="2400" dirty="0">
                  <a:solidFill>
                    <a:prstClr val="black"/>
                  </a:solidFill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 Значення числа </a:t>
                </a:r>
                <a14:m>
                  <m:oMath xmlns:m="http://schemas.openxmlformats.org/officeDocument/2006/math">
                    <m:r>
                      <a:rPr lang="uk-UA" sz="24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𝜋</m:t>
                    </m:r>
                  </m:oMath>
                </a14:m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, яке використовував Архімед.</a:t>
                </a:r>
                <a:endParaRPr lang="ru-RU" sz="2400" dirty="0">
                  <a:solidFill>
                    <a:prstClr val="black"/>
                  </a:solidFill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Хорда, яка проходить через центр кола.</a:t>
                </a:r>
                <a:endParaRPr lang="ru-RU" sz="2400" dirty="0">
                  <a:solidFill>
                    <a:prstClr val="black"/>
                  </a:solidFill>
                </a:endParaRPr>
              </a:p>
              <a:p>
                <a:pPr algn="just">
                  <a:lnSpc>
                    <a:spcPct val="115000"/>
                  </a:lnSpc>
                </a:pPr>
                <a:r>
                  <a:rPr lang="uk-UA" sz="2400" b="1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Шифр</a:t>
                </a:r>
                <a:endParaRPr lang="ru-RU" sz="2400" dirty="0">
                  <a:solidFill>
                    <a:prstClr val="black"/>
                  </a:solidFill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</a:pPr>
                <a14:m>
                  <m:oMath xmlns:m="http://schemas.openxmlformats.org/officeDocument/2006/math">
                    <m:r>
                      <a:rPr lang="uk-UA" sz="24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𝜋</m:t>
                    </m:r>
                  </m:oMath>
                </a14:m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 –           Л                                                     </a:t>
                </a:r>
                <a:r>
                  <a:rPr lang="en-US" sz="2400" i="1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l</a:t>
                </a:r>
                <a:r>
                  <a:rPr lang="ru-RU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 =2</a:t>
                </a:r>
                <a14:m>
                  <m:oMath xmlns:m="http://schemas.openxmlformats.org/officeDocument/2006/math">
                    <m:r>
                      <a:rPr lang="ru-RU" sz="24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r>
                      <a:rPr lang="uk-UA" sz="24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𝜋</m:t>
                    </m:r>
                  </m:oMath>
                </a14:m>
                <a:r>
                  <a:rPr lang="en-US" sz="2400" i="1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R</a:t>
                </a:r>
                <a:r>
                  <a:rPr lang="uk-UA" sz="2400" i="1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 - </a:t>
                </a: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Ф</a:t>
                </a:r>
                <a:endParaRPr lang="ru-RU" sz="2400" dirty="0">
                  <a:solidFill>
                    <a:prstClr val="black"/>
                  </a:solidFill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Діаметр – О                                     Край або обвід - А</a:t>
                </a:r>
                <a:endParaRPr lang="ru-RU" sz="2400" dirty="0">
                  <a:solidFill>
                    <a:prstClr val="black"/>
                  </a:solidFill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uk-UA" sz="24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22</m:t>
                        </m:r>
                      </m:num>
                      <m:den>
                        <m:r>
                          <a:rPr lang="uk-UA" sz="24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 –            Г                                                     Хорда - Н</a:t>
                </a:r>
                <a:endParaRPr lang="ru-RU" sz="2400" dirty="0">
                  <a:solidFill>
                    <a:prstClr val="black"/>
                  </a:solidFill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</a:pPr>
                <a:r>
                  <a:rPr lang="uk-UA" sz="2400" dirty="0">
                    <a:solidFill>
                      <a:prstClr val="black"/>
                    </a:solidFill>
                    <a:latin typeface="Calibri"/>
                    <a:ea typeface="Calibri"/>
                    <a:cs typeface="Times New Roman"/>
                  </a:rPr>
                  <a:t>Радіус – М                                                        3,14 –     І</a:t>
                </a:r>
                <a:endParaRPr lang="ru-RU" sz="2400" dirty="0">
                  <a:solidFill>
                    <a:prstClr val="black"/>
                  </a:solidFill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04663"/>
                <a:ext cx="7128792" cy="6116354"/>
              </a:xfrm>
              <a:prstGeom prst="rect">
                <a:avLst/>
              </a:prstGeom>
              <a:blipFill rotWithShape="1">
                <a:blip r:embed="rId2"/>
                <a:stretch>
                  <a:fillRect l="-1369" t="-299" r="-1283" b="-11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0568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93212"/>
            <a:ext cx="7920880" cy="5284060"/>
          </a:xfrm>
          <a:noFill/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l">
              <a:spcAft>
                <a:spcPts val="1000"/>
              </a:spcAft>
            </a:pPr>
            <a:r>
              <a:rPr lang="uk-UA" sz="4800" dirty="0" smtClean="0">
                <a:solidFill>
                  <a:srgbClr val="C00000"/>
                </a:solidFill>
                <a:latin typeface="Arial Black" pitchFamily="34" charset="0"/>
                <a:ea typeface="Calibri"/>
                <a:cs typeface="Times New Roman"/>
              </a:rPr>
              <a:t/>
            </a:r>
            <a:br>
              <a:rPr lang="uk-UA" sz="4800" dirty="0" smtClean="0">
                <a:solidFill>
                  <a:srgbClr val="C00000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uk-UA" sz="4800" dirty="0">
                <a:solidFill>
                  <a:srgbClr val="C00000"/>
                </a:solidFill>
                <a:latin typeface="Arial Black" pitchFamily="34" charset="0"/>
                <a:ea typeface="Calibri"/>
                <a:cs typeface="Times New Roman"/>
              </a:rPr>
              <a:t/>
            </a:r>
            <a:br>
              <a:rPr lang="uk-UA" sz="4800" dirty="0">
                <a:solidFill>
                  <a:srgbClr val="C00000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uk-UA" sz="4800" dirty="0" smtClean="0">
                <a:solidFill>
                  <a:srgbClr val="C00000"/>
                </a:solidFill>
                <a:latin typeface="Arial Black" pitchFamily="34" charset="0"/>
                <a:ea typeface="Calibri"/>
                <a:cs typeface="Times New Roman"/>
              </a:rPr>
              <a:t>Відповідь</a:t>
            </a:r>
            <a:r>
              <a:rPr lang="uk-UA" sz="4800" dirty="0">
                <a:solidFill>
                  <a:srgbClr val="C00000"/>
                </a:solidFill>
                <a:latin typeface="Arial Black" pitchFamily="34" charset="0"/>
                <a:ea typeface="Calibri"/>
                <a:cs typeface="Times New Roman"/>
              </a:rPr>
              <a:t>: ФЛАМІНГО</a:t>
            </a:r>
            <a:r>
              <a:rPr lang="ru-RU" sz="1400" dirty="0">
                <a:latin typeface="Calibri"/>
                <a:ea typeface="Calibri"/>
                <a:cs typeface="Times New Roman"/>
              </a:rPr>
              <a:t/>
            </a:r>
            <a:br>
              <a:rPr lang="ru-RU" sz="1400" dirty="0">
                <a:latin typeface="Calibri"/>
                <a:ea typeface="Calibri"/>
                <a:cs typeface="Times New Roman"/>
              </a:rPr>
            </a:br>
            <a:r>
              <a:rPr lang="uk-UA" sz="2400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 </a:t>
            </a:r>
            <a:r>
              <a:rPr lang="ru-RU" sz="2400" dirty="0">
                <a:solidFill>
                  <a:srgbClr val="FFFF00"/>
                </a:solidFill>
              </a:rPr>
              <a:t/>
            </a:r>
            <a:br>
              <a:rPr lang="ru-RU" sz="2400" dirty="0">
                <a:solidFill>
                  <a:srgbClr val="FFFF00"/>
                </a:solidFill>
              </a:rPr>
            </a:br>
            <a:r>
              <a:rPr lang="ru-RU" sz="1400" dirty="0"/>
              <a:t/>
            </a:r>
            <a:br>
              <a:rPr lang="ru-RU" sz="1400" dirty="0"/>
            </a:br>
            <a:r>
              <a:rPr lang="uk-UA" sz="4800" b="1" dirty="0">
                <a:solidFill>
                  <a:schemeClr val="bg1"/>
                </a:solidFill>
                <a:latin typeface="Arial Black" pitchFamily="34" charset="0"/>
                <a:ea typeface="Calibri"/>
                <a:cs typeface="Times New Roman"/>
              </a:rPr>
              <a:t> </a:t>
            </a:r>
            <a:r>
              <a:rPr lang="uk-UA" b="1" dirty="0" smtClean="0">
                <a:solidFill>
                  <a:schemeClr val="bg1"/>
                </a:solidFill>
                <a:latin typeface="Arial Black" pitchFamily="34" charset="0"/>
                <a:ea typeface="Calibri"/>
                <a:cs typeface="Times New Roman"/>
              </a:rPr>
              <a:t>Заповнення</a:t>
            </a:r>
            <a:br>
              <a:rPr lang="uk-UA" b="1" dirty="0" smtClean="0">
                <a:solidFill>
                  <a:schemeClr val="bg1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uk-UA" b="1" dirty="0" smtClean="0">
                <a:solidFill>
                  <a:schemeClr val="bg1"/>
                </a:solidFill>
                <a:latin typeface="Arial Black" pitchFamily="34" charset="0"/>
                <a:ea typeface="Calibri"/>
                <a:cs typeface="Times New Roman"/>
              </a:rPr>
              <a:t> </a:t>
            </a:r>
            <a:r>
              <a:rPr lang="uk-UA" b="1" dirty="0">
                <a:solidFill>
                  <a:schemeClr val="bg1"/>
                </a:solidFill>
                <a:latin typeface="Arial Black" pitchFamily="34" charset="0"/>
                <a:ea typeface="Calibri"/>
                <a:cs typeface="Times New Roman"/>
              </a:rPr>
              <a:t>листа </a:t>
            </a:r>
            <a:r>
              <a:rPr lang="uk-UA" b="1" dirty="0" smtClean="0">
                <a:solidFill>
                  <a:schemeClr val="bg1"/>
                </a:solidFill>
                <a:latin typeface="Arial Black" pitchFamily="34" charset="0"/>
                <a:ea typeface="Calibri"/>
                <a:cs typeface="Times New Roman"/>
              </a:rPr>
              <a:t/>
            </a:r>
            <a:br>
              <a:rPr lang="uk-UA" b="1" dirty="0" smtClean="0">
                <a:solidFill>
                  <a:schemeClr val="bg1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uk-UA" b="1" dirty="0" smtClean="0">
                <a:solidFill>
                  <a:schemeClr val="bg1"/>
                </a:solidFill>
                <a:latin typeface="Arial Black" pitchFamily="34" charset="0"/>
                <a:ea typeface="Calibri"/>
                <a:cs typeface="Times New Roman"/>
              </a:rPr>
              <a:t>самоконтролю</a:t>
            </a:r>
            <a:r>
              <a:rPr lang="ru-RU" sz="6000" dirty="0"/>
              <a:t/>
            </a:r>
            <a:br>
              <a:rPr lang="ru-RU" sz="6000" dirty="0"/>
            </a:br>
            <a:r>
              <a:rPr lang="uk-UA" sz="2400" b="1" dirty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виставити оцінки </a:t>
            </a:r>
            <a:r>
              <a:rPr lang="uk-UA" sz="2400" b="1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/>
            </a:r>
            <a:br>
              <a:rPr lang="uk-UA" sz="2400" b="1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uk-UA" sz="2400" b="1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відповідно </a:t>
            </a:r>
            <a:r>
              <a:rPr lang="uk-UA" sz="2400" b="1" dirty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до рівня</a:t>
            </a:r>
            <a:br>
              <a:rPr lang="uk-UA" sz="2400" b="1" dirty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uk-UA" sz="2400" b="1" dirty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 ваших досягнень </a:t>
            </a:r>
            <a:r>
              <a:rPr lang="uk-UA" sz="2400" b="1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/>
            </a:r>
            <a:br>
              <a:rPr lang="uk-UA" sz="2400" b="1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</a:br>
            <a:r>
              <a:rPr lang="uk-UA" sz="2400" b="1" dirty="0" smtClean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по </a:t>
            </a:r>
            <a:r>
              <a:rPr lang="uk-UA" sz="2400" b="1" dirty="0">
                <a:solidFill>
                  <a:srgbClr val="FFFF00"/>
                </a:solidFill>
                <a:latin typeface="Arial Black" pitchFamily="34" charset="0"/>
                <a:ea typeface="Calibri"/>
                <a:cs typeface="Times New Roman"/>
              </a:rPr>
              <a:t>стежках знань</a:t>
            </a:r>
            <a:r>
              <a:rPr lang="uk-UA" sz="5400" dirty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.</a:t>
            </a:r>
            <a:r>
              <a:rPr lang="ru-RU" sz="6000" dirty="0"/>
              <a:t/>
            </a:r>
            <a:br>
              <a:rPr lang="ru-RU" sz="6000" dirty="0"/>
            </a:br>
            <a:endParaRPr lang="ru-RU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31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00808"/>
            <a:ext cx="5364089" cy="288032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Підручник   </a:t>
            </a:r>
            <a:r>
              <a:rPr lang="uk-UA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с.70-71  </a:t>
            </a:r>
            <a:br>
              <a:rPr lang="uk-UA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uk-UA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1)  задача №  7.33  - </a:t>
            </a:r>
            <a:r>
              <a:rPr lang="en-US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	</a:t>
            </a:r>
            <a:r>
              <a:rPr lang="uk-UA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(4-6б)</a:t>
            </a:r>
            <a:r>
              <a:rPr lang="en-US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2)задача </a:t>
            </a:r>
            <a:r>
              <a:rPr lang="uk-UA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№   7.44   - </a:t>
            </a:r>
            <a:r>
              <a:rPr lang="en-US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(7-9</a:t>
            </a:r>
            <a:r>
              <a:rPr lang="en-US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б</a:t>
            </a:r>
            <a:r>
              <a:rPr lang="uk-UA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)</a:t>
            </a:r>
            <a:br>
              <a:rPr lang="uk-UA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uk-UA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 3)задача </a:t>
            </a:r>
            <a:r>
              <a:rPr lang="uk-UA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№7.50- </a:t>
            </a:r>
            <a:r>
              <a:rPr lang="en-US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(10-12</a:t>
            </a:r>
            <a:r>
              <a:rPr lang="en-US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б</a:t>
            </a:r>
            <a:r>
              <a:rPr lang="uk-UA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)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chemeClr val="bg1"/>
                </a:solidFill>
                <a:latin typeface="Arial Black" pitchFamily="34" charset="0"/>
                <a:cs typeface="Times New Roman" pitchFamily="18" charset="0"/>
              </a:rPr>
              <a:t>Творче</a:t>
            </a:r>
            <a:br>
              <a:rPr lang="uk-UA" sz="2800" dirty="0" smtClean="0">
                <a:solidFill>
                  <a:schemeClr val="bg1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uk-UA" sz="2800" dirty="0" smtClean="0">
                <a:solidFill>
                  <a:schemeClr val="bg1"/>
                </a:solidFill>
                <a:latin typeface="Arial Black" pitchFamily="34" charset="0"/>
                <a:cs typeface="Times New Roman" pitchFamily="18" charset="0"/>
              </a:rPr>
              <a:t>Скласти математичне доміно по темі «Правильні многокутники»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04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3"/>
            <a:ext cx="8424936" cy="2880320"/>
          </a:xfr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ru-RU" sz="6000" b="1" dirty="0"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uk-UA" sz="8000" b="1" dirty="0" smtClean="0">
                <a:solidFill>
                  <a:srgbClr val="FF00FF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ДЯКУЮ ЗА УРОК</a:t>
            </a:r>
            <a:r>
              <a:rPr lang="uk-UA" sz="6000" b="1" dirty="0" smtClean="0"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ru-RU" sz="6000" dirty="0"/>
              <a:t/>
            </a:r>
            <a:br>
              <a:rPr lang="ru-RU" sz="6000" dirty="0"/>
            </a:br>
            <a:endParaRPr lang="ru-RU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8">
            <a:extLst>
              <a:ext uri="{FF2B5EF4-FFF2-40B4-BE49-F238E27FC236}">
                <a16:creationId xmlns="" xmlns:a16="http://schemas.microsoft.com/office/drawing/2014/main" id="{67D714B6-74CE-4417-8969-DBD5E0DBCC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32" y="1967173"/>
            <a:ext cx="2586025" cy="445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06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5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9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3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6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7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9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3_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2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Edwardian Script ITC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Edwardian Script ITC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_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2255</TotalTime>
  <Words>1077</Words>
  <Application>Microsoft Office PowerPoint</Application>
  <PresentationFormat>Экран (4:3)</PresentationFormat>
  <Paragraphs>165</Paragraphs>
  <Slides>45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14</vt:i4>
      </vt:variant>
      <vt:variant>
        <vt:lpstr>Заголовки слайдов</vt:lpstr>
      </vt:variant>
      <vt:variant>
        <vt:i4>45</vt:i4>
      </vt:variant>
    </vt:vector>
  </HeadingPairs>
  <TitlesOfParts>
    <vt:vector size="59" baseType="lpstr">
      <vt:lpstr>3_Грань</vt:lpstr>
      <vt:lpstr>4_Грань</vt:lpstr>
      <vt:lpstr>5_Грань</vt:lpstr>
      <vt:lpstr>9_Грань</vt:lpstr>
      <vt:lpstr>13_Грань</vt:lpstr>
      <vt:lpstr>16_Грань</vt:lpstr>
      <vt:lpstr>17_Грань</vt:lpstr>
      <vt:lpstr>19_Грань</vt:lpstr>
      <vt:lpstr>3_Солнцестояние</vt:lpstr>
      <vt:lpstr>2_Аспект</vt:lpstr>
      <vt:lpstr>Office Theme</vt:lpstr>
      <vt:lpstr>1_Office Theme</vt:lpstr>
      <vt:lpstr>1_Солнцестояние</vt:lpstr>
      <vt:lpstr>Солнцестояние</vt:lpstr>
      <vt:lpstr>Урок – мандрівка</vt:lpstr>
      <vt:lpstr>Презентация PowerPoint</vt:lpstr>
      <vt:lpstr>Презентация PowerPoint</vt:lpstr>
      <vt:lpstr>    Гра «Чорний ящик» </vt:lpstr>
      <vt:lpstr> </vt:lpstr>
      <vt:lpstr>« ПЕРШЕ ВИПРОБУВАННЯ НА ПЕРЕВІРКУ ВИКОНАННЯ ДОМАШНЬОГО ЗАВДАННЯ   ----   ВАША ТЕОРЕТИЧНА ПІДКОВАНІСТЬ»   Інтерактивна вправа «Встановити відповідність»</vt:lpstr>
      <vt:lpstr>Встановіть відповідність</vt:lpstr>
      <vt:lpstr>ПЕРЕВІР СЕБЕ!</vt:lpstr>
      <vt:lpstr>4 СТЕЖИНА дасть вам можливість     ЗРОБИТИ ВИБІР</vt:lpstr>
      <vt:lpstr> «ДРУГЕ ВИПРОБУВАННЯ НА ПЕРЕВІРКУ ВИКОНАННЯ ДОМАШНЬОГО ЗАВДАННЯ    ---  це «РЕКЛАМА ФІГУРИ»</vt:lpstr>
      <vt:lpstr>Презентация PowerPoint</vt:lpstr>
      <vt:lpstr> </vt:lpstr>
      <vt:lpstr>Презентация PowerPoint</vt:lpstr>
      <vt:lpstr>Презентация PowerPoint</vt:lpstr>
      <vt:lpstr>7 наступна СТЕЖИНА  поведе нас у чарівний світ «ФОРМУЛ З ТЕМИ : ДОВЖИНА КОЛА, ПЛОЩА КРУГА» </vt:lpstr>
      <vt:lpstr> </vt:lpstr>
      <vt:lpstr>Презентация PowerPoint</vt:lpstr>
      <vt:lpstr>8  СТЕЖИНА  змусить вас ще раз повторити теоретичний матеріал, бо має назву ---   «Вірю – не вірю» Дидактична гра    «Вірю – не вірю» (Взаємоперевірка)</vt:lpstr>
      <vt:lpstr>Презентация PowerPoint</vt:lpstr>
      <vt:lpstr>Презентация PowerPoint</vt:lpstr>
      <vt:lpstr>9 СТЕЖИНА, якою ми продовжимо свій рух далі має назву «ЗАСТОСУВАННЯ ЗНАНЬ В НЕСТАНДАРТНИХ СИТУАЦІЯХ» </vt:lpstr>
      <vt:lpstr> Вислів –порада                ЯКЩО УСПІХУ  ДОСЯГТИ ВАЖКО,              ТРЕБА ДОКЛАСТИ БІЛЬШЕ ЗУСИЛЬ»                       БОМАРШЕ </vt:lpstr>
      <vt:lpstr>  </vt:lpstr>
      <vt:lpstr> </vt:lpstr>
      <vt:lpstr>Презентация PowerPoint</vt:lpstr>
      <vt:lpstr>10 наступна стежина по якій ми крокуємо далі  разом до знань --- називається  «ТЕСТУВАЛЬНИЙ МАРАФОН» (учні виконують тести на  2 варіанти)</vt:lpstr>
      <vt:lpstr>Презентация PowerPoint</vt:lpstr>
      <vt:lpstr>  На 11стежині нас чекає перепочинок  Розумова розминка.    Учні розгадують ребуси на слайді. </vt:lpstr>
      <vt:lpstr>Розгадай ребуси</vt:lpstr>
      <vt:lpstr>Тепер вже час пройти по  стежині «РОЗВ’ЯЗУВАННЯ ЖИТТЄВИХ ЗАДАЧ»  і вас чекає робота з картками                     (робота в групах по 2) </vt:lpstr>
      <vt:lpstr>Розв’яжіть задачу:</vt:lpstr>
      <vt:lpstr>Презентация PowerPoint</vt:lpstr>
      <vt:lpstr>13   СТЕЖИНА --- практичний тренінг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Розв’яжіть задачу:</vt:lpstr>
      <vt:lpstr>Презентация PowerPoint</vt:lpstr>
      <vt:lpstr>Презентация PowerPoint</vt:lpstr>
      <vt:lpstr>Презентация PowerPoint</vt:lpstr>
      <vt:lpstr>  Відповідь: ФЛАМІНГО     Заповнення  листа  самоконтролю виставити оцінки  відповідно до рівня  ваших досягнень  по стежках знань. </vt:lpstr>
      <vt:lpstr>Домашнє завдання: Підручник   с.70-71   1)  задача №  7.33  -  (4-6б) 2)задача №   7.44   -  (7-9 б)  3)задача №7.50-  (10-12 б) Творче Скласти математичне доміно по темі «Правильні многокутники» </vt:lpstr>
      <vt:lpstr> ДЯКУЮ ЗА УРОК 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OLDI</dc:creator>
  <cp:lastModifiedBy>OLDI</cp:lastModifiedBy>
  <cp:revision>77</cp:revision>
  <dcterms:created xsi:type="dcterms:W3CDTF">2024-12-01T13:19:15Z</dcterms:created>
  <dcterms:modified xsi:type="dcterms:W3CDTF">2024-12-17T18:34:32Z</dcterms:modified>
</cp:coreProperties>
</file>