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7" r:id="rId3"/>
    <p:sldId id="261" r:id="rId4"/>
    <p:sldId id="266" r:id="rId5"/>
    <p:sldId id="265" r:id="rId6"/>
    <p:sldId id="258" r:id="rId7"/>
    <p:sldId id="259" r:id="rId8"/>
    <p:sldId id="264" r:id="rId9"/>
    <p:sldId id="260" r:id="rId10"/>
    <p:sldId id="262" r:id="rId1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озділ за промовчанням" id="{7559BAB4-86E2-4DB0-9C04-E221FA126110}">
          <p14:sldIdLst>
            <p14:sldId id="256"/>
            <p14:sldId id="267"/>
            <p14:sldId id="261"/>
            <p14:sldId id="266"/>
            <p14:sldId id="265"/>
          </p14:sldIdLst>
        </p14:section>
        <p14:section name="Розділ без заголовка" id="{4BA0D92D-11F2-4DD3-B15A-14B4FDF76B1D}">
          <p14:sldIdLst>
            <p14:sldId id="258"/>
            <p14:sldId id="259"/>
            <p14:sldId id="264"/>
            <p14:sldId id="260"/>
            <p14:sldId id="26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58" autoAdjust="0"/>
    <p:restoredTop sz="94660"/>
  </p:normalViewPr>
  <p:slideViewPr>
    <p:cSldViewPr>
      <p:cViewPr varScale="1">
        <p:scale>
          <a:sx n="68" d="100"/>
          <a:sy n="68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41FCF2-813C-496F-884D-53DA9DBAE882}" type="datetimeFigureOut">
              <a:rPr lang="uk-UA" smtClean="0"/>
              <a:pPr/>
              <a:t>02.02.2014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40CE31-5272-4075-855D-D8620B9A52F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484712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40CE31-5272-4075-855D-D8620B9A52FA}" type="slidenum">
              <a:rPr lang="uk-UA" smtClean="0"/>
              <a:pPr/>
              <a:t>6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051401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0733C-05D7-4021-A423-E28936118EA7}" type="datetimeFigureOut">
              <a:rPr lang="uk-UA" smtClean="0"/>
              <a:pPr/>
              <a:t>02.02.2014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317FF-5427-4914-8B2F-1379D7B210E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618867747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0733C-05D7-4021-A423-E28936118EA7}" type="datetimeFigureOut">
              <a:rPr lang="uk-UA" smtClean="0"/>
              <a:pPr/>
              <a:t>02.02.2014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317FF-5427-4914-8B2F-1379D7B210E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282789488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0733C-05D7-4021-A423-E28936118EA7}" type="datetimeFigureOut">
              <a:rPr lang="uk-UA" smtClean="0"/>
              <a:pPr/>
              <a:t>02.02.2014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317FF-5427-4914-8B2F-1379D7B210E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52191934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0733C-05D7-4021-A423-E28936118EA7}" type="datetimeFigureOut">
              <a:rPr lang="uk-UA" smtClean="0"/>
              <a:pPr/>
              <a:t>02.02.2014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317FF-5427-4914-8B2F-1379D7B210E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151765914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0733C-05D7-4021-A423-E28936118EA7}" type="datetimeFigureOut">
              <a:rPr lang="uk-UA" smtClean="0"/>
              <a:pPr/>
              <a:t>02.02.2014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317FF-5427-4914-8B2F-1379D7B210E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4145857826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0733C-05D7-4021-A423-E28936118EA7}" type="datetimeFigureOut">
              <a:rPr lang="uk-UA" smtClean="0"/>
              <a:pPr/>
              <a:t>02.02.2014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317FF-5427-4914-8B2F-1379D7B210E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873715775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0733C-05D7-4021-A423-E28936118EA7}" type="datetimeFigureOut">
              <a:rPr lang="uk-UA" smtClean="0"/>
              <a:pPr/>
              <a:t>02.02.2014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317FF-5427-4914-8B2F-1379D7B210E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724119081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0733C-05D7-4021-A423-E28936118EA7}" type="datetimeFigureOut">
              <a:rPr lang="uk-UA" smtClean="0"/>
              <a:pPr/>
              <a:t>02.02.2014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317FF-5427-4914-8B2F-1379D7B210E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062103098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0733C-05D7-4021-A423-E28936118EA7}" type="datetimeFigureOut">
              <a:rPr lang="uk-UA" smtClean="0"/>
              <a:pPr/>
              <a:t>02.02.2014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317FF-5427-4914-8B2F-1379D7B210E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818787996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0733C-05D7-4021-A423-E28936118EA7}" type="datetimeFigureOut">
              <a:rPr lang="uk-UA" smtClean="0"/>
              <a:pPr/>
              <a:t>02.02.2014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317FF-5427-4914-8B2F-1379D7B210E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90878712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0733C-05D7-4021-A423-E28936118EA7}" type="datetimeFigureOut">
              <a:rPr lang="uk-UA" smtClean="0"/>
              <a:pPr/>
              <a:t>02.02.2014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317FF-5427-4914-8B2F-1379D7B210E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267209703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0733C-05D7-4021-A423-E28936118EA7}" type="datetimeFigureOut">
              <a:rPr lang="uk-UA" smtClean="0"/>
              <a:pPr/>
              <a:t>02.02.2014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317FF-5427-4914-8B2F-1379D7B210E6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958952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для 5 класу\картинки\dom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0456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852936"/>
            <a:ext cx="8888016" cy="1470025"/>
          </a:xfrm>
        </p:spPr>
        <p:txBody>
          <a:bodyPr>
            <a:noAutofit/>
          </a:bodyPr>
          <a:lstStyle/>
          <a:p>
            <a:r>
              <a:rPr lang="uk-UA" sz="66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Додавання, віднімання і порівняння десяткових дробів</a:t>
            </a:r>
            <a:endParaRPr lang="uk-UA" sz="66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1969860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dmin\Desktop\для 5 класу\картинки\dom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456" y="0"/>
            <a:ext cx="9200456" cy="6858000"/>
          </a:xfrm>
          <a:prstGeom prst="rect">
            <a:avLst/>
          </a:prstGeom>
          <a:noFill/>
          <a:effectLst>
            <a:glow rad="127000">
              <a:schemeClr val="accent1">
                <a:alpha val="56000"/>
              </a:schemeClr>
            </a:glow>
            <a:reflection stA="22000" endPos="65000" dist="508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fontAlgn="base">
              <a:spcAft>
                <a:spcPct val="0"/>
              </a:spcAft>
            </a:pPr>
            <a:r>
              <a:rPr lang="uk-UA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Порівняйте десяткові </a:t>
            </a:r>
            <a:r>
              <a:rPr lang="uk-UA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дроби</a:t>
            </a:r>
            <a:endParaRPr lang="uk-UA" dirty="0"/>
          </a:p>
        </p:txBody>
      </p:sp>
      <p:graphicFrame>
        <p:nvGraphicFramePr>
          <p:cNvPr id="5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405843579"/>
              </p:ext>
            </p:extLst>
          </p:nvPr>
        </p:nvGraphicFramePr>
        <p:xfrm>
          <a:off x="772783" y="1628800"/>
          <a:ext cx="5909067" cy="296449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54085"/>
                <a:gridCol w="2954982"/>
              </a:tblGrid>
              <a:tr h="4800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7,305 </a:t>
                      </a:r>
                      <a:r>
                        <a:rPr lang="uk-UA" sz="1400" baseline="0" dirty="0" smtClean="0">
                          <a:effectLst/>
                        </a:rPr>
                        <a:t>          </a:t>
                      </a:r>
                      <a:r>
                        <a:rPr lang="uk-UA" sz="1400" dirty="0" smtClean="0">
                          <a:effectLst/>
                        </a:rPr>
                        <a:t> </a:t>
                      </a:r>
                      <a:r>
                        <a:rPr lang="uk-UA" sz="1400" dirty="0">
                          <a:effectLst/>
                        </a:rPr>
                        <a:t>73,05</a:t>
                      </a:r>
                      <a:endParaRPr lang="uk-U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2,5006 </a:t>
                      </a:r>
                      <a:r>
                        <a:rPr lang="uk-UA" sz="1400" dirty="0" smtClean="0">
                          <a:effectLst/>
                        </a:rPr>
                        <a:t>            </a:t>
                      </a:r>
                      <a:r>
                        <a:rPr lang="uk-UA" sz="1400" dirty="0">
                          <a:effectLst/>
                        </a:rPr>
                        <a:t>2,0506</a:t>
                      </a:r>
                      <a:endParaRPr lang="uk-U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</a:tr>
              <a:tr h="481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730,5 </a:t>
                      </a:r>
                      <a:r>
                        <a:rPr lang="uk-UA" sz="1400" baseline="0" dirty="0" smtClean="0">
                          <a:effectLst/>
                        </a:rPr>
                        <a:t>              </a:t>
                      </a:r>
                      <a:r>
                        <a:rPr lang="uk-UA" sz="1400" dirty="0" smtClean="0">
                          <a:effectLst/>
                        </a:rPr>
                        <a:t> </a:t>
                      </a:r>
                      <a:r>
                        <a:rPr lang="uk-UA" sz="1400" dirty="0">
                          <a:effectLst/>
                        </a:rPr>
                        <a:t>7305</a:t>
                      </a:r>
                      <a:endParaRPr lang="uk-U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2,0056 </a:t>
                      </a:r>
                      <a:r>
                        <a:rPr lang="uk-UA" sz="1400" dirty="0" smtClean="0">
                          <a:effectLst/>
                        </a:rPr>
                        <a:t>              </a:t>
                      </a:r>
                      <a:r>
                        <a:rPr lang="uk-UA" sz="1400" dirty="0">
                          <a:effectLst/>
                        </a:rPr>
                        <a:t>2,00560</a:t>
                      </a:r>
                      <a:endParaRPr lang="uk-U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</a:tr>
              <a:tr h="4800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0,7305                0,07305</a:t>
                      </a:r>
                      <a:endParaRPr lang="uk-U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2,506 </a:t>
                      </a:r>
                      <a:r>
                        <a:rPr lang="uk-UA" sz="1400" baseline="0" dirty="0" smtClean="0">
                          <a:effectLst/>
                        </a:rPr>
                        <a:t>               </a:t>
                      </a:r>
                      <a:r>
                        <a:rPr lang="uk-UA" sz="1400" dirty="0" smtClean="0">
                          <a:effectLst/>
                        </a:rPr>
                        <a:t>2,50060</a:t>
                      </a:r>
                      <a:endParaRPr lang="uk-U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</a:tr>
              <a:tr h="5619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0,0735 </a:t>
                      </a:r>
                      <a:r>
                        <a:rPr lang="uk-UA" sz="1400" dirty="0" smtClean="0">
                          <a:effectLst/>
                        </a:rPr>
                        <a:t>           0,007305</a:t>
                      </a:r>
                      <a:endParaRPr lang="uk-U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2,5006 </a:t>
                      </a:r>
                      <a:r>
                        <a:rPr lang="uk-UA" sz="1400" dirty="0" smtClean="0">
                          <a:effectLst/>
                        </a:rPr>
                        <a:t>               </a:t>
                      </a:r>
                      <a:r>
                        <a:rPr lang="uk-UA" sz="1400" dirty="0">
                          <a:effectLst/>
                        </a:rPr>
                        <a:t>2,50060</a:t>
                      </a:r>
                      <a:endParaRPr lang="uk-U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</a:tr>
              <a:tr h="4800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73,05 </a:t>
                      </a:r>
                      <a:r>
                        <a:rPr lang="uk-UA" sz="1400" baseline="0" dirty="0" smtClean="0">
                          <a:effectLst/>
                        </a:rPr>
                        <a:t>            </a:t>
                      </a:r>
                      <a:r>
                        <a:rPr lang="uk-UA" sz="1400" dirty="0" smtClean="0">
                          <a:effectLst/>
                        </a:rPr>
                        <a:t> </a:t>
                      </a:r>
                      <a:r>
                        <a:rPr lang="uk-UA" sz="1400" dirty="0">
                          <a:effectLst/>
                        </a:rPr>
                        <a:t>73,050</a:t>
                      </a:r>
                      <a:endParaRPr lang="uk-U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 smtClean="0">
                          <a:effectLst/>
                        </a:rPr>
                        <a:t>2,56</a:t>
                      </a:r>
                      <a:r>
                        <a:rPr lang="uk-UA" sz="1400" baseline="0" dirty="0" smtClean="0">
                          <a:effectLst/>
                        </a:rPr>
                        <a:t>                   </a:t>
                      </a:r>
                      <a:r>
                        <a:rPr lang="uk-UA" sz="1400" dirty="0" smtClean="0">
                          <a:effectLst/>
                        </a:rPr>
                        <a:t>2,560000</a:t>
                      </a:r>
                      <a:endParaRPr lang="uk-U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</a:tr>
              <a:tr h="4812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7,3050 </a:t>
                      </a:r>
                      <a:r>
                        <a:rPr lang="uk-UA" sz="1400" baseline="0" dirty="0" smtClean="0">
                          <a:effectLst/>
                        </a:rPr>
                        <a:t>            </a:t>
                      </a:r>
                      <a:r>
                        <a:rPr lang="uk-UA" sz="1400" dirty="0" smtClean="0">
                          <a:effectLst/>
                        </a:rPr>
                        <a:t> </a:t>
                      </a:r>
                      <a:r>
                        <a:rPr lang="uk-UA" sz="1400" dirty="0">
                          <a:effectLst/>
                        </a:rPr>
                        <a:t>7,30500</a:t>
                      </a:r>
                      <a:endParaRPr lang="uk-U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25,6 </a:t>
                      </a:r>
                      <a:r>
                        <a:rPr lang="uk-UA" sz="1400" baseline="0" dirty="0" smtClean="0">
                          <a:effectLst/>
                        </a:rPr>
                        <a:t>               </a:t>
                      </a:r>
                      <a:r>
                        <a:rPr lang="uk-UA" sz="1400" dirty="0" smtClean="0">
                          <a:effectLst/>
                        </a:rPr>
                        <a:t> </a:t>
                      </a:r>
                      <a:r>
                        <a:rPr lang="uk-UA" sz="1400" dirty="0">
                          <a:effectLst/>
                        </a:rPr>
                        <a:t>25,0600</a:t>
                      </a:r>
                      <a:endParaRPr lang="uk-U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</a:tr>
            </a:tbl>
          </a:graphicData>
        </a:graphic>
      </p:graphicFrame>
      <p:pic>
        <p:nvPicPr>
          <p:cNvPr id="4098" name="Picture 2" descr="C:\Users\Admin\Desktop\для 5 класу\картинки\0_58493_aed49012_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852936"/>
            <a:ext cx="2451100" cy="381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Овал 16"/>
          <p:cNvSpPr/>
          <p:nvPr/>
        </p:nvSpPr>
        <p:spPr>
          <a:xfrm>
            <a:off x="4954620" y="267291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&gt;</a:t>
            </a:r>
            <a:endParaRPr lang="uk-UA" sz="3200" b="1" dirty="0"/>
          </a:p>
        </p:txBody>
      </p:sp>
      <p:sp>
        <p:nvSpPr>
          <p:cNvPr id="18" name="Овал 17"/>
          <p:cNvSpPr/>
          <p:nvPr/>
        </p:nvSpPr>
        <p:spPr>
          <a:xfrm>
            <a:off x="4932040" y="4218519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&gt;</a:t>
            </a:r>
            <a:endParaRPr lang="uk-UA" sz="3200" b="1" dirty="0"/>
          </a:p>
        </p:txBody>
      </p:sp>
      <p:sp>
        <p:nvSpPr>
          <p:cNvPr id="20" name="Овал 19"/>
          <p:cNvSpPr/>
          <p:nvPr/>
        </p:nvSpPr>
        <p:spPr>
          <a:xfrm>
            <a:off x="4954620" y="3154355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=</a:t>
            </a:r>
            <a:endParaRPr lang="uk-UA" sz="3200" b="1" dirty="0"/>
          </a:p>
        </p:txBody>
      </p:sp>
      <p:sp>
        <p:nvSpPr>
          <p:cNvPr id="21" name="Овал 20"/>
          <p:cNvSpPr/>
          <p:nvPr/>
        </p:nvSpPr>
        <p:spPr>
          <a:xfrm>
            <a:off x="2045326" y="3717032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=</a:t>
            </a:r>
            <a:endParaRPr lang="uk-UA" sz="3200" b="1" dirty="0"/>
          </a:p>
        </p:txBody>
      </p:sp>
      <p:sp>
        <p:nvSpPr>
          <p:cNvPr id="24" name="Овал 23"/>
          <p:cNvSpPr/>
          <p:nvPr/>
        </p:nvSpPr>
        <p:spPr>
          <a:xfrm>
            <a:off x="2050128" y="170080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&lt;</a:t>
            </a:r>
            <a:endParaRPr lang="uk-UA" sz="3200" b="1" dirty="0"/>
          </a:p>
        </p:txBody>
      </p:sp>
      <p:sp>
        <p:nvSpPr>
          <p:cNvPr id="28" name="Овал 27"/>
          <p:cNvSpPr/>
          <p:nvPr/>
        </p:nvSpPr>
        <p:spPr>
          <a:xfrm>
            <a:off x="2050128" y="2204864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&lt;</a:t>
            </a:r>
            <a:endParaRPr lang="uk-UA" sz="3200" b="1" dirty="0"/>
          </a:p>
        </p:txBody>
      </p:sp>
      <p:sp>
        <p:nvSpPr>
          <p:cNvPr id="30" name="Овал 29"/>
          <p:cNvSpPr/>
          <p:nvPr/>
        </p:nvSpPr>
        <p:spPr>
          <a:xfrm>
            <a:off x="5000628" y="171448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&gt;</a:t>
            </a:r>
            <a:endParaRPr lang="uk-UA" sz="3200" b="1" dirty="0"/>
          </a:p>
        </p:txBody>
      </p:sp>
      <p:sp>
        <p:nvSpPr>
          <p:cNvPr id="31" name="Овал 30"/>
          <p:cNvSpPr/>
          <p:nvPr/>
        </p:nvSpPr>
        <p:spPr>
          <a:xfrm>
            <a:off x="2050128" y="267291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&gt;</a:t>
            </a:r>
            <a:endParaRPr lang="uk-UA" sz="3200" b="1" dirty="0"/>
          </a:p>
        </p:txBody>
      </p:sp>
      <p:sp>
        <p:nvSpPr>
          <p:cNvPr id="32" name="Овал 31"/>
          <p:cNvSpPr/>
          <p:nvPr/>
        </p:nvSpPr>
        <p:spPr>
          <a:xfrm>
            <a:off x="2026023" y="314096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&gt;</a:t>
            </a:r>
            <a:endParaRPr lang="uk-UA" sz="3200" b="1" dirty="0"/>
          </a:p>
        </p:txBody>
      </p:sp>
      <p:sp>
        <p:nvSpPr>
          <p:cNvPr id="33" name="Овал 32"/>
          <p:cNvSpPr/>
          <p:nvPr/>
        </p:nvSpPr>
        <p:spPr>
          <a:xfrm>
            <a:off x="4940961" y="2204864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=</a:t>
            </a:r>
            <a:endParaRPr lang="uk-UA" sz="3200" b="1" dirty="0"/>
          </a:p>
        </p:txBody>
      </p:sp>
      <p:sp>
        <p:nvSpPr>
          <p:cNvPr id="34" name="Овал 33"/>
          <p:cNvSpPr/>
          <p:nvPr/>
        </p:nvSpPr>
        <p:spPr>
          <a:xfrm>
            <a:off x="2061485" y="422108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=</a:t>
            </a:r>
            <a:endParaRPr lang="uk-UA" sz="3200" b="1" dirty="0"/>
          </a:p>
        </p:txBody>
      </p:sp>
      <p:sp>
        <p:nvSpPr>
          <p:cNvPr id="35" name="Овал 34"/>
          <p:cNvSpPr/>
          <p:nvPr/>
        </p:nvSpPr>
        <p:spPr>
          <a:xfrm>
            <a:off x="4954620" y="3709493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=</a:t>
            </a:r>
            <a:endParaRPr lang="uk-UA" sz="3200" b="1" dirty="0"/>
          </a:p>
        </p:txBody>
      </p:sp>
    </p:spTree>
    <p:extLst>
      <p:ext uri="{BB962C8B-B14F-4D97-AF65-F5344CB8AC3E}">
        <p14:creationId xmlns="" xmlns:p14="http://schemas.microsoft.com/office/powerpoint/2010/main" val="56557013"/>
      </p:ext>
    </p:extLst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20" grpId="0" animBg="1"/>
      <p:bldP spid="21" grpId="0" animBg="1"/>
      <p:bldP spid="24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C:\Users\Admin\Desktop\для 5 класу\картинки\dom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0456" cy="6858000"/>
          </a:xfrm>
          <a:prstGeom prst="rect">
            <a:avLst/>
          </a:prstGeom>
          <a:noFill/>
          <a:effectLst>
            <a:glow rad="127000">
              <a:schemeClr val="accent1">
                <a:alpha val="56000"/>
              </a:schemeClr>
            </a:glow>
            <a:reflection stA="22000" endPos="65000" dist="508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226" y="332656"/>
            <a:ext cx="8836054" cy="1143000"/>
          </a:xfrm>
        </p:spPr>
        <p:txBody>
          <a:bodyPr>
            <a:normAutofit fontScale="90000"/>
          </a:bodyPr>
          <a:lstStyle/>
          <a:p>
            <a:pPr lvl="0"/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Допоможіть Маші потрапити до будинку. Заповніть </a:t>
            </a:r>
            <a:r>
              <a:rPr lang="uk-U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ланку обчислень:</a:t>
            </a:r>
            <a:br>
              <a:rPr lang="uk-U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uk-UA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466726" y="2565351"/>
            <a:ext cx="647700" cy="503237"/>
          </a:xfrm>
          <a:prstGeom prst="rect">
            <a:avLst/>
          </a:prstGeom>
          <a:solidFill>
            <a:schemeClr val="bg1"/>
          </a:solidFill>
          <a:ln w="38100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99"/>
                </a:solidFill>
              </a:rPr>
              <a:t>10</a:t>
            </a:r>
          </a:p>
        </p:txBody>
      </p:sp>
      <p:sp>
        <p:nvSpPr>
          <p:cNvPr id="5" name="AutoShape 12"/>
          <p:cNvSpPr>
            <a:spLocks noChangeArrowheads="1"/>
          </p:cNvSpPr>
          <p:nvPr/>
        </p:nvSpPr>
        <p:spPr bwMode="auto">
          <a:xfrm>
            <a:off x="1835151" y="2420888"/>
            <a:ext cx="792162" cy="782638"/>
          </a:xfrm>
          <a:prstGeom prst="diamond">
            <a:avLst/>
          </a:prstGeom>
          <a:solidFill>
            <a:schemeClr val="bg1"/>
          </a:solidFill>
          <a:ln w="38100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uk-UA">
              <a:solidFill>
                <a:srgbClr val="006600"/>
              </a:solidFill>
            </a:endParaRPr>
          </a:p>
        </p:txBody>
      </p:sp>
      <p:sp>
        <p:nvSpPr>
          <p:cNvPr id="6" name="Line 14"/>
          <p:cNvSpPr>
            <a:spLocks noChangeShapeType="1"/>
          </p:cNvSpPr>
          <p:nvPr/>
        </p:nvSpPr>
        <p:spPr bwMode="auto">
          <a:xfrm>
            <a:off x="1187451" y="2852688"/>
            <a:ext cx="647700" cy="0"/>
          </a:xfrm>
          <a:prstGeom prst="line">
            <a:avLst/>
          </a:prstGeom>
          <a:noFill/>
          <a:ln w="76200">
            <a:solidFill>
              <a:srgbClr val="00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7" name="Rectangle 15"/>
          <p:cNvSpPr>
            <a:spLocks noChangeArrowheads="1"/>
          </p:cNvSpPr>
          <p:nvPr/>
        </p:nvSpPr>
        <p:spPr bwMode="auto">
          <a:xfrm>
            <a:off x="1187451" y="2349451"/>
            <a:ext cx="647700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990033"/>
                </a:solidFill>
              </a:rPr>
              <a:t>+6,3</a:t>
            </a:r>
          </a:p>
        </p:txBody>
      </p:sp>
      <p:sp>
        <p:nvSpPr>
          <p:cNvPr id="8" name="Line 16"/>
          <p:cNvSpPr>
            <a:spLocks noChangeShapeType="1"/>
          </p:cNvSpPr>
          <p:nvPr/>
        </p:nvSpPr>
        <p:spPr bwMode="auto">
          <a:xfrm>
            <a:off x="5507038" y="2781251"/>
            <a:ext cx="647700" cy="0"/>
          </a:xfrm>
          <a:prstGeom prst="line">
            <a:avLst/>
          </a:prstGeom>
          <a:noFill/>
          <a:ln w="76200">
            <a:solidFill>
              <a:srgbClr val="00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9" name="Line 17"/>
          <p:cNvSpPr>
            <a:spLocks noChangeShapeType="1"/>
          </p:cNvSpPr>
          <p:nvPr/>
        </p:nvSpPr>
        <p:spPr bwMode="auto">
          <a:xfrm>
            <a:off x="4067176" y="2852688"/>
            <a:ext cx="647700" cy="0"/>
          </a:xfrm>
          <a:prstGeom prst="line">
            <a:avLst/>
          </a:prstGeom>
          <a:noFill/>
          <a:ln w="76200">
            <a:solidFill>
              <a:srgbClr val="00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0" name="Line 18"/>
          <p:cNvSpPr>
            <a:spLocks noChangeShapeType="1"/>
          </p:cNvSpPr>
          <p:nvPr/>
        </p:nvSpPr>
        <p:spPr bwMode="auto">
          <a:xfrm>
            <a:off x="2698751" y="2852688"/>
            <a:ext cx="647700" cy="0"/>
          </a:xfrm>
          <a:prstGeom prst="line">
            <a:avLst/>
          </a:prstGeom>
          <a:noFill/>
          <a:ln w="76200">
            <a:solidFill>
              <a:srgbClr val="00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6156326" y="2565351"/>
            <a:ext cx="647700" cy="503237"/>
          </a:xfrm>
          <a:prstGeom prst="rect">
            <a:avLst/>
          </a:prstGeom>
          <a:solidFill>
            <a:schemeClr val="bg1"/>
          </a:solidFill>
          <a:ln w="38100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uk-UA">
              <a:solidFill>
                <a:srgbClr val="990033"/>
              </a:solidFill>
            </a:endParaRPr>
          </a:p>
        </p:txBody>
      </p:sp>
      <p:sp>
        <p:nvSpPr>
          <p:cNvPr id="12" name="Rectangle 20"/>
          <p:cNvSpPr>
            <a:spLocks noChangeArrowheads="1"/>
          </p:cNvSpPr>
          <p:nvPr/>
        </p:nvSpPr>
        <p:spPr bwMode="auto">
          <a:xfrm>
            <a:off x="3348038" y="2565351"/>
            <a:ext cx="647700" cy="503237"/>
          </a:xfrm>
          <a:prstGeom prst="rect">
            <a:avLst/>
          </a:prstGeom>
          <a:solidFill>
            <a:schemeClr val="bg1"/>
          </a:solidFill>
          <a:ln w="38100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uk-UA">
              <a:solidFill>
                <a:srgbClr val="990033"/>
              </a:solidFill>
            </a:endParaRPr>
          </a:p>
        </p:txBody>
      </p:sp>
      <p:sp>
        <p:nvSpPr>
          <p:cNvPr id="13" name="AutoShape 21"/>
          <p:cNvSpPr>
            <a:spLocks noChangeArrowheads="1"/>
          </p:cNvSpPr>
          <p:nvPr/>
        </p:nvSpPr>
        <p:spPr bwMode="auto">
          <a:xfrm>
            <a:off x="4714876" y="2420888"/>
            <a:ext cx="792162" cy="782638"/>
          </a:xfrm>
          <a:prstGeom prst="diamond">
            <a:avLst/>
          </a:prstGeom>
          <a:solidFill>
            <a:schemeClr val="bg1"/>
          </a:solidFill>
          <a:ln w="38100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uk-UA">
              <a:solidFill>
                <a:srgbClr val="006600"/>
              </a:solidFill>
            </a:endParaRPr>
          </a:p>
        </p:txBody>
      </p:sp>
      <p:sp>
        <p:nvSpPr>
          <p:cNvPr id="14" name="AutoShape 22"/>
          <p:cNvSpPr>
            <a:spLocks noChangeArrowheads="1"/>
          </p:cNvSpPr>
          <p:nvPr/>
        </p:nvSpPr>
        <p:spPr bwMode="auto">
          <a:xfrm>
            <a:off x="7523163" y="2420888"/>
            <a:ext cx="792163" cy="782638"/>
          </a:xfrm>
          <a:prstGeom prst="diamond">
            <a:avLst/>
          </a:prstGeom>
          <a:solidFill>
            <a:schemeClr val="bg1"/>
          </a:solidFill>
          <a:ln w="38100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uk-UA">
              <a:solidFill>
                <a:srgbClr val="006600"/>
              </a:solidFill>
            </a:endParaRPr>
          </a:p>
        </p:txBody>
      </p:sp>
      <p:sp>
        <p:nvSpPr>
          <p:cNvPr id="15" name="Line 23"/>
          <p:cNvSpPr>
            <a:spLocks noChangeShapeType="1"/>
          </p:cNvSpPr>
          <p:nvPr/>
        </p:nvSpPr>
        <p:spPr bwMode="auto">
          <a:xfrm>
            <a:off x="6875463" y="2852688"/>
            <a:ext cx="647700" cy="0"/>
          </a:xfrm>
          <a:prstGeom prst="line">
            <a:avLst/>
          </a:prstGeom>
          <a:noFill/>
          <a:ln w="76200">
            <a:solidFill>
              <a:srgbClr val="0033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6" name="Rectangle 24"/>
          <p:cNvSpPr>
            <a:spLocks noChangeArrowheads="1"/>
          </p:cNvSpPr>
          <p:nvPr/>
        </p:nvSpPr>
        <p:spPr bwMode="auto">
          <a:xfrm>
            <a:off x="2627313" y="2349451"/>
            <a:ext cx="576263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990033"/>
                </a:solidFill>
              </a:rPr>
              <a:t>-9,8</a:t>
            </a:r>
          </a:p>
        </p:txBody>
      </p:sp>
      <p:sp>
        <p:nvSpPr>
          <p:cNvPr id="17" name="Rectangle 25"/>
          <p:cNvSpPr>
            <a:spLocks noChangeArrowheads="1"/>
          </p:cNvSpPr>
          <p:nvPr/>
        </p:nvSpPr>
        <p:spPr bwMode="auto">
          <a:xfrm>
            <a:off x="4067176" y="2349451"/>
            <a:ext cx="576262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990033"/>
                </a:solidFill>
              </a:rPr>
              <a:t>+4,2</a:t>
            </a:r>
          </a:p>
        </p:txBody>
      </p:sp>
      <p:sp>
        <p:nvSpPr>
          <p:cNvPr id="18" name="Rectangle 26"/>
          <p:cNvSpPr>
            <a:spLocks noChangeArrowheads="1"/>
          </p:cNvSpPr>
          <p:nvPr/>
        </p:nvSpPr>
        <p:spPr bwMode="auto">
          <a:xfrm>
            <a:off x="5435601" y="2276426"/>
            <a:ext cx="576262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990033"/>
                </a:solidFill>
              </a:rPr>
              <a:t>-5,6</a:t>
            </a:r>
          </a:p>
        </p:txBody>
      </p:sp>
      <p:sp>
        <p:nvSpPr>
          <p:cNvPr id="19" name="Rectangle 27"/>
          <p:cNvSpPr>
            <a:spLocks noChangeArrowheads="1"/>
          </p:cNvSpPr>
          <p:nvPr/>
        </p:nvSpPr>
        <p:spPr bwMode="auto">
          <a:xfrm>
            <a:off x="6875463" y="2349451"/>
            <a:ext cx="576263" cy="3603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990033"/>
                </a:solidFill>
              </a:rPr>
              <a:t>+2,9</a:t>
            </a:r>
          </a:p>
        </p:txBody>
      </p:sp>
      <p:sp>
        <p:nvSpPr>
          <p:cNvPr id="20" name="AutoShape 28"/>
          <p:cNvSpPr>
            <a:spLocks noChangeArrowheads="1"/>
          </p:cNvSpPr>
          <p:nvPr/>
        </p:nvSpPr>
        <p:spPr bwMode="auto">
          <a:xfrm>
            <a:off x="7523163" y="2420888"/>
            <a:ext cx="792163" cy="782638"/>
          </a:xfrm>
          <a:prstGeom prst="diamond">
            <a:avLst/>
          </a:prstGeom>
          <a:solidFill>
            <a:srgbClr val="FFCC99"/>
          </a:solidFill>
          <a:ln w="38100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99"/>
                </a:solidFill>
              </a:rPr>
              <a:t>8</a:t>
            </a:r>
          </a:p>
        </p:txBody>
      </p:sp>
      <p:sp>
        <p:nvSpPr>
          <p:cNvPr id="21" name="AutoShape 29"/>
          <p:cNvSpPr>
            <a:spLocks noChangeArrowheads="1"/>
          </p:cNvSpPr>
          <p:nvPr/>
        </p:nvSpPr>
        <p:spPr bwMode="auto">
          <a:xfrm>
            <a:off x="4714876" y="2420888"/>
            <a:ext cx="792162" cy="782638"/>
          </a:xfrm>
          <a:prstGeom prst="diamond">
            <a:avLst/>
          </a:prstGeom>
          <a:solidFill>
            <a:srgbClr val="FFCC99"/>
          </a:solidFill>
          <a:ln w="38100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99"/>
                </a:solidFill>
              </a:rPr>
              <a:t>10,7</a:t>
            </a:r>
          </a:p>
        </p:txBody>
      </p:sp>
      <p:sp>
        <p:nvSpPr>
          <p:cNvPr id="22" name="AutoShape 30"/>
          <p:cNvSpPr>
            <a:spLocks noChangeArrowheads="1"/>
          </p:cNvSpPr>
          <p:nvPr/>
        </p:nvSpPr>
        <p:spPr bwMode="auto">
          <a:xfrm>
            <a:off x="1835151" y="2420888"/>
            <a:ext cx="792162" cy="782638"/>
          </a:xfrm>
          <a:prstGeom prst="diamond">
            <a:avLst/>
          </a:prstGeom>
          <a:solidFill>
            <a:srgbClr val="FFCC99"/>
          </a:solidFill>
          <a:ln w="38100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99"/>
                </a:solidFill>
              </a:rPr>
              <a:t>16,3</a:t>
            </a:r>
          </a:p>
        </p:txBody>
      </p:sp>
      <p:sp>
        <p:nvSpPr>
          <p:cNvPr id="23" name="Rectangle 31"/>
          <p:cNvSpPr>
            <a:spLocks noChangeArrowheads="1"/>
          </p:cNvSpPr>
          <p:nvPr/>
        </p:nvSpPr>
        <p:spPr bwMode="auto">
          <a:xfrm>
            <a:off x="3348038" y="2565351"/>
            <a:ext cx="647700" cy="503237"/>
          </a:xfrm>
          <a:prstGeom prst="rect">
            <a:avLst/>
          </a:prstGeom>
          <a:solidFill>
            <a:srgbClr val="FFCC99"/>
          </a:solidFill>
          <a:ln w="38100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99"/>
                </a:solidFill>
              </a:rPr>
              <a:t>6,5</a:t>
            </a:r>
          </a:p>
        </p:txBody>
      </p:sp>
      <p:sp>
        <p:nvSpPr>
          <p:cNvPr id="24" name="Rectangle 32"/>
          <p:cNvSpPr>
            <a:spLocks noChangeArrowheads="1"/>
          </p:cNvSpPr>
          <p:nvPr/>
        </p:nvSpPr>
        <p:spPr bwMode="auto">
          <a:xfrm>
            <a:off x="6156326" y="2565351"/>
            <a:ext cx="647700" cy="503237"/>
          </a:xfrm>
          <a:prstGeom prst="rect">
            <a:avLst/>
          </a:prstGeom>
          <a:solidFill>
            <a:srgbClr val="FFCC99"/>
          </a:solidFill>
          <a:ln w="38100">
            <a:solidFill>
              <a:srgbClr val="0033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>
                <a:solidFill>
                  <a:srgbClr val="000099"/>
                </a:solidFill>
              </a:rPr>
              <a:t>5,1</a:t>
            </a:r>
          </a:p>
        </p:txBody>
      </p:sp>
      <p:pic>
        <p:nvPicPr>
          <p:cNvPr id="2051" name="Picture 3" descr="C:\Users\Admin\Desktop\для 5 класу\картинки\0_592fb_d0b0ebbf_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6" y="4168622"/>
            <a:ext cx="9200456" cy="26998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Desktop\для 5 класу\картинки\0_58496_4ba285eb_M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82" y="3071810"/>
            <a:ext cx="1586925" cy="34498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" descr="C:\Users\Admin\Desktop\для 5 класу\картинки\0_58496_4ba285eb_M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00100" y="1000108"/>
            <a:ext cx="1422618" cy="30926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81139816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2" descr="C:\Users\Admin\Desktop\для 5 класу\картинки\dom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0456" cy="6858000"/>
          </a:xfrm>
          <a:prstGeom prst="rect">
            <a:avLst/>
          </a:prstGeom>
          <a:noFill/>
          <a:effectLst>
            <a:glow rad="127000">
              <a:schemeClr val="accent1">
                <a:alpha val="56000"/>
              </a:schemeClr>
            </a:glow>
            <a:reflection stA="22000" endPos="65000" dist="508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Admin\Desktop\для 5 класу\картинки\0_592f8_a2defd95_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18" y="2428868"/>
            <a:ext cx="5256584" cy="42052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Desktop\для 5 класу\картинки\0_58477_594215d4_M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65514"/>
            <a:ext cx="2095500" cy="381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 4"/>
          <p:cNvSpPr/>
          <p:nvPr/>
        </p:nvSpPr>
        <p:spPr>
          <a:xfrm rot="3092217">
            <a:off x="5010299" y="3144293"/>
            <a:ext cx="2808312" cy="841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кутник 8"/>
          <p:cNvSpPr/>
          <p:nvPr/>
        </p:nvSpPr>
        <p:spPr>
          <a:xfrm rot="18737976">
            <a:off x="1119643" y="3144292"/>
            <a:ext cx="2808312" cy="8417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077" name="Picture 5" descr="C:\Users\Admin\Desktop\для 5 класу\картинки\0_5848a_c869efd0_M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665514"/>
            <a:ext cx="3035300" cy="3810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Пряма сполучна лінія 10"/>
          <p:cNvCxnSpPr/>
          <p:nvPr/>
        </p:nvCxnSpPr>
        <p:spPr>
          <a:xfrm>
            <a:off x="3499935" y="2119489"/>
            <a:ext cx="0" cy="18855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 сполучна лінія 12"/>
          <p:cNvCxnSpPr>
            <a:stCxn id="5" idx="1"/>
          </p:cNvCxnSpPr>
          <p:nvPr/>
        </p:nvCxnSpPr>
        <p:spPr>
          <a:xfrm flipH="1">
            <a:off x="5508102" y="2086911"/>
            <a:ext cx="32954" cy="191815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3177153" y="4005064"/>
            <a:ext cx="674767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2,8</a:t>
            </a:r>
            <a:endParaRPr lang="uk-UA" dirty="0"/>
          </a:p>
        </p:txBody>
      </p:sp>
      <p:sp>
        <p:nvSpPr>
          <p:cNvPr id="15" name="Місяць 14"/>
          <p:cNvSpPr/>
          <p:nvPr/>
        </p:nvSpPr>
        <p:spPr>
          <a:xfrm rot="5128128">
            <a:off x="3299458" y="4721447"/>
            <a:ext cx="415955" cy="61462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TextBox 15"/>
          <p:cNvSpPr txBox="1"/>
          <p:nvPr/>
        </p:nvSpPr>
        <p:spPr>
          <a:xfrm>
            <a:off x="214282" y="0"/>
            <a:ext cx="423019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4,3 </a:t>
            </a:r>
            <a:r>
              <a:rPr lang="uk-UA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 </a:t>
            </a:r>
            <a:r>
              <a:rPr lang="uk-UA" sz="40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r>
              <a:rPr lang="uk-UA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7,1; </a:t>
            </a:r>
            <a:endParaRPr lang="uk-UA" sz="4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uk-UA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6,3 – </a:t>
            </a:r>
            <a:r>
              <a:rPr lang="uk-UA" sz="40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r>
              <a:rPr lang="uk-UA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2,9; </a:t>
            </a:r>
            <a:endParaRPr lang="uk-UA" sz="4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uk-UA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uk-UA" sz="40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r>
              <a:rPr lang="uk-UA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1,5 = 6,5</a:t>
            </a:r>
            <a:r>
              <a:rPr lang="uk-UA" dirty="0"/>
              <a:t>.</a:t>
            </a:r>
          </a:p>
        </p:txBody>
      </p:sp>
      <p:sp>
        <p:nvSpPr>
          <p:cNvPr id="29" name="Овал 28"/>
          <p:cNvSpPr/>
          <p:nvPr/>
        </p:nvSpPr>
        <p:spPr>
          <a:xfrm>
            <a:off x="5187195" y="4029604"/>
            <a:ext cx="674767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3</a:t>
            </a:r>
            <a:r>
              <a:rPr lang="uk-UA" dirty="0" smtClean="0"/>
              <a:t>,8</a:t>
            </a:r>
            <a:endParaRPr lang="uk-UA" dirty="0"/>
          </a:p>
        </p:txBody>
      </p:sp>
      <p:sp>
        <p:nvSpPr>
          <p:cNvPr id="30" name="Місяць 29"/>
          <p:cNvSpPr/>
          <p:nvPr/>
        </p:nvSpPr>
        <p:spPr>
          <a:xfrm rot="5128128">
            <a:off x="5309500" y="4745987"/>
            <a:ext cx="415955" cy="61462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3" name="Овал 32"/>
          <p:cNvSpPr/>
          <p:nvPr/>
        </p:nvSpPr>
        <p:spPr>
          <a:xfrm>
            <a:off x="3143240" y="4000504"/>
            <a:ext cx="674767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3,4</a:t>
            </a:r>
            <a:endParaRPr lang="uk-UA" dirty="0"/>
          </a:p>
        </p:txBody>
      </p:sp>
      <p:sp>
        <p:nvSpPr>
          <p:cNvPr id="34" name="Місяць 33"/>
          <p:cNvSpPr/>
          <p:nvPr/>
        </p:nvSpPr>
        <p:spPr>
          <a:xfrm rot="5128128">
            <a:off x="5364972" y="4708329"/>
            <a:ext cx="415955" cy="61462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5" name="Овал 34"/>
          <p:cNvSpPr/>
          <p:nvPr/>
        </p:nvSpPr>
        <p:spPr>
          <a:xfrm>
            <a:off x="5214942" y="4000504"/>
            <a:ext cx="674767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8</a:t>
            </a:r>
            <a:endParaRPr lang="uk-UA" dirty="0"/>
          </a:p>
        </p:txBody>
      </p:sp>
      <p:sp>
        <p:nvSpPr>
          <p:cNvPr id="36" name="Місяць 35"/>
          <p:cNvSpPr/>
          <p:nvPr/>
        </p:nvSpPr>
        <p:spPr>
          <a:xfrm rot="5128128">
            <a:off x="3272645" y="4740020"/>
            <a:ext cx="415955" cy="614620"/>
          </a:xfrm>
          <a:prstGeom prst="moon">
            <a:avLst>
              <a:gd name="adj" fmla="val 317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7" name="Овал 36"/>
          <p:cNvSpPr/>
          <p:nvPr/>
        </p:nvSpPr>
        <p:spPr>
          <a:xfrm>
            <a:off x="5214942" y="4000504"/>
            <a:ext cx="674767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5,6</a:t>
            </a:r>
            <a:endParaRPr lang="uk-UA" dirty="0"/>
          </a:p>
        </p:txBody>
      </p:sp>
      <p:sp>
        <p:nvSpPr>
          <p:cNvPr id="38" name="Місяць 37"/>
          <p:cNvSpPr/>
          <p:nvPr/>
        </p:nvSpPr>
        <p:spPr>
          <a:xfrm rot="5128128">
            <a:off x="5337247" y="4716887"/>
            <a:ext cx="415955" cy="61462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Овал 24"/>
          <p:cNvSpPr/>
          <p:nvPr/>
        </p:nvSpPr>
        <p:spPr>
          <a:xfrm>
            <a:off x="357158" y="5357826"/>
            <a:ext cx="674767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2,8</a:t>
            </a:r>
            <a:endParaRPr lang="uk-UA" dirty="0"/>
          </a:p>
        </p:txBody>
      </p:sp>
      <p:sp>
        <p:nvSpPr>
          <p:cNvPr id="26" name="Місяць 14"/>
          <p:cNvSpPr/>
          <p:nvPr/>
        </p:nvSpPr>
        <p:spPr>
          <a:xfrm rot="5128128">
            <a:off x="479463" y="6074209"/>
            <a:ext cx="415955" cy="61462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7" name="Овал 26"/>
          <p:cNvSpPr/>
          <p:nvPr/>
        </p:nvSpPr>
        <p:spPr>
          <a:xfrm>
            <a:off x="1142976" y="5357826"/>
            <a:ext cx="674767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3,4</a:t>
            </a:r>
            <a:endParaRPr lang="uk-UA" dirty="0"/>
          </a:p>
        </p:txBody>
      </p:sp>
      <p:sp>
        <p:nvSpPr>
          <p:cNvPr id="28" name="Місяць 35"/>
          <p:cNvSpPr/>
          <p:nvPr/>
        </p:nvSpPr>
        <p:spPr>
          <a:xfrm rot="5128128">
            <a:off x="1272381" y="6097342"/>
            <a:ext cx="415955" cy="614620"/>
          </a:xfrm>
          <a:prstGeom prst="moon">
            <a:avLst>
              <a:gd name="adj" fmla="val 317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9" name="Овал 38"/>
          <p:cNvSpPr/>
          <p:nvPr/>
        </p:nvSpPr>
        <p:spPr>
          <a:xfrm>
            <a:off x="3143240" y="4000504"/>
            <a:ext cx="642942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/>
              <a:t>5</a:t>
            </a:r>
            <a:endParaRPr lang="uk-UA" sz="1600" dirty="0"/>
          </a:p>
        </p:txBody>
      </p:sp>
      <p:sp>
        <p:nvSpPr>
          <p:cNvPr id="40" name="Місяць 31"/>
          <p:cNvSpPr/>
          <p:nvPr/>
        </p:nvSpPr>
        <p:spPr>
          <a:xfrm rot="5128128">
            <a:off x="3329481" y="4710618"/>
            <a:ext cx="415955" cy="61462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1" name="Місяць 33"/>
          <p:cNvSpPr/>
          <p:nvPr/>
        </p:nvSpPr>
        <p:spPr>
          <a:xfrm rot="5128128">
            <a:off x="7793864" y="5851337"/>
            <a:ext cx="415955" cy="61462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2" name="Овал 31"/>
          <p:cNvSpPr/>
          <p:nvPr/>
        </p:nvSpPr>
        <p:spPr>
          <a:xfrm>
            <a:off x="7643834" y="5143512"/>
            <a:ext cx="674767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8</a:t>
            </a:r>
            <a:endParaRPr lang="uk-UA" dirty="0"/>
          </a:p>
        </p:txBody>
      </p:sp>
      <p:sp>
        <p:nvSpPr>
          <p:cNvPr id="41" name="TextBox 40"/>
          <p:cNvSpPr txBox="1"/>
          <p:nvPr/>
        </p:nvSpPr>
        <p:spPr>
          <a:xfrm>
            <a:off x="4429124" y="214290"/>
            <a:ext cx="44291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Хто зловив більше рибки?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00152877"/>
      </p:ext>
    </p:extLst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  <p:bldP spid="29" grpId="0" animBg="1"/>
      <p:bldP spid="29" grpId="1" animBg="1"/>
      <p:bldP spid="30" grpId="0" animBg="1"/>
      <p:bldP spid="30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25" grpId="0" animBg="1"/>
      <p:bldP spid="26" grpId="0" animBg="1"/>
      <p:bldP spid="27" grpId="0" animBg="1"/>
      <p:bldP spid="28" grpId="0" animBg="1"/>
      <p:bldP spid="39" grpId="0" animBg="1"/>
      <p:bldP spid="39" grpId="1" animBg="1"/>
      <p:bldP spid="40" grpId="0" animBg="1"/>
      <p:bldP spid="40" grpId="1" animBg="1"/>
      <p:bldP spid="31" grpId="0" animBg="1"/>
      <p:bldP spid="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dmin\Desktop\для 5 класу\картинки\dom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0456" cy="6858000"/>
          </a:xfrm>
          <a:prstGeom prst="rect">
            <a:avLst/>
          </a:prstGeom>
          <a:noFill/>
          <a:effectLst>
            <a:glow rad="127000">
              <a:schemeClr val="accent1">
                <a:alpha val="56000"/>
              </a:schemeClr>
            </a:glow>
            <a:reflection stA="22000" endPos="65000" dist="508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1143000"/>
          </a:xfrm>
        </p:spPr>
        <p:txBody>
          <a:bodyPr>
            <a:noAutofit/>
          </a:bodyPr>
          <a:lstStyle/>
          <a:p>
            <a:pPr lvl="0"/>
            <a:r>
              <a:rPr lang="uk-UA" sz="3200" b="1" dirty="0">
                <a:solidFill>
                  <a:srgbClr val="FF0000"/>
                </a:solidFill>
              </a:rPr>
              <a:t>Виконайте дії, обравши найзручніший порядок </a:t>
            </a:r>
            <a:r>
              <a:rPr lang="uk-UA" sz="3200" b="1" dirty="0" smtClean="0">
                <a:solidFill>
                  <a:srgbClr val="FF0000"/>
                </a:solidFill>
              </a:rPr>
              <a:t>дій та дізнайся зашифроване слово</a:t>
            </a:r>
            <a:r>
              <a:rPr lang="uk-UA" sz="3200" b="1" dirty="0">
                <a:solidFill>
                  <a:srgbClr val="FF0000"/>
                </a:solidFill>
              </a:rPr>
              <a:t/>
            </a:r>
            <a:br>
              <a:rPr lang="uk-UA" sz="3200" b="1" dirty="0">
                <a:solidFill>
                  <a:srgbClr val="FF0000"/>
                </a:solidFill>
              </a:rPr>
            </a:br>
            <a:endParaRPr lang="uk-UA" sz="3200" b="1" dirty="0">
              <a:solidFill>
                <a:srgbClr val="FF0000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uk-UA" b="1" dirty="0" smtClean="0"/>
              <a:t>3,3 + (0,7 + 5,2)</a:t>
            </a:r>
            <a:r>
              <a:rPr lang="en-US" b="1" dirty="0" smtClean="0"/>
              <a:t> = </a:t>
            </a:r>
            <a:endParaRPr lang="uk-UA" b="1" dirty="0" smtClean="0"/>
          </a:p>
          <a:p>
            <a:pPr marL="514350" indent="-514350">
              <a:buAutoNum type="arabicParenR"/>
            </a:pPr>
            <a:r>
              <a:rPr lang="uk-UA" b="1" dirty="0" smtClean="0"/>
              <a:t>3,3 </a:t>
            </a:r>
            <a:r>
              <a:rPr lang="uk-UA" b="1" dirty="0"/>
              <a:t>+ 5,9 + </a:t>
            </a:r>
            <a:r>
              <a:rPr lang="uk-UA" b="1" dirty="0" smtClean="0"/>
              <a:t>0,1</a:t>
            </a:r>
            <a:r>
              <a:rPr lang="en-US" b="1" dirty="0"/>
              <a:t> </a:t>
            </a:r>
            <a:r>
              <a:rPr lang="en-US" b="1" dirty="0" smtClean="0"/>
              <a:t>= </a:t>
            </a:r>
            <a:endParaRPr lang="uk-UA" b="1" dirty="0" smtClean="0"/>
          </a:p>
          <a:p>
            <a:pPr marL="514350" indent="-514350">
              <a:buAutoNum type="arabicParenR"/>
            </a:pPr>
            <a:r>
              <a:rPr lang="uk-UA" b="1" dirty="0" smtClean="0"/>
              <a:t>3,3 </a:t>
            </a:r>
            <a:r>
              <a:rPr lang="uk-UA" b="1" dirty="0"/>
              <a:t>– (0,1 + 0,3</a:t>
            </a:r>
            <a:r>
              <a:rPr lang="uk-UA" b="1" dirty="0" smtClean="0"/>
              <a:t>)</a:t>
            </a:r>
            <a:r>
              <a:rPr lang="en-US" b="1" dirty="0" smtClean="0"/>
              <a:t> = </a:t>
            </a:r>
          </a:p>
          <a:p>
            <a:pPr marL="514350" indent="-514350">
              <a:buAutoNum type="arabicParenR"/>
            </a:pPr>
            <a:r>
              <a:rPr lang="uk-UA" b="1" dirty="0" smtClean="0"/>
              <a:t>(3,3</a:t>
            </a:r>
            <a:r>
              <a:rPr lang="uk-UA" b="1" dirty="0"/>
              <a:t>+ 0,1) – </a:t>
            </a:r>
            <a:r>
              <a:rPr lang="uk-UA" b="1" dirty="0" smtClean="0"/>
              <a:t>0,3</a:t>
            </a:r>
            <a:r>
              <a:rPr lang="en-US" b="1" dirty="0" smtClean="0"/>
              <a:t>= </a:t>
            </a:r>
            <a:endParaRPr lang="uk-UA" b="1" dirty="0"/>
          </a:p>
        </p:txBody>
      </p:sp>
      <p:sp>
        <p:nvSpPr>
          <p:cNvPr id="5" name="Хмара 4"/>
          <p:cNvSpPr/>
          <p:nvPr/>
        </p:nvSpPr>
        <p:spPr>
          <a:xfrm>
            <a:off x="4067944" y="1556792"/>
            <a:ext cx="1296144" cy="64807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9,2</a:t>
            </a:r>
            <a:endParaRPr lang="uk-UA" sz="2800" b="1" dirty="0"/>
          </a:p>
        </p:txBody>
      </p:sp>
      <p:sp>
        <p:nvSpPr>
          <p:cNvPr id="6" name="Хмара 5"/>
          <p:cNvSpPr/>
          <p:nvPr/>
        </p:nvSpPr>
        <p:spPr>
          <a:xfrm>
            <a:off x="4098032" y="2082010"/>
            <a:ext cx="1296144" cy="64807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9,3</a:t>
            </a:r>
            <a:endParaRPr lang="uk-UA" sz="2800" b="1" dirty="0"/>
          </a:p>
        </p:txBody>
      </p:sp>
      <p:sp>
        <p:nvSpPr>
          <p:cNvPr id="7" name="Хмара 6"/>
          <p:cNvSpPr/>
          <p:nvPr/>
        </p:nvSpPr>
        <p:spPr>
          <a:xfrm>
            <a:off x="4499992" y="2688940"/>
            <a:ext cx="1296144" cy="64807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2,9</a:t>
            </a:r>
            <a:endParaRPr lang="uk-UA" sz="2800" b="1" dirty="0"/>
          </a:p>
        </p:txBody>
      </p:sp>
      <p:sp>
        <p:nvSpPr>
          <p:cNvPr id="8" name="Хмара 7"/>
          <p:cNvSpPr/>
          <p:nvPr/>
        </p:nvSpPr>
        <p:spPr>
          <a:xfrm>
            <a:off x="4220344" y="3284984"/>
            <a:ext cx="1296144" cy="64807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3,1</a:t>
            </a:r>
            <a:endParaRPr lang="uk-UA" sz="2800" b="1" dirty="0"/>
          </a:p>
        </p:txBody>
      </p:sp>
      <p:graphicFrame>
        <p:nvGraphicFramePr>
          <p:cNvPr id="10" name="Таблиця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152660148"/>
              </p:ext>
            </p:extLst>
          </p:nvPr>
        </p:nvGraphicFramePr>
        <p:xfrm>
          <a:off x="1357290" y="4714884"/>
          <a:ext cx="6012180" cy="802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525780"/>
                <a:gridCol w="609600"/>
              </a:tblGrid>
              <a:tr h="432048">
                <a:tc>
                  <a:txBody>
                    <a:bodyPr/>
                    <a:lstStyle/>
                    <a:p>
                      <a:r>
                        <a:rPr lang="en-US" dirty="0" smtClean="0"/>
                        <a:t>9,3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8,3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4,5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3,1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7,4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9,2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7,1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4,1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2,9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1,2</a:t>
                      </a:r>
                      <a:endParaRPr lang="uk-UA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ре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на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ва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га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ти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пе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ло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ро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мо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ка</a:t>
                      </a:r>
                      <a:endParaRPr lang="uk-UA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Прямокутник із двома вирізаними протилежними кутами 11"/>
          <p:cNvSpPr/>
          <p:nvPr/>
        </p:nvSpPr>
        <p:spPr>
          <a:xfrm>
            <a:off x="6048164" y="1500174"/>
            <a:ext cx="809852" cy="500065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err="1" smtClean="0">
                <a:solidFill>
                  <a:schemeClr val="bg1"/>
                </a:solidFill>
              </a:rPr>
              <a:t>пе</a:t>
            </a:r>
            <a:endParaRPr lang="uk-UA" sz="3200" b="1" dirty="0">
              <a:solidFill>
                <a:schemeClr val="bg1"/>
              </a:solidFill>
            </a:endParaRPr>
          </a:p>
        </p:txBody>
      </p:sp>
      <p:sp>
        <p:nvSpPr>
          <p:cNvPr id="13" name="Прямокутник із двома вирізаними протилежними кутами 12"/>
          <p:cNvSpPr/>
          <p:nvPr/>
        </p:nvSpPr>
        <p:spPr>
          <a:xfrm>
            <a:off x="6048029" y="2744924"/>
            <a:ext cx="792088" cy="36004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err="1" smtClean="0">
                <a:solidFill>
                  <a:schemeClr val="bg1"/>
                </a:solidFill>
              </a:rPr>
              <a:t>мо</a:t>
            </a:r>
            <a:endParaRPr lang="uk-UA" sz="3200" b="1" dirty="0">
              <a:solidFill>
                <a:schemeClr val="bg1"/>
              </a:solidFill>
            </a:endParaRPr>
          </a:p>
        </p:txBody>
      </p:sp>
      <p:sp>
        <p:nvSpPr>
          <p:cNvPr id="14" name="Прямокутник із двома вирізаними протилежними кутами 13"/>
          <p:cNvSpPr/>
          <p:nvPr/>
        </p:nvSpPr>
        <p:spPr>
          <a:xfrm>
            <a:off x="6016927" y="2190022"/>
            <a:ext cx="792088" cy="36004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/>
                </a:solidFill>
              </a:rPr>
              <a:t>р</a:t>
            </a:r>
            <a:r>
              <a:rPr lang="uk-UA" sz="3200" b="1" dirty="0" smtClean="0">
                <a:solidFill>
                  <a:schemeClr val="bg1"/>
                </a:solidFill>
              </a:rPr>
              <a:t>е</a:t>
            </a:r>
            <a:endParaRPr lang="uk-UA" sz="3200" b="1" dirty="0">
              <a:solidFill>
                <a:schemeClr val="bg1"/>
              </a:solidFill>
            </a:endParaRPr>
          </a:p>
        </p:txBody>
      </p:sp>
      <p:sp>
        <p:nvSpPr>
          <p:cNvPr id="15" name="Прямокутник із двома вирізаними протилежними кутами 14"/>
          <p:cNvSpPr/>
          <p:nvPr/>
        </p:nvSpPr>
        <p:spPr>
          <a:xfrm>
            <a:off x="6048164" y="3430960"/>
            <a:ext cx="792088" cy="360040"/>
          </a:xfrm>
          <a:prstGeom prst="snip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solidFill>
                  <a:schemeClr val="bg1"/>
                </a:solidFill>
              </a:rPr>
              <a:t>га</a:t>
            </a:r>
            <a:endParaRPr lang="uk-UA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89061282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dmin\Desktop\для 5 класу\картинки\dom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365" y="0"/>
            <a:ext cx="9200456" cy="6858000"/>
          </a:xfrm>
          <a:prstGeom prst="rect">
            <a:avLst/>
          </a:prstGeom>
          <a:noFill/>
          <a:effectLst>
            <a:glow rad="127000">
              <a:schemeClr val="accent1">
                <a:alpha val="56000"/>
              </a:schemeClr>
            </a:glow>
            <a:reflection stA="22000" endPos="65000" dist="508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1143000"/>
          </a:xfrm>
        </p:spPr>
        <p:txBody>
          <a:bodyPr>
            <a:normAutofit fontScale="90000"/>
          </a:bodyPr>
          <a:lstStyle/>
          <a:p>
            <a:pPr marL="0" lvl="0" indent="0"/>
            <a:r>
              <a:rPr lang="uk-UA" b="1" dirty="0" smtClean="0">
                <a:solidFill>
                  <a:srgbClr val="FF0000"/>
                </a:solidFill>
              </a:rPr>
              <a:t>Які цифри пропущено?:</a:t>
            </a:r>
            <a:r>
              <a:rPr lang="uk-UA" b="1" dirty="0">
                <a:solidFill>
                  <a:srgbClr val="FF0000"/>
                </a:solidFill>
              </a:rPr>
              <a:t/>
            </a:r>
            <a:br>
              <a:rPr lang="uk-UA" b="1" dirty="0">
                <a:solidFill>
                  <a:srgbClr val="FF0000"/>
                </a:solidFill>
              </a:rPr>
            </a:br>
            <a:endParaRPr lang="uk-UA" b="1" dirty="0">
              <a:solidFill>
                <a:srgbClr val="FF0000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1600200"/>
            <a:ext cx="5482952" cy="4525963"/>
          </a:xfrm>
        </p:spPr>
        <p:txBody>
          <a:bodyPr/>
          <a:lstStyle/>
          <a:p>
            <a:pPr marL="514350" indent="-514350">
              <a:buAutoNum type="arabicParenR"/>
            </a:pPr>
            <a:r>
              <a:rPr lang="uk-UA" b="1" dirty="0" smtClean="0"/>
              <a:t>5,2 </a:t>
            </a:r>
            <a:r>
              <a:rPr lang="uk-UA" b="1" dirty="0"/>
              <a:t>м – 3 </a:t>
            </a:r>
            <a:r>
              <a:rPr lang="uk-UA" b="1" dirty="0" smtClean="0"/>
              <a:t>см</a:t>
            </a:r>
            <a:r>
              <a:rPr lang="uk-UA" b="1" dirty="0"/>
              <a:t> </a:t>
            </a:r>
            <a:r>
              <a:rPr lang="uk-UA" b="1" dirty="0" smtClean="0"/>
              <a:t>=                 м   </a:t>
            </a:r>
          </a:p>
          <a:p>
            <a:pPr marL="514350" indent="-514350">
              <a:buAutoNum type="arabicParenR"/>
            </a:pPr>
            <a:r>
              <a:rPr lang="uk-UA" b="1" dirty="0" smtClean="0"/>
              <a:t> </a:t>
            </a:r>
            <a:r>
              <a:rPr lang="uk-UA" b="1" dirty="0"/>
              <a:t>5,2 м – 3 </a:t>
            </a:r>
            <a:r>
              <a:rPr lang="uk-UA" b="1" dirty="0" smtClean="0"/>
              <a:t>дм</a:t>
            </a:r>
            <a:r>
              <a:rPr lang="uk-UA" b="1" dirty="0"/>
              <a:t> </a:t>
            </a:r>
            <a:r>
              <a:rPr lang="uk-UA" b="1" dirty="0" smtClean="0"/>
              <a:t>=                м</a:t>
            </a:r>
          </a:p>
          <a:p>
            <a:pPr marL="514350" indent="-514350">
              <a:buAutoNum type="arabicParenR"/>
            </a:pPr>
            <a:r>
              <a:rPr lang="uk-UA" b="1" dirty="0" smtClean="0"/>
              <a:t> </a:t>
            </a:r>
            <a:r>
              <a:rPr lang="uk-UA" b="1" dirty="0"/>
              <a:t>5,2 км – 3 </a:t>
            </a:r>
            <a:r>
              <a:rPr lang="uk-UA" b="1" dirty="0" smtClean="0"/>
              <a:t>м =                 </a:t>
            </a:r>
            <a:r>
              <a:rPr lang="uk-UA" b="1" dirty="0" err="1" smtClean="0"/>
              <a:t>м</a:t>
            </a:r>
            <a:r>
              <a:rPr lang="uk-UA" b="1" dirty="0"/>
              <a:t/>
            </a:r>
            <a:br>
              <a:rPr lang="uk-UA" b="1" dirty="0"/>
            </a:br>
            <a:endParaRPr lang="uk-UA" b="1" dirty="0"/>
          </a:p>
        </p:txBody>
      </p:sp>
      <p:sp>
        <p:nvSpPr>
          <p:cNvPr id="8" name="Пляма 1 7"/>
          <p:cNvSpPr/>
          <p:nvPr/>
        </p:nvSpPr>
        <p:spPr>
          <a:xfrm>
            <a:off x="3563888" y="1430490"/>
            <a:ext cx="1242290" cy="79208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5, 17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9" name="Пляма 1 8"/>
          <p:cNvSpPr/>
          <p:nvPr/>
        </p:nvSpPr>
        <p:spPr>
          <a:xfrm>
            <a:off x="3832718" y="2069434"/>
            <a:ext cx="1242290" cy="79208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4,9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10" name="Пляма 1 9"/>
          <p:cNvSpPr/>
          <p:nvPr/>
        </p:nvSpPr>
        <p:spPr>
          <a:xfrm>
            <a:off x="3832718" y="2708920"/>
            <a:ext cx="1531370" cy="79208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5197</a:t>
            </a:r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5122" name="Picture 2" descr="C:\Users\Admin\Desktop\для 5 класу\картинки\0_5847b_51824909_M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902915"/>
            <a:ext cx="2798440" cy="43725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67897061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dmin\Desktop\для 5 класу\картинки\dom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0456" cy="6858000"/>
          </a:xfrm>
          <a:prstGeom prst="rect">
            <a:avLst/>
          </a:prstGeom>
          <a:noFill/>
          <a:effectLst>
            <a:glow rad="127000">
              <a:schemeClr val="accent1">
                <a:alpha val="56000"/>
              </a:schemeClr>
            </a:glow>
            <a:reflection stA="22000" endPos="65000" dist="508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 із двома вирізаними протилежними кутами 4"/>
          <p:cNvSpPr/>
          <p:nvPr/>
        </p:nvSpPr>
        <p:spPr>
          <a:xfrm>
            <a:off x="395536" y="1304764"/>
            <a:ext cx="8460432" cy="4248472"/>
          </a:xfrm>
          <a:prstGeom prst="snip2Diag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Задача для Незнайка</a:t>
            </a:r>
            <a:r>
              <a:rPr lang="uk-UA" dirty="0" smtClean="0"/>
              <a:t>.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240" cy="452596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uk-UA" b="1" dirty="0" smtClean="0">
                <a:solidFill>
                  <a:srgbClr val="0000FF"/>
                </a:solidFill>
              </a:rPr>
              <a:t>	Одного </a:t>
            </a:r>
            <a:r>
              <a:rPr lang="uk-UA" b="1" dirty="0">
                <a:solidFill>
                  <a:srgbClr val="0000FF"/>
                </a:solidFill>
              </a:rPr>
              <a:t>разу вчитель запропонував Незнайку порівняти дроби 0,31 і 0,6. «Це дуже просто, — розпочав Незнайко. — Цілі частини цих дробів рівні. Порівняймо дробові частини. 31 більше за 6, отже, і 0,31 більше за 0,6». Чи згодні ви з цим твердженням</a:t>
            </a:r>
            <a:r>
              <a:rPr lang="uk-UA" b="1" dirty="0" smtClean="0">
                <a:solidFill>
                  <a:srgbClr val="0000FF"/>
                </a:solidFill>
              </a:rPr>
              <a:t>?</a:t>
            </a:r>
            <a:endParaRPr lang="uk-UA" b="1" dirty="0">
              <a:solidFill>
                <a:srgbClr val="0000FF"/>
              </a:solidFill>
            </a:endParaRPr>
          </a:p>
        </p:txBody>
      </p:sp>
      <p:pic>
        <p:nvPicPr>
          <p:cNvPr id="6146" name="Picture 2" descr="C:\Users\Admin\Desktop\для 5 класу\картинки\28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126376"/>
            <a:ext cx="2195736" cy="27047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4549627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uk-UA" dirty="0"/>
              <a:t>Власна швидкість моторного човна дорівнює 11,2 км/</a:t>
            </a:r>
            <a:r>
              <a:rPr lang="uk-UA" dirty="0" err="1"/>
              <a:t>год</a:t>
            </a:r>
            <a:r>
              <a:rPr lang="uk-UA" dirty="0"/>
              <a:t>, а швидкість течії річки — 2,3 км/год. Знайдіть швидкість човна за течією і його швидкість проти течії.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4" name="Picture 2" descr="C:\Users\Admin\Desktop\для 5 класу\картинки\dom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59" y="33401"/>
            <a:ext cx="9200456" cy="6858000"/>
          </a:xfrm>
          <a:prstGeom prst="rect">
            <a:avLst/>
          </a:prstGeom>
          <a:noFill/>
          <a:effectLst>
            <a:glow rad="127000">
              <a:schemeClr val="accent1">
                <a:alpha val="56000"/>
              </a:schemeClr>
            </a:glow>
            <a:reflection stA="22000" endPos="65000" dist="508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Горизонтальний сувій 5"/>
          <p:cNvSpPr/>
          <p:nvPr/>
        </p:nvSpPr>
        <p:spPr>
          <a:xfrm>
            <a:off x="1331640" y="332656"/>
            <a:ext cx="6840760" cy="446449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uk-UA" sz="2000" b="1" dirty="0" smtClean="0"/>
              <a:t>	1. Деяке </a:t>
            </a:r>
            <a:r>
              <a:rPr lang="uk-UA" sz="2000" b="1" dirty="0"/>
              <a:t>число задовольняє одночасно три нерівності. Знайдіть це число:</a:t>
            </a:r>
          </a:p>
          <a:p>
            <a:r>
              <a:rPr lang="ru-RU" sz="2000" b="1" dirty="0"/>
              <a:t>3,5 &lt; </a:t>
            </a:r>
            <a:r>
              <a:rPr lang="ru-RU" sz="2000" b="1" dirty="0" smtClean="0"/>
              <a:t>       </a:t>
            </a:r>
            <a:r>
              <a:rPr lang="en-US" sz="2000" b="1" dirty="0" smtClean="0"/>
              <a:t>□</a:t>
            </a:r>
            <a:r>
              <a:rPr lang="uk-UA" sz="2000" b="1" dirty="0" smtClean="0"/>
              <a:t>   </a:t>
            </a:r>
            <a:r>
              <a:rPr lang="en-US" sz="2000" b="1" dirty="0" smtClean="0"/>
              <a:t> </a:t>
            </a:r>
            <a:r>
              <a:rPr lang="uk-UA" sz="2000" b="1" dirty="0" smtClean="0"/>
              <a:t>  &lt; </a:t>
            </a:r>
            <a:r>
              <a:rPr lang="uk-UA" sz="2000" b="1" dirty="0"/>
              <a:t>4,1</a:t>
            </a:r>
            <a:r>
              <a:rPr lang="uk-UA" sz="2000" b="1" dirty="0" smtClean="0"/>
              <a:t>;</a:t>
            </a:r>
          </a:p>
          <a:p>
            <a:r>
              <a:rPr lang="uk-UA" sz="2000" b="1" dirty="0" smtClean="0"/>
              <a:t> </a:t>
            </a:r>
            <a:r>
              <a:rPr lang="uk-UA" sz="2000" b="1" dirty="0"/>
              <a:t>3,7 &lt; </a:t>
            </a:r>
            <a:r>
              <a:rPr lang="uk-UA" sz="2000" b="1" dirty="0" smtClean="0"/>
              <a:t>      </a:t>
            </a:r>
            <a:r>
              <a:rPr lang="en-US" sz="2000" b="1" dirty="0" smtClean="0"/>
              <a:t>□</a:t>
            </a:r>
            <a:r>
              <a:rPr lang="uk-UA" sz="2000" b="1" dirty="0" smtClean="0"/>
              <a:t>      &lt; </a:t>
            </a:r>
            <a:r>
              <a:rPr lang="uk-UA" sz="2000" b="1" dirty="0"/>
              <a:t>4,0; </a:t>
            </a:r>
            <a:endParaRPr lang="uk-UA" sz="2000" b="1" dirty="0" smtClean="0"/>
          </a:p>
          <a:p>
            <a:r>
              <a:rPr lang="uk-UA" sz="2000" b="1" dirty="0" smtClean="0"/>
              <a:t>3,6 </a:t>
            </a:r>
            <a:r>
              <a:rPr lang="uk-UA" sz="2000" b="1" dirty="0"/>
              <a:t>&lt; </a:t>
            </a:r>
            <a:r>
              <a:rPr lang="uk-UA" sz="2000" b="1" dirty="0" smtClean="0"/>
              <a:t>       </a:t>
            </a:r>
            <a:r>
              <a:rPr lang="en-US" sz="2000" b="1" dirty="0" smtClean="0"/>
              <a:t>□</a:t>
            </a:r>
            <a:r>
              <a:rPr lang="uk-UA" sz="2000" b="1" dirty="0" smtClean="0"/>
              <a:t>      &lt; </a:t>
            </a:r>
            <a:r>
              <a:rPr lang="uk-UA" sz="2000" b="1" dirty="0"/>
              <a:t>3,9</a:t>
            </a:r>
            <a:r>
              <a:rPr lang="uk-UA" sz="2000" b="1" dirty="0" smtClean="0"/>
              <a:t>.</a:t>
            </a:r>
          </a:p>
          <a:p>
            <a:endParaRPr lang="uk-UA" sz="2000" b="1" dirty="0"/>
          </a:p>
          <a:p>
            <a:pPr lvl="0"/>
            <a:r>
              <a:rPr lang="uk-UA" sz="2000" b="1" dirty="0" smtClean="0"/>
              <a:t>	2. У </a:t>
            </a:r>
            <a:r>
              <a:rPr lang="uk-UA" sz="2000" b="1" dirty="0"/>
              <a:t>деякому десятковому дробі всі цифри однакові. Який це дріб, якщо</a:t>
            </a:r>
            <a:br>
              <a:rPr lang="uk-UA" sz="2000" b="1" dirty="0"/>
            </a:br>
            <a:r>
              <a:rPr lang="uk-UA" sz="2000" b="1" dirty="0"/>
              <a:t>він більший за 2,21, але менший від 2,221</a:t>
            </a:r>
            <a:r>
              <a:rPr lang="uk-UA" sz="2000" b="1" dirty="0" smtClean="0"/>
              <a:t>?</a:t>
            </a:r>
          </a:p>
          <a:p>
            <a:pPr lvl="0"/>
            <a:r>
              <a:rPr lang="uk-UA" sz="2000" b="1" dirty="0" smtClean="0"/>
              <a:t>             </a:t>
            </a:r>
          </a:p>
          <a:p>
            <a:pPr lvl="0"/>
            <a:endParaRPr lang="uk-UA" sz="2000" b="1" dirty="0"/>
          </a:p>
        </p:txBody>
      </p:sp>
      <p:sp>
        <p:nvSpPr>
          <p:cNvPr id="7" name="Прямокутник 6"/>
          <p:cNvSpPr/>
          <p:nvPr/>
        </p:nvSpPr>
        <p:spPr>
          <a:xfrm>
            <a:off x="2699792" y="1556792"/>
            <a:ext cx="576064" cy="79208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3,8</a:t>
            </a:r>
            <a:endParaRPr lang="uk-UA" dirty="0"/>
          </a:p>
        </p:txBody>
      </p:sp>
      <p:sp>
        <p:nvSpPr>
          <p:cNvPr id="8" name="Пляма 1 7"/>
          <p:cNvSpPr/>
          <p:nvPr/>
        </p:nvSpPr>
        <p:spPr>
          <a:xfrm>
            <a:off x="3293435" y="3723591"/>
            <a:ext cx="1728192" cy="1080120"/>
          </a:xfrm>
          <a:prstGeom prst="irregularSeal1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2,22</a:t>
            </a:r>
            <a:endParaRPr lang="uk-UA" dirty="0"/>
          </a:p>
        </p:txBody>
      </p:sp>
      <p:pic>
        <p:nvPicPr>
          <p:cNvPr id="7170" name="Picture 2" descr="C:\Users\Admin\Desktop\для 5 класу\картинки\0_59336_683c62bb_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8829" y="2892152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00419311"/>
      </p:ext>
    </p:extLst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744" y="175246"/>
            <a:ext cx="8229600" cy="1143000"/>
          </a:xfrm>
        </p:spPr>
        <p:txBody>
          <a:bodyPr/>
          <a:lstStyle/>
          <a:p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00744" y="1500808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uk-UA" b="1" i="1" dirty="0"/>
              <a:t>Самостійна робота</a:t>
            </a:r>
            <a:endParaRPr lang="uk-UA" dirty="0"/>
          </a:p>
          <a:p>
            <a:r>
              <a:rPr lang="uk-UA" i="1" dirty="0"/>
              <a:t>Варіант 1 [2]</a:t>
            </a:r>
            <a:endParaRPr lang="uk-UA" dirty="0"/>
          </a:p>
          <a:p>
            <a:pPr lvl="0"/>
            <a:r>
              <a:rPr lang="uk-UA" dirty="0"/>
              <a:t>Виконайте дії:</a:t>
            </a:r>
          </a:p>
          <a:p>
            <a:r>
              <a:rPr lang="uk-UA" dirty="0"/>
              <a:t>1) 3,87 + 32,496; 2) 23,7 – 16,48; 3) 20 – 12,345; 4) 35,493 + 4,037. </a:t>
            </a:r>
          </a:p>
          <a:p>
            <a:r>
              <a:rPr lang="uk-UA" dirty="0"/>
              <a:t>[1) 4,36 + 27,647; 2) 32,4 – 17,23; 3) 50 – 22,475; 4) 28,547 + 3,253.]</a:t>
            </a:r>
          </a:p>
          <a:p>
            <a:pPr lvl="0"/>
            <a:r>
              <a:rPr lang="uk-UA" dirty="0"/>
              <a:t>Розв'яжіть рівняння:</a:t>
            </a:r>
          </a:p>
          <a:p>
            <a:r>
              <a:rPr lang="uk-UA" dirty="0"/>
              <a:t>1) </a:t>
            </a:r>
            <a:r>
              <a:rPr lang="uk-UA" i="1" dirty="0"/>
              <a:t>х</a:t>
            </a:r>
            <a:r>
              <a:rPr lang="uk-UA" dirty="0"/>
              <a:t> + 2,34 = 6; 2) (2,34 + </a:t>
            </a:r>
            <a:r>
              <a:rPr lang="uk-UA" i="1" dirty="0" err="1"/>
              <a:t>х</a:t>
            </a:r>
            <a:r>
              <a:rPr lang="uk-UA" dirty="0"/>
              <a:t>) – 8,5 = 4,73. </a:t>
            </a:r>
          </a:p>
          <a:p>
            <a:r>
              <a:rPr lang="uk-UA" dirty="0"/>
              <a:t>[1) 40,18 – </a:t>
            </a:r>
            <a:r>
              <a:rPr lang="en-US" i="1" dirty="0"/>
              <a:t>x</a:t>
            </a:r>
            <a:r>
              <a:rPr lang="en-US" dirty="0"/>
              <a:t> </a:t>
            </a:r>
            <a:r>
              <a:rPr lang="uk-UA" dirty="0"/>
              <a:t>= 6,291; 2) (</a:t>
            </a:r>
            <a:r>
              <a:rPr lang="en-US" i="1" dirty="0"/>
              <a:t>x</a:t>
            </a:r>
            <a:r>
              <a:rPr lang="uk-UA" dirty="0"/>
              <a:t> – 20,8) + 12,17 = 22,2]</a:t>
            </a:r>
            <a:br>
              <a:rPr lang="uk-UA" dirty="0"/>
            </a:br>
            <a:r>
              <a:rPr lang="uk-UA" i="1" dirty="0"/>
              <a:t>Відповіді</a:t>
            </a:r>
            <a:endParaRPr lang="uk-UA" dirty="0"/>
          </a:p>
          <a:p>
            <a:r>
              <a:rPr lang="uk-UA" dirty="0"/>
              <a:t>Варіант 1. 1. 1) 36,366; 2) 7,22; 3) 7,655; 4) 39,53. 2.1) 3,66; 2) 10,89.</a:t>
            </a:r>
          </a:p>
          <a:p>
            <a:r>
              <a:rPr lang="uk-UA" dirty="0"/>
              <a:t>Варіант 2. 1. 1) 32,007; 2) 15,17; 3) 27,525; 4) 31,8. 2. 1) 33,889; 2) 30,83.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4" name="Picture 2" descr="C:\Users\Admin\Desktop\для 5 класу\картинки\dom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456" y="-99392"/>
            <a:ext cx="9200456" cy="6858000"/>
          </a:xfrm>
          <a:prstGeom prst="rect">
            <a:avLst/>
          </a:prstGeom>
          <a:noFill/>
          <a:effectLst>
            <a:glow rad="127000">
              <a:schemeClr val="accent1">
                <a:alpha val="56000"/>
              </a:schemeClr>
            </a:glow>
            <a:reflection stA="22000" endPos="65000" dist="508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кутник із двома округленими протилежними кутами 8"/>
          <p:cNvSpPr/>
          <p:nvPr/>
        </p:nvSpPr>
        <p:spPr>
          <a:xfrm>
            <a:off x="4543772" y="781708"/>
            <a:ext cx="4543610" cy="5795731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uk-UA" b="1" dirty="0">
                <a:solidFill>
                  <a:schemeClr val="bg1"/>
                </a:solidFill>
              </a:rPr>
              <a:t>1. Запишіть </a:t>
            </a:r>
            <a:r>
              <a:rPr lang="uk-UA" b="1" dirty="0" smtClean="0">
                <a:solidFill>
                  <a:schemeClr val="bg1"/>
                </a:solidFill>
              </a:rPr>
              <a:t> </a:t>
            </a:r>
            <a:r>
              <a:rPr lang="uk-UA" b="1" dirty="0">
                <a:solidFill>
                  <a:schemeClr val="bg1"/>
                </a:solidFill>
              </a:rPr>
              <a:t>в </a:t>
            </a:r>
            <a:r>
              <a:rPr lang="uk-UA" b="1" dirty="0" smtClean="0">
                <a:solidFill>
                  <a:schemeClr val="bg1"/>
                </a:solidFill>
              </a:rPr>
              <a:t>метрах</a:t>
            </a:r>
          </a:p>
          <a:p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7 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 5 дм, 3 </a:t>
            </a:r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 7 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см і 2 м 88 мм </a:t>
            </a:r>
            <a:endParaRPr lang="uk-UA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/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. Розв’яжіть рівняння</a:t>
            </a:r>
          </a:p>
          <a:p>
            <a:pPr algn="just"/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2,005 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– </a:t>
            </a:r>
            <a:r>
              <a:rPr lang="uk-UA" b="1" i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х 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= 0 </a:t>
            </a:r>
            <a:endParaRPr lang="uk-UA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/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Знайдіть різницю.</a:t>
            </a:r>
          </a:p>
          <a:p>
            <a:pPr algn="just"/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 – 2,9996 </a:t>
            </a:r>
            <a:endParaRPr lang="uk-UA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algn="just"/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. Знайдіть корінь та округліть до сотих</a:t>
            </a:r>
          </a:p>
          <a:p>
            <a:pPr algn="just"/>
            <a:r>
              <a:rPr lang="uk-UA" b="1" i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х </a:t>
            </a:r>
            <a:r>
              <a:rPr lang="ru-RU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+ </a:t>
            </a: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5,448 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= 10,3 </a:t>
            </a:r>
            <a:endParaRPr lang="uk-UA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5. Знайдіть значення швидкості катера за течією, 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якщо швидкість течії річки 2,6 км/</a:t>
            </a:r>
            <a:r>
              <a:rPr lang="uk-UA" b="1" dirty="0" err="1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год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b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 </a:t>
            </a:r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власна швидкість катера 17,2 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км/</a:t>
            </a:r>
            <a:r>
              <a:rPr lang="uk-UA" b="1" dirty="0" err="1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год</a:t>
            </a:r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?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10" name="Прямокутник із двома округленими протилежними кутами 9"/>
          <p:cNvSpPr/>
          <p:nvPr/>
        </p:nvSpPr>
        <p:spPr>
          <a:xfrm>
            <a:off x="49610" y="831607"/>
            <a:ext cx="4148236" cy="5892925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AutoNum type="arabicPeriod"/>
            </a:pPr>
            <a:r>
              <a:rPr lang="uk-UA" b="1" dirty="0" smtClean="0">
                <a:solidFill>
                  <a:schemeClr val="bg1"/>
                </a:solidFill>
              </a:rPr>
              <a:t>Запишіть  в тоннах</a:t>
            </a:r>
          </a:p>
          <a:p>
            <a:pPr algn="just"/>
            <a:r>
              <a:rPr lang="uk-UA" b="1" dirty="0" smtClean="0">
                <a:solidFill>
                  <a:schemeClr val="bg1"/>
                </a:solidFill>
              </a:rPr>
              <a:t> </a:t>
            </a:r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2т 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28 кг, 1 т 5 кг, 5 т 4 </a:t>
            </a:r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ц.</a:t>
            </a:r>
          </a:p>
          <a:p>
            <a:pPr algn="just"/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2. Розв’яжіть рівняння</a:t>
            </a:r>
          </a:p>
          <a:p>
            <a:pPr algn="just"/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12,093 – х = 2,093</a:t>
            </a:r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;</a:t>
            </a:r>
          </a:p>
          <a:p>
            <a:pPr algn="just"/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3. Знайдіть різницю.</a:t>
            </a:r>
          </a:p>
          <a:p>
            <a:pPr algn="just"/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10 – </a:t>
            </a:r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0,090908 = </a:t>
            </a:r>
          </a:p>
          <a:p>
            <a:pPr algn="just"/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4. Знайдіть корінь та округліть до сотих</a:t>
            </a:r>
          </a:p>
          <a:p>
            <a:pPr algn="just"/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х – 1,048 = 0,909 </a:t>
            </a:r>
            <a:endParaRPr lang="uk-UA" b="1" dirty="0" smtClean="0">
              <a:solidFill>
                <a:schemeClr val="bg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algn="just"/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5. Знайти значення власної швидкості катера,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якщо 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швидкість течії річки 2,3 км/</a:t>
            </a:r>
            <a:r>
              <a:rPr lang="uk-UA" b="1" dirty="0" err="1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год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 а </a:t>
            </a:r>
            <a:r>
              <a:rPr lang="uk-UA" b="1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швидкість катера 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 течією</a:t>
            </a:r>
            <a:b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18,1км/</a:t>
            </a:r>
            <a:r>
              <a:rPr lang="uk-UA" b="1" dirty="0" err="1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год</a:t>
            </a:r>
            <a:r>
              <a:rPr lang="uk-UA" b="1" dirty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?</a:t>
            </a:r>
            <a:endParaRPr lang="uk-UA" sz="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11" name="Виноска-хмарка 10"/>
          <p:cNvSpPr/>
          <p:nvPr/>
        </p:nvSpPr>
        <p:spPr>
          <a:xfrm>
            <a:off x="2500298" y="714356"/>
            <a:ext cx="1872208" cy="864096"/>
          </a:xfrm>
          <a:prstGeom prst="cloudCallout">
            <a:avLst/>
          </a:prstGeom>
          <a:solidFill>
            <a:srgbClr val="7030A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І Варіант</a:t>
            </a:r>
            <a:endParaRPr lang="uk-UA" dirty="0"/>
          </a:p>
        </p:txBody>
      </p:sp>
      <p:sp>
        <p:nvSpPr>
          <p:cNvPr id="12" name="Виноска-хмарка 11"/>
          <p:cNvSpPr/>
          <p:nvPr/>
        </p:nvSpPr>
        <p:spPr>
          <a:xfrm>
            <a:off x="7103707" y="816732"/>
            <a:ext cx="1872208" cy="864096"/>
          </a:xfrm>
          <a:prstGeom prst="cloudCallout">
            <a:avLst/>
          </a:prstGeom>
          <a:solidFill>
            <a:srgbClr val="7030A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ІІ Варіант</a:t>
            </a:r>
            <a:endParaRPr lang="uk-UA" dirty="0"/>
          </a:p>
        </p:txBody>
      </p:sp>
      <p:sp>
        <p:nvSpPr>
          <p:cNvPr id="13" name="Горизонтальний сувій 12"/>
          <p:cNvSpPr/>
          <p:nvPr/>
        </p:nvSpPr>
        <p:spPr>
          <a:xfrm>
            <a:off x="1857356" y="0"/>
            <a:ext cx="6143668" cy="857232"/>
          </a:xfrm>
          <a:prstGeom prst="horizontalScroll">
            <a:avLst/>
          </a:prstGeom>
          <a:solidFill>
            <a:srgbClr val="7030A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Самостійна робота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195" name="Picture 3" descr="C:\Users\Admin\Desktop\для 5 класу\картинки\0_58498_ca68a485_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6060" y="4301332"/>
            <a:ext cx="955423" cy="23494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Admin\Desktop\для 5 класу\картинки\0_585f5_abf44e32_M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190469"/>
            <a:ext cx="4608512" cy="16891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круглений прямокутник 13"/>
          <p:cNvSpPr/>
          <p:nvPr/>
        </p:nvSpPr>
        <p:spPr>
          <a:xfrm>
            <a:off x="3071802" y="1785926"/>
            <a:ext cx="949002" cy="36004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8,433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17" name="Округлений прямокутник 16"/>
          <p:cNvSpPr/>
          <p:nvPr/>
        </p:nvSpPr>
        <p:spPr>
          <a:xfrm>
            <a:off x="7565310" y="2471226"/>
            <a:ext cx="949002" cy="36004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2,005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18" name="Округлений прямокутник 17"/>
          <p:cNvSpPr/>
          <p:nvPr/>
        </p:nvSpPr>
        <p:spPr>
          <a:xfrm>
            <a:off x="1857356" y="5429264"/>
            <a:ext cx="1714512" cy="35719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15,8 </a:t>
            </a:r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км/</a:t>
            </a:r>
            <a:r>
              <a:rPr lang="uk-UA" b="1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год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19" name="Округлений прямокутник 18"/>
          <p:cNvSpPr/>
          <p:nvPr/>
        </p:nvSpPr>
        <p:spPr>
          <a:xfrm>
            <a:off x="2357422" y="3714752"/>
            <a:ext cx="949002" cy="36004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1,96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20" name="Округлений прямокутник 19"/>
          <p:cNvSpPr/>
          <p:nvPr/>
        </p:nvSpPr>
        <p:spPr>
          <a:xfrm>
            <a:off x="2571736" y="2857496"/>
            <a:ext cx="1382090" cy="41193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0,909092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21" name="Округлений прямокутник 20"/>
          <p:cNvSpPr/>
          <p:nvPr/>
        </p:nvSpPr>
        <p:spPr>
          <a:xfrm>
            <a:off x="2571736" y="2428868"/>
            <a:ext cx="949002" cy="36004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10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22" name="Округлений прямокутник 21"/>
          <p:cNvSpPr/>
          <p:nvPr/>
        </p:nvSpPr>
        <p:spPr>
          <a:xfrm>
            <a:off x="8138380" y="1931166"/>
            <a:ext cx="949002" cy="36004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12,658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23" name="Округлений прямокутник 22"/>
          <p:cNvSpPr/>
          <p:nvPr/>
        </p:nvSpPr>
        <p:spPr>
          <a:xfrm>
            <a:off x="7000892" y="3000372"/>
            <a:ext cx="949002" cy="36004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1,0004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24" name="Округлений прямокутник 23"/>
          <p:cNvSpPr/>
          <p:nvPr/>
        </p:nvSpPr>
        <p:spPr>
          <a:xfrm>
            <a:off x="6786578" y="3714752"/>
            <a:ext cx="949002" cy="36004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4,85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25" name="Округлений прямокутник 24"/>
          <p:cNvSpPr/>
          <p:nvPr/>
        </p:nvSpPr>
        <p:spPr>
          <a:xfrm>
            <a:off x="6429388" y="5518229"/>
            <a:ext cx="1880243" cy="26822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19,8 </a:t>
            </a:r>
            <a:r>
              <a:rPr lang="uk-UA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км/</a:t>
            </a:r>
            <a:r>
              <a:rPr lang="uk-UA" b="1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год</a:t>
            </a:r>
            <a:endParaRPr lang="uk-UA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46731372"/>
      </p:ext>
    </p:extLst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363214801"/>
              </p:ext>
            </p:extLst>
          </p:nvPr>
        </p:nvGraphicFramePr>
        <p:xfrm>
          <a:off x="2483768" y="4293096"/>
          <a:ext cx="3662045" cy="431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71600"/>
                <a:gridCol w="1714500"/>
                <a:gridCol w="575945"/>
              </a:tblGrid>
              <a:tr h="2159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МОСКВА</a:t>
                      </a:r>
                      <a:endParaRPr lang="uk-U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4,2 &lt; х &lt; 5,7</a:t>
                      </a:r>
                      <a:endParaRPr lang="uk-U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В</a:t>
                      </a:r>
                      <a:endParaRPr lang="uk-U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</a:tr>
              <a:tr h="2159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ХАРКІВ</a:t>
                      </a:r>
                      <a:endParaRPr lang="uk-U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2,3 &lt; х &lt; 4</a:t>
                      </a:r>
                      <a:endParaRPr lang="uk-UA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?</a:t>
                      </a:r>
                      <a:endParaRPr lang="uk-U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5400" marR="25400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278092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Додатково на уроці розв'язується логічна задача на повторення: вста­вити пропущене число, або слово, або літеру:</a:t>
            </a:r>
            <a:endParaRPr kumimoji="0" lang="uk-UA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C:\Users\Admin\Desktop\для 5 класу\картинки\dom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4" y="0"/>
            <a:ext cx="9200456" cy="6858000"/>
          </a:xfrm>
          <a:prstGeom prst="rect">
            <a:avLst/>
          </a:prstGeom>
          <a:noFill/>
          <a:effectLst>
            <a:glow rad="127000">
              <a:schemeClr val="accent1">
                <a:alpha val="56000"/>
              </a:schemeClr>
            </a:glow>
            <a:reflection stA="22000" endPos="65000" dist="50800" dir="5400000" sy="-100000" algn="bl" rotWithShape="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Admin\Desktop\для 5 класу\картинки\0_5849a_f9c7d90e_M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8" y="2117205"/>
            <a:ext cx="2742591" cy="45457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Admin\Desktop\для 5 класу\картинки\0_58492_1fe504e4_M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117205"/>
            <a:ext cx="2247900" cy="381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63688" y="476672"/>
            <a:ext cx="66403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Comic Sans MS" pitchFamily="66" charset="0"/>
              </a:rPr>
              <a:t>Домашнє завдання.</a:t>
            </a:r>
          </a:p>
          <a:p>
            <a:r>
              <a:rPr lang="uk-UA" sz="3200" b="1" dirty="0" smtClean="0">
                <a:solidFill>
                  <a:srgbClr val="FF0000"/>
                </a:solidFill>
                <a:latin typeface="Comic Sans MS" pitchFamily="66" charset="0"/>
              </a:rPr>
              <a:t>№№  </a:t>
            </a:r>
            <a:r>
              <a:rPr lang="uk-UA" sz="3200" b="1" dirty="0" smtClean="0">
                <a:solidFill>
                  <a:srgbClr val="FF0000"/>
                </a:solidFill>
                <a:latin typeface="Comic Sans MS" pitchFamily="66" charset="0"/>
              </a:rPr>
              <a:t>890,</a:t>
            </a:r>
            <a:r>
              <a:rPr lang="uk-UA" sz="3200" b="1" dirty="0" smtClean="0">
                <a:solidFill>
                  <a:srgbClr val="FF0000"/>
                </a:solidFill>
                <a:latin typeface="Comic Sans MS" pitchFamily="66" charset="0"/>
              </a:rPr>
              <a:t>898,901, 907.</a:t>
            </a:r>
            <a:endParaRPr lang="uk-UA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7116339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543</Words>
  <Application>Microsoft Office PowerPoint</Application>
  <PresentationFormat>Экран (4:3)</PresentationFormat>
  <Paragraphs>154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Додавання, віднімання і порівняння десяткових дробів</vt:lpstr>
      <vt:lpstr>Порівняйте десяткові дроби</vt:lpstr>
      <vt:lpstr>Допоможіть Маші потрапити до будинку. Заповніть ланку обчислень: </vt:lpstr>
      <vt:lpstr>Слайд 4</vt:lpstr>
      <vt:lpstr>Виконайте дії, обравши найзручніший порядок дій та дізнайся зашифроване слово </vt:lpstr>
      <vt:lpstr>Які цифри пропущено?: </vt:lpstr>
      <vt:lpstr>Задача для Незнайка.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Додавання, віднімання і порівняння десяткових дробів</dc:title>
  <dc:creator>Admin</dc:creator>
  <cp:lastModifiedBy>Ирина</cp:lastModifiedBy>
  <cp:revision>30</cp:revision>
  <dcterms:created xsi:type="dcterms:W3CDTF">2012-02-26T04:28:59Z</dcterms:created>
  <dcterms:modified xsi:type="dcterms:W3CDTF">2014-02-02T14:30:15Z</dcterms:modified>
</cp:coreProperties>
</file>