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58" r:id="rId5"/>
    <p:sldId id="263" r:id="rId6"/>
    <p:sldId id="259" r:id="rId7"/>
    <p:sldId id="264" r:id="rId8"/>
    <p:sldId id="260" r:id="rId9"/>
    <p:sldId id="261" r:id="rId10"/>
    <p:sldId id="265" r:id="rId11"/>
    <p:sldId id="266" r:id="rId1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44" autoAdjust="0"/>
    <p:restoredTop sz="94660"/>
  </p:normalViewPr>
  <p:slideViewPr>
    <p:cSldViewPr snapToGrid="0">
      <p:cViewPr varScale="1">
        <p:scale>
          <a:sx n="46" d="100"/>
          <a:sy n="46" d="100"/>
        </p:scale>
        <p:origin x="780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1CC90-6061-4CE4-B945-05E3DFEF9944}" type="datetimeFigureOut">
              <a:rPr lang="ru-RU" smtClean="0"/>
              <a:t>06.05.2025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446C8-B6A5-4335-9E17-554631E05A1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743643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1CC90-6061-4CE4-B945-05E3DFEF9944}" type="datetimeFigureOut">
              <a:rPr lang="ru-RU" smtClean="0"/>
              <a:t>06.05.2025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446C8-B6A5-4335-9E17-554631E05A1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934209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1CC90-6061-4CE4-B945-05E3DFEF9944}" type="datetimeFigureOut">
              <a:rPr lang="ru-RU" smtClean="0"/>
              <a:t>06.05.2025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446C8-B6A5-4335-9E17-554631E05A1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4909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1CC90-6061-4CE4-B945-05E3DFEF9944}" type="datetimeFigureOut">
              <a:rPr lang="ru-RU" smtClean="0"/>
              <a:t>06.05.2025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446C8-B6A5-4335-9E17-554631E05A1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18303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1CC90-6061-4CE4-B945-05E3DFEF9944}" type="datetimeFigureOut">
              <a:rPr lang="ru-RU" smtClean="0"/>
              <a:t>06.05.2025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446C8-B6A5-4335-9E17-554631E05A1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02465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1CC90-6061-4CE4-B945-05E3DFEF9944}" type="datetimeFigureOut">
              <a:rPr lang="ru-RU" smtClean="0"/>
              <a:t>06.05.2025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446C8-B6A5-4335-9E17-554631E05A1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832614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1CC90-6061-4CE4-B945-05E3DFEF9944}" type="datetimeFigureOut">
              <a:rPr lang="ru-RU" smtClean="0"/>
              <a:t>06.05.2025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446C8-B6A5-4335-9E17-554631E05A1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947628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1CC90-6061-4CE4-B945-05E3DFEF9944}" type="datetimeFigureOut">
              <a:rPr lang="ru-RU" smtClean="0"/>
              <a:t>06.05.2025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446C8-B6A5-4335-9E17-554631E05A1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694126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1CC90-6061-4CE4-B945-05E3DFEF9944}" type="datetimeFigureOut">
              <a:rPr lang="ru-RU" smtClean="0"/>
              <a:t>06.05.2025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446C8-B6A5-4335-9E17-554631E05A1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356356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1CC90-6061-4CE4-B945-05E3DFEF9944}" type="datetimeFigureOut">
              <a:rPr lang="ru-RU" smtClean="0"/>
              <a:t>06.05.2025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446C8-B6A5-4335-9E17-554631E05A1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79359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1CC90-6061-4CE4-B945-05E3DFEF9944}" type="datetimeFigureOut">
              <a:rPr lang="ru-RU" smtClean="0"/>
              <a:t>06.05.2025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446C8-B6A5-4335-9E17-554631E05A1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769399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61CC90-6061-4CE4-B945-05E3DFEF9944}" type="datetimeFigureOut">
              <a:rPr lang="ru-RU" smtClean="0"/>
              <a:t>06.05.2025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5446C8-B6A5-4335-9E17-554631E05A1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712140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70750" y="-2663250"/>
            <a:ext cx="6850502" cy="1219200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37" t="15636" r="40908" b="4727"/>
          <a:stretch/>
        </p:blipFill>
        <p:spPr>
          <a:xfrm rot="16200000">
            <a:off x="3575814" y="-796529"/>
            <a:ext cx="5040373" cy="8458557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597727" y="2155476"/>
            <a:ext cx="7331431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000" b="1" i="1" dirty="0" smtClean="0">
                <a:solidFill>
                  <a:srgbClr val="FF0000"/>
                </a:solidFill>
              </a:rPr>
              <a:t>Урок 163. Обчислення способом</a:t>
            </a:r>
          </a:p>
          <a:p>
            <a:r>
              <a:rPr lang="uk-UA" sz="4000" b="1" i="1" dirty="0">
                <a:solidFill>
                  <a:srgbClr val="FF0000"/>
                </a:solidFill>
              </a:rPr>
              <a:t>п</a:t>
            </a:r>
            <a:r>
              <a:rPr lang="uk-UA" sz="4000" b="1" i="1" dirty="0" smtClean="0">
                <a:solidFill>
                  <a:srgbClr val="FF0000"/>
                </a:solidFill>
              </a:rPr>
              <a:t>ослідовного ділення. Задачі </a:t>
            </a:r>
          </a:p>
          <a:p>
            <a:r>
              <a:rPr lang="uk-UA" sz="4000" b="1" i="1" dirty="0">
                <a:solidFill>
                  <a:srgbClr val="FF0000"/>
                </a:solidFill>
              </a:rPr>
              <a:t>з</a:t>
            </a:r>
            <a:r>
              <a:rPr lang="uk-UA" sz="4000" b="1" i="1" dirty="0" smtClean="0">
                <a:solidFill>
                  <a:srgbClr val="FF0000"/>
                </a:solidFill>
              </a:rPr>
              <a:t> непрямим збільшенням / </a:t>
            </a:r>
          </a:p>
          <a:p>
            <a:r>
              <a:rPr lang="uk-UA" sz="4000" b="1" i="1" dirty="0">
                <a:solidFill>
                  <a:srgbClr val="FF0000"/>
                </a:solidFill>
              </a:rPr>
              <a:t>з</a:t>
            </a:r>
            <a:r>
              <a:rPr lang="uk-UA" sz="4000" b="1" i="1" dirty="0" smtClean="0">
                <a:solidFill>
                  <a:srgbClr val="FF0000"/>
                </a:solidFill>
              </a:rPr>
              <a:t>меншенням числа. </a:t>
            </a:r>
            <a:endParaRPr lang="ru-RU" sz="4000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63042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70750" y="-2663250"/>
            <a:ext cx="6850502" cy="1219200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37" t="15636" r="40908" b="4727"/>
          <a:stretch/>
        </p:blipFill>
        <p:spPr>
          <a:xfrm rot="16200000">
            <a:off x="3575814" y="-796529"/>
            <a:ext cx="5040373" cy="8458557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495495" y="1246909"/>
            <a:ext cx="720101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i="1" dirty="0" smtClean="0"/>
              <a:t>1. Обчисліть способом послідовного ділення:</a:t>
            </a:r>
            <a:endParaRPr lang="ru-RU" sz="2800" i="1" dirty="0"/>
          </a:p>
        </p:txBody>
      </p:sp>
      <p:sp>
        <p:nvSpPr>
          <p:cNvPr id="3" name="TextBox 2"/>
          <p:cNvSpPr txBox="1"/>
          <p:nvPr/>
        </p:nvSpPr>
        <p:spPr>
          <a:xfrm>
            <a:off x="2495495" y="2078182"/>
            <a:ext cx="2521844" cy="31085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300 :  ( 10 х 6) =</a:t>
            </a:r>
          </a:p>
          <a:p>
            <a:endParaRPr lang="uk-UA" sz="2800" b="1" i="1" dirty="0"/>
          </a:p>
          <a:p>
            <a:r>
              <a:rPr lang="uk-UA" sz="2800" b="1" i="1" dirty="0" smtClean="0"/>
              <a:t>900 : ( 10 х 3) = </a:t>
            </a:r>
          </a:p>
          <a:p>
            <a:endParaRPr lang="uk-UA" sz="2800" b="1" i="1" dirty="0"/>
          </a:p>
          <a:p>
            <a:r>
              <a:rPr lang="uk-UA" sz="2800" b="1" i="1" dirty="0" smtClean="0"/>
              <a:t>800 : 200 = </a:t>
            </a:r>
          </a:p>
          <a:p>
            <a:endParaRPr lang="uk-UA" sz="2800" b="1" i="1" dirty="0"/>
          </a:p>
          <a:p>
            <a:r>
              <a:rPr lang="uk-UA" sz="2800" b="1" i="1" dirty="0" smtClean="0"/>
              <a:t>900 : 30 =</a:t>
            </a:r>
            <a:endParaRPr lang="ru-RU" sz="2800" b="1" i="1" dirty="0"/>
          </a:p>
        </p:txBody>
      </p:sp>
    </p:spTree>
    <p:extLst>
      <p:ext uri="{BB962C8B-B14F-4D97-AF65-F5344CB8AC3E}">
        <p14:creationId xmlns:p14="http://schemas.microsoft.com/office/powerpoint/2010/main" val="18046235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70750" y="-2663250"/>
            <a:ext cx="6850502" cy="1219200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37" t="15636" r="40908" b="4727"/>
          <a:stretch/>
        </p:blipFill>
        <p:spPr>
          <a:xfrm rot="16200000">
            <a:off x="3575814" y="-796529"/>
            <a:ext cx="5040373" cy="8458557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495495" y="1246909"/>
            <a:ext cx="720101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i="1" dirty="0" smtClean="0"/>
              <a:t>1. Обчисліть способом послідовного ділення:</a:t>
            </a:r>
            <a:endParaRPr lang="ru-RU" sz="2800" i="1" dirty="0"/>
          </a:p>
        </p:txBody>
      </p:sp>
      <p:sp>
        <p:nvSpPr>
          <p:cNvPr id="3" name="TextBox 2"/>
          <p:cNvSpPr txBox="1"/>
          <p:nvPr/>
        </p:nvSpPr>
        <p:spPr>
          <a:xfrm>
            <a:off x="2495495" y="2078182"/>
            <a:ext cx="2969083" cy="31085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300 :  ( 10 х 6) = 5</a:t>
            </a:r>
          </a:p>
          <a:p>
            <a:endParaRPr lang="uk-UA" sz="2800" b="1" i="1" dirty="0"/>
          </a:p>
          <a:p>
            <a:r>
              <a:rPr lang="uk-UA" sz="2800" b="1" i="1" dirty="0" smtClean="0"/>
              <a:t>900 : ( 10 х 3) = 30 </a:t>
            </a:r>
          </a:p>
          <a:p>
            <a:endParaRPr lang="uk-UA" sz="2800" b="1" i="1" dirty="0"/>
          </a:p>
          <a:p>
            <a:r>
              <a:rPr lang="uk-UA" sz="2800" b="1" i="1" dirty="0" smtClean="0"/>
              <a:t>800 : 200 =  4</a:t>
            </a:r>
          </a:p>
          <a:p>
            <a:endParaRPr lang="uk-UA" sz="2800" b="1" i="1" dirty="0"/>
          </a:p>
          <a:p>
            <a:r>
              <a:rPr lang="uk-UA" sz="2800" b="1" i="1" dirty="0" smtClean="0"/>
              <a:t>900 : 30 = 30</a:t>
            </a:r>
            <a:endParaRPr lang="ru-RU" sz="2800" b="1" i="1" dirty="0"/>
          </a:p>
        </p:txBody>
      </p:sp>
    </p:spTree>
    <p:extLst>
      <p:ext uri="{BB962C8B-B14F-4D97-AF65-F5344CB8AC3E}">
        <p14:creationId xmlns:p14="http://schemas.microsoft.com/office/powerpoint/2010/main" val="33433405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70750" y="-2663250"/>
            <a:ext cx="6850502" cy="1219200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37" t="15636" r="40908" b="4727"/>
          <a:stretch/>
        </p:blipFill>
        <p:spPr>
          <a:xfrm rot="16200000">
            <a:off x="3575814" y="-796529"/>
            <a:ext cx="5040373" cy="8458557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639291" y="1059872"/>
            <a:ext cx="519302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i="1" dirty="0" smtClean="0"/>
              <a:t>2. Обчисліть зручним способом:</a:t>
            </a:r>
            <a:endParaRPr lang="ru-RU" sz="2800" i="1" dirty="0"/>
          </a:p>
        </p:txBody>
      </p:sp>
      <p:sp>
        <p:nvSpPr>
          <p:cNvPr id="3" name="TextBox 2"/>
          <p:cNvSpPr txBox="1"/>
          <p:nvPr/>
        </p:nvSpPr>
        <p:spPr>
          <a:xfrm>
            <a:off x="2639291" y="1910337"/>
            <a:ext cx="1805302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240 : 40 =</a:t>
            </a:r>
          </a:p>
          <a:p>
            <a:r>
              <a:rPr lang="uk-UA" sz="2800" b="1" i="1" dirty="0" smtClean="0"/>
              <a:t>140 : 70 =</a:t>
            </a:r>
          </a:p>
          <a:p>
            <a:r>
              <a:rPr lang="uk-UA" sz="2800" b="1" i="1" dirty="0" smtClean="0"/>
              <a:t>800 : 400 =</a:t>
            </a:r>
          </a:p>
          <a:p>
            <a:r>
              <a:rPr lang="uk-UA" sz="2800" b="1" i="1" dirty="0" smtClean="0"/>
              <a:t>160 : 20 =</a:t>
            </a:r>
          </a:p>
          <a:p>
            <a:r>
              <a:rPr lang="uk-UA" sz="2800" b="1" i="1" dirty="0" smtClean="0"/>
              <a:t>360 : 60 =</a:t>
            </a:r>
          </a:p>
          <a:p>
            <a:r>
              <a:rPr lang="uk-UA" sz="2800" b="1" i="1" dirty="0" smtClean="0"/>
              <a:t>480 : 80 =</a:t>
            </a:r>
          </a:p>
          <a:p>
            <a:r>
              <a:rPr lang="uk-UA" sz="2800" b="1" i="1" dirty="0" smtClean="0"/>
              <a:t>720 : 90 =</a:t>
            </a:r>
          </a:p>
          <a:p>
            <a:r>
              <a:rPr lang="uk-UA" sz="2800" b="1" i="1" dirty="0" smtClean="0"/>
              <a:t>500 : 50 =</a:t>
            </a:r>
            <a:endParaRPr lang="ru-RU" sz="2800" b="1" i="1" dirty="0"/>
          </a:p>
        </p:txBody>
      </p:sp>
    </p:spTree>
    <p:extLst>
      <p:ext uri="{BB962C8B-B14F-4D97-AF65-F5344CB8AC3E}">
        <p14:creationId xmlns:p14="http://schemas.microsoft.com/office/powerpoint/2010/main" val="20069078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70750" y="-2663250"/>
            <a:ext cx="6850502" cy="1219200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37" t="15636" r="40908" b="4727"/>
          <a:stretch/>
        </p:blipFill>
        <p:spPr>
          <a:xfrm rot="16200000">
            <a:off x="3575814" y="-796529"/>
            <a:ext cx="5040373" cy="8458557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639291" y="1059872"/>
            <a:ext cx="519302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i="1" dirty="0" smtClean="0"/>
              <a:t>2. Обчисліть зручним способом:</a:t>
            </a:r>
            <a:endParaRPr lang="ru-RU" sz="2800" i="1" dirty="0"/>
          </a:p>
        </p:txBody>
      </p:sp>
      <p:sp>
        <p:nvSpPr>
          <p:cNvPr id="3" name="TextBox 2"/>
          <p:cNvSpPr txBox="1"/>
          <p:nvPr/>
        </p:nvSpPr>
        <p:spPr>
          <a:xfrm>
            <a:off x="2639291" y="1910337"/>
            <a:ext cx="2069797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240 : 40 = 6</a:t>
            </a:r>
          </a:p>
          <a:p>
            <a:r>
              <a:rPr lang="uk-UA" sz="2800" b="1" i="1" dirty="0" smtClean="0"/>
              <a:t>140 : 70 = 2</a:t>
            </a:r>
          </a:p>
          <a:p>
            <a:r>
              <a:rPr lang="uk-UA" sz="2800" b="1" i="1" dirty="0" smtClean="0"/>
              <a:t>800 : 400 = 2</a:t>
            </a:r>
          </a:p>
          <a:p>
            <a:r>
              <a:rPr lang="uk-UA" sz="2800" b="1" i="1" dirty="0" smtClean="0"/>
              <a:t>160 : 20 = 8</a:t>
            </a:r>
          </a:p>
          <a:p>
            <a:r>
              <a:rPr lang="uk-UA" sz="2800" b="1" i="1" dirty="0" smtClean="0"/>
              <a:t>360 : 60 = 6</a:t>
            </a:r>
          </a:p>
          <a:p>
            <a:r>
              <a:rPr lang="uk-UA" sz="2800" b="1" i="1" dirty="0" smtClean="0"/>
              <a:t>480 : 80 = 6</a:t>
            </a:r>
          </a:p>
          <a:p>
            <a:r>
              <a:rPr lang="uk-UA" sz="2800" b="1" i="1" dirty="0" smtClean="0"/>
              <a:t>720 : 90 = 8</a:t>
            </a:r>
          </a:p>
          <a:p>
            <a:r>
              <a:rPr lang="uk-UA" sz="2800" b="1" i="1" dirty="0" smtClean="0"/>
              <a:t>500 : 50 = 10</a:t>
            </a:r>
            <a:endParaRPr lang="ru-RU" sz="2800" b="1" i="1" dirty="0"/>
          </a:p>
        </p:txBody>
      </p:sp>
    </p:spTree>
    <p:extLst>
      <p:ext uri="{BB962C8B-B14F-4D97-AF65-F5344CB8AC3E}">
        <p14:creationId xmlns:p14="http://schemas.microsoft.com/office/powerpoint/2010/main" val="309148815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70750" y="-2663250"/>
            <a:ext cx="6850502" cy="1219200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37" t="15636" r="40908" b="4727"/>
          <a:stretch/>
        </p:blipFill>
        <p:spPr>
          <a:xfrm rot="16200000">
            <a:off x="3575814" y="-796529"/>
            <a:ext cx="5040373" cy="8458557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680855" y="1267691"/>
            <a:ext cx="34227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i="1" dirty="0" smtClean="0"/>
              <a:t>3. Обчисліть вирази:</a:t>
            </a:r>
            <a:endParaRPr lang="ru-RU" sz="2800" i="1" dirty="0"/>
          </a:p>
        </p:txBody>
      </p:sp>
      <p:sp>
        <p:nvSpPr>
          <p:cNvPr id="3" name="TextBox 2"/>
          <p:cNvSpPr txBox="1"/>
          <p:nvPr/>
        </p:nvSpPr>
        <p:spPr>
          <a:xfrm>
            <a:off x="2982219" y="2056041"/>
            <a:ext cx="2820003" cy="31085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120 : 60 х 7 =</a:t>
            </a:r>
          </a:p>
          <a:p>
            <a:endParaRPr lang="uk-UA" sz="2800" b="1" i="1" dirty="0" smtClean="0"/>
          </a:p>
          <a:p>
            <a:r>
              <a:rPr lang="uk-UA" sz="2800" b="1" i="1" dirty="0" smtClean="0"/>
              <a:t>270 : 30 х 9 = </a:t>
            </a:r>
          </a:p>
          <a:p>
            <a:endParaRPr lang="uk-UA" sz="2800" b="1" i="1" dirty="0" smtClean="0"/>
          </a:p>
          <a:p>
            <a:r>
              <a:rPr lang="uk-UA" sz="2800" b="1" i="1" dirty="0" smtClean="0"/>
              <a:t>(320 – 160) : 80 = </a:t>
            </a:r>
          </a:p>
          <a:p>
            <a:endParaRPr lang="uk-UA" sz="2800" b="1" i="1" dirty="0" smtClean="0"/>
          </a:p>
          <a:p>
            <a:r>
              <a:rPr lang="uk-UA" sz="2800" b="1" i="1" dirty="0" smtClean="0"/>
              <a:t>320 – 160 : 80 = </a:t>
            </a:r>
            <a:endParaRPr lang="ru-RU" sz="2800" b="1" i="1" dirty="0"/>
          </a:p>
        </p:txBody>
      </p:sp>
    </p:spTree>
    <p:extLst>
      <p:ext uri="{BB962C8B-B14F-4D97-AF65-F5344CB8AC3E}">
        <p14:creationId xmlns:p14="http://schemas.microsoft.com/office/powerpoint/2010/main" val="41544397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70750" y="-2663250"/>
            <a:ext cx="6850502" cy="1219200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37" t="15636" r="40908" b="4727"/>
          <a:stretch/>
        </p:blipFill>
        <p:spPr>
          <a:xfrm rot="16200000">
            <a:off x="3575814" y="-796529"/>
            <a:ext cx="5040373" cy="8458557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680855" y="1267691"/>
            <a:ext cx="34227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i="1" dirty="0" smtClean="0"/>
              <a:t>3. Обчисліть вирази:</a:t>
            </a:r>
            <a:endParaRPr lang="ru-RU" sz="2800" i="1" dirty="0"/>
          </a:p>
        </p:txBody>
      </p:sp>
      <p:sp>
        <p:nvSpPr>
          <p:cNvPr id="3" name="TextBox 2"/>
          <p:cNvSpPr txBox="1"/>
          <p:nvPr/>
        </p:nvSpPr>
        <p:spPr>
          <a:xfrm>
            <a:off x="2982219" y="2056041"/>
            <a:ext cx="3225563" cy="31085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120 : 60 х 7 = 14</a:t>
            </a:r>
          </a:p>
          <a:p>
            <a:endParaRPr lang="uk-UA" sz="2800" b="1" i="1" dirty="0" smtClean="0"/>
          </a:p>
          <a:p>
            <a:r>
              <a:rPr lang="uk-UA" sz="2800" b="1" i="1" dirty="0" smtClean="0"/>
              <a:t>270 : 30 х 9 =  81</a:t>
            </a:r>
          </a:p>
          <a:p>
            <a:endParaRPr lang="uk-UA" sz="2800" b="1" i="1" dirty="0" smtClean="0"/>
          </a:p>
          <a:p>
            <a:r>
              <a:rPr lang="uk-UA" sz="2800" b="1" i="1" dirty="0" smtClean="0"/>
              <a:t>(320 – 160) : 80 = 2 </a:t>
            </a:r>
          </a:p>
          <a:p>
            <a:endParaRPr lang="uk-UA" sz="2800" b="1" i="1" dirty="0" smtClean="0"/>
          </a:p>
          <a:p>
            <a:r>
              <a:rPr lang="uk-UA" sz="2800" b="1" i="1" dirty="0" smtClean="0"/>
              <a:t>320 – 160 : 80 =  318</a:t>
            </a:r>
            <a:endParaRPr lang="ru-RU" sz="2800" b="1" i="1" dirty="0"/>
          </a:p>
        </p:txBody>
      </p:sp>
    </p:spTree>
    <p:extLst>
      <p:ext uri="{BB962C8B-B14F-4D97-AF65-F5344CB8AC3E}">
        <p14:creationId xmlns:p14="http://schemas.microsoft.com/office/powerpoint/2010/main" val="427597773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70750" y="-2663250"/>
            <a:ext cx="6850502" cy="1219200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37" t="15636" r="40908" b="4727"/>
          <a:stretch/>
        </p:blipFill>
        <p:spPr>
          <a:xfrm rot="16200000">
            <a:off x="3575814" y="-796529"/>
            <a:ext cx="5040373" cy="8458557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722418" y="912562"/>
            <a:ext cx="36155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i="1" dirty="0" smtClean="0"/>
              <a:t>4. </a:t>
            </a:r>
            <a:r>
              <a:rPr lang="uk-UA" sz="2800" i="1" dirty="0" err="1" smtClean="0"/>
              <a:t>Розв»яжіть</a:t>
            </a:r>
            <a:r>
              <a:rPr lang="uk-UA" sz="2800" i="1" dirty="0" smtClean="0"/>
              <a:t> задачу:</a:t>
            </a:r>
            <a:endParaRPr lang="ru-RU" sz="2800" i="1" dirty="0"/>
          </a:p>
        </p:txBody>
      </p:sp>
      <p:sp>
        <p:nvSpPr>
          <p:cNvPr id="3" name="TextBox 2"/>
          <p:cNvSpPr txBox="1"/>
          <p:nvPr/>
        </p:nvSpPr>
        <p:spPr>
          <a:xfrm>
            <a:off x="2440608" y="1682960"/>
            <a:ext cx="7310784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Антон пробіг дистанцію 100 м за 12 с. Це на</a:t>
            </a:r>
          </a:p>
          <a:p>
            <a:r>
              <a:rPr lang="uk-UA" sz="2800" b="1" i="1" dirty="0" smtClean="0"/>
              <a:t>2 с швидше, ніж Микита. За скільки секунд </a:t>
            </a:r>
          </a:p>
          <a:p>
            <a:r>
              <a:rPr lang="uk-UA" sz="2800" b="1" i="1" dirty="0"/>
              <a:t>п</a:t>
            </a:r>
            <a:r>
              <a:rPr lang="uk-UA" sz="2800" b="1" i="1" dirty="0" smtClean="0"/>
              <a:t>одолав дистанцію Микита?</a:t>
            </a:r>
            <a:endParaRPr lang="ru-RU" sz="2800" b="1" i="1" dirty="0"/>
          </a:p>
        </p:txBody>
      </p:sp>
      <p:sp>
        <p:nvSpPr>
          <p:cNvPr id="6" name="TextBox 5"/>
          <p:cNvSpPr txBox="1"/>
          <p:nvPr/>
        </p:nvSpPr>
        <p:spPr>
          <a:xfrm>
            <a:off x="2336452" y="3616037"/>
            <a:ext cx="7247177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Антон – 100м за 12 с , це на 2 с швидше, ніж</a:t>
            </a:r>
          </a:p>
          <a:p>
            <a:r>
              <a:rPr lang="uk-UA" sz="2800" b="1" i="1" dirty="0" smtClean="0"/>
              <a:t>Микита - ? с</a:t>
            </a:r>
          </a:p>
          <a:p>
            <a:endParaRPr lang="ru-RU" sz="2800" b="1" i="1" dirty="0"/>
          </a:p>
        </p:txBody>
      </p:sp>
      <p:sp>
        <p:nvSpPr>
          <p:cNvPr id="7" name="Выгнутая вправо стрелка 6"/>
          <p:cNvSpPr/>
          <p:nvPr/>
        </p:nvSpPr>
        <p:spPr>
          <a:xfrm>
            <a:off x="9601963" y="3838353"/>
            <a:ext cx="251021" cy="546611"/>
          </a:xfrm>
          <a:prstGeom prst="curvedLef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297309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70750" y="-2663250"/>
            <a:ext cx="6850502" cy="1219200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37" t="15636" r="40908" b="4727"/>
          <a:stretch/>
        </p:blipFill>
        <p:spPr>
          <a:xfrm rot="16200000">
            <a:off x="3575814" y="-796529"/>
            <a:ext cx="5040373" cy="8458557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4530436" y="1143000"/>
            <a:ext cx="217777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err="1" smtClean="0"/>
              <a:t>Розв»язання</a:t>
            </a:r>
            <a:endParaRPr lang="ru-RU" sz="2800" b="1" i="1" dirty="0"/>
          </a:p>
        </p:txBody>
      </p:sp>
      <p:sp>
        <p:nvSpPr>
          <p:cNvPr id="3" name="TextBox 2"/>
          <p:cNvSpPr txBox="1"/>
          <p:nvPr/>
        </p:nvSpPr>
        <p:spPr>
          <a:xfrm>
            <a:off x="3117273" y="2389909"/>
            <a:ext cx="6120265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12 + 2 = 14 (с)</a:t>
            </a:r>
          </a:p>
          <a:p>
            <a:endParaRPr lang="uk-UA" sz="2800" b="1" i="1" dirty="0"/>
          </a:p>
          <a:p>
            <a:r>
              <a:rPr lang="uk-UA" sz="2800" b="1" i="1" dirty="0" smtClean="0"/>
              <a:t>Відповідь: за 14 с подолав дистанцію</a:t>
            </a:r>
          </a:p>
          <a:p>
            <a:r>
              <a:rPr lang="uk-UA" sz="2800" b="1" i="1" dirty="0" smtClean="0"/>
              <a:t> Микита. </a:t>
            </a:r>
            <a:endParaRPr lang="ru-RU" sz="2800" b="1" i="1" dirty="0"/>
          </a:p>
        </p:txBody>
      </p:sp>
    </p:spTree>
    <p:extLst>
      <p:ext uri="{BB962C8B-B14F-4D97-AF65-F5344CB8AC3E}">
        <p14:creationId xmlns:p14="http://schemas.microsoft.com/office/powerpoint/2010/main" val="55110358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70750" y="-2663250"/>
            <a:ext cx="6850502" cy="1219200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37" t="15636" r="40908" b="4727"/>
          <a:stretch/>
        </p:blipFill>
        <p:spPr>
          <a:xfrm rot="16200000">
            <a:off x="3575814" y="-796529"/>
            <a:ext cx="5040373" cy="8458557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480458" y="912562"/>
            <a:ext cx="36155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i="1" dirty="0" smtClean="0"/>
              <a:t>5. </a:t>
            </a:r>
            <a:r>
              <a:rPr lang="uk-UA" sz="2800" i="1" dirty="0" err="1" smtClean="0"/>
              <a:t>Розв»яжіть</a:t>
            </a:r>
            <a:r>
              <a:rPr lang="uk-UA" sz="2800" i="1" dirty="0" smtClean="0"/>
              <a:t> задачу:</a:t>
            </a:r>
            <a:endParaRPr lang="ru-RU" sz="2800" i="1" dirty="0"/>
          </a:p>
        </p:txBody>
      </p:sp>
      <p:sp>
        <p:nvSpPr>
          <p:cNvPr id="3" name="TextBox 2"/>
          <p:cNvSpPr txBox="1"/>
          <p:nvPr/>
        </p:nvSpPr>
        <p:spPr>
          <a:xfrm>
            <a:off x="2119250" y="1989158"/>
            <a:ext cx="8206029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На склад привезли 15 </a:t>
            </a:r>
            <a:r>
              <a:rPr lang="uk-UA" sz="2000" b="1" i="1" dirty="0"/>
              <a:t>Т</a:t>
            </a:r>
            <a:r>
              <a:rPr lang="uk-UA" sz="2800" b="1" i="1" dirty="0" smtClean="0"/>
              <a:t> пшениці. Це на 5 </a:t>
            </a:r>
            <a:r>
              <a:rPr lang="uk-UA" sz="2000" b="1" i="1" dirty="0" smtClean="0"/>
              <a:t>Т </a:t>
            </a:r>
            <a:r>
              <a:rPr lang="uk-UA" sz="2800" b="1" i="1" dirty="0" smtClean="0"/>
              <a:t> більше,</a:t>
            </a:r>
          </a:p>
          <a:p>
            <a:r>
              <a:rPr lang="uk-UA" sz="2800" b="1" i="1" dirty="0" smtClean="0"/>
              <a:t> ніж привезли жита. Скільки тон жита привезли </a:t>
            </a:r>
          </a:p>
          <a:p>
            <a:r>
              <a:rPr lang="uk-UA" sz="2800" b="1" i="1" dirty="0"/>
              <a:t>н</a:t>
            </a:r>
            <a:r>
              <a:rPr lang="uk-UA" sz="2800" b="1" i="1" dirty="0" smtClean="0"/>
              <a:t>а склад?</a:t>
            </a:r>
            <a:endParaRPr lang="ru-RU" sz="2000" b="1" i="1" dirty="0"/>
          </a:p>
        </p:txBody>
      </p:sp>
      <p:sp>
        <p:nvSpPr>
          <p:cNvPr id="6" name="TextBox 5"/>
          <p:cNvSpPr txBox="1"/>
          <p:nvPr/>
        </p:nvSpPr>
        <p:spPr>
          <a:xfrm>
            <a:off x="2480458" y="4094018"/>
            <a:ext cx="6070573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Пшениці – 15 </a:t>
            </a:r>
            <a:r>
              <a:rPr lang="uk-UA" sz="2000" b="1" i="1" dirty="0" smtClean="0"/>
              <a:t>Т</a:t>
            </a:r>
            <a:r>
              <a:rPr lang="uk-UA" sz="2800" b="1" i="1" dirty="0" smtClean="0"/>
              <a:t> , це на 5 </a:t>
            </a:r>
            <a:r>
              <a:rPr lang="uk-UA" sz="2000" b="1" i="1" dirty="0" smtClean="0"/>
              <a:t>Т</a:t>
            </a:r>
            <a:r>
              <a:rPr lang="uk-UA" sz="2800" b="1" i="1" dirty="0" smtClean="0"/>
              <a:t> більше, ніж</a:t>
            </a:r>
          </a:p>
          <a:p>
            <a:r>
              <a:rPr lang="uk-UA" sz="2800" b="1" i="1" dirty="0" smtClean="0"/>
              <a:t>Жита - ? </a:t>
            </a:r>
            <a:r>
              <a:rPr lang="uk-UA" sz="2000" b="1" i="1" dirty="0" smtClean="0"/>
              <a:t>Т</a:t>
            </a:r>
            <a:endParaRPr lang="ru-RU" sz="2000" b="1" i="1" dirty="0"/>
          </a:p>
        </p:txBody>
      </p:sp>
      <p:sp>
        <p:nvSpPr>
          <p:cNvPr id="7" name="Выгнутая вправо стрелка 6"/>
          <p:cNvSpPr/>
          <p:nvPr/>
        </p:nvSpPr>
        <p:spPr>
          <a:xfrm>
            <a:off x="8551031" y="4322618"/>
            <a:ext cx="281242" cy="519546"/>
          </a:xfrm>
          <a:prstGeom prst="curvedLef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369258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70750" y="-2663250"/>
            <a:ext cx="6850502" cy="1219200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37" t="15636" r="40908" b="4727"/>
          <a:stretch/>
        </p:blipFill>
        <p:spPr>
          <a:xfrm rot="16200000">
            <a:off x="3575814" y="-796529"/>
            <a:ext cx="5040373" cy="8458557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4572000" y="1413164"/>
            <a:ext cx="217777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err="1" smtClean="0"/>
              <a:t>Розв»язання</a:t>
            </a:r>
            <a:endParaRPr lang="ru-RU" sz="2800" b="1" i="1" dirty="0"/>
          </a:p>
        </p:txBody>
      </p:sp>
      <p:sp>
        <p:nvSpPr>
          <p:cNvPr id="3" name="TextBox 2"/>
          <p:cNvSpPr txBox="1"/>
          <p:nvPr/>
        </p:nvSpPr>
        <p:spPr>
          <a:xfrm>
            <a:off x="2763982" y="2556164"/>
            <a:ext cx="6692025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15 – 5 = 10 ( </a:t>
            </a:r>
            <a:r>
              <a:rPr lang="uk-UA" sz="2000" b="1" i="1" dirty="0" smtClean="0"/>
              <a:t>Т</a:t>
            </a:r>
            <a:r>
              <a:rPr lang="uk-UA" sz="2800" b="1" i="1" dirty="0" smtClean="0"/>
              <a:t>)</a:t>
            </a:r>
          </a:p>
          <a:p>
            <a:endParaRPr lang="uk-UA" sz="2800" b="1" i="1" dirty="0" smtClean="0"/>
          </a:p>
          <a:p>
            <a:r>
              <a:rPr lang="uk-UA" sz="2800" b="1" i="1" dirty="0" smtClean="0"/>
              <a:t>Відповідь : 10 </a:t>
            </a:r>
            <a:r>
              <a:rPr lang="uk-UA" sz="2000" b="1" i="1" dirty="0" smtClean="0"/>
              <a:t>Т</a:t>
            </a:r>
            <a:r>
              <a:rPr lang="uk-UA" sz="2800" b="1" i="1" dirty="0" smtClean="0"/>
              <a:t> жита привезли на склад.</a:t>
            </a:r>
            <a:endParaRPr lang="ru-RU" sz="2800" b="1" i="1" dirty="0"/>
          </a:p>
        </p:txBody>
      </p:sp>
    </p:spTree>
    <p:extLst>
      <p:ext uri="{BB962C8B-B14F-4D97-AF65-F5344CB8AC3E}">
        <p14:creationId xmlns:p14="http://schemas.microsoft.com/office/powerpoint/2010/main" val="2951055685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</TotalTime>
  <Words>363</Words>
  <Application>Microsoft Office PowerPoint</Application>
  <PresentationFormat>Широкоэкранный</PresentationFormat>
  <Paragraphs>75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5" baseType="lpstr">
      <vt:lpstr>Arial</vt:lpstr>
      <vt:lpstr>Calibri</vt:lpstr>
      <vt:lpstr>Calibri Light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Пользователь</cp:lastModifiedBy>
  <cp:revision>5</cp:revision>
  <dcterms:created xsi:type="dcterms:W3CDTF">2025-05-06T04:13:45Z</dcterms:created>
  <dcterms:modified xsi:type="dcterms:W3CDTF">2025-05-06T04:41:20Z</dcterms:modified>
</cp:coreProperties>
</file>