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58" r:id="rId5"/>
    <p:sldId id="267" r:id="rId6"/>
    <p:sldId id="266" r:id="rId7"/>
    <p:sldId id="265" r:id="rId8"/>
    <p:sldId id="264" r:id="rId9"/>
    <p:sldId id="263" r:id="rId10"/>
    <p:sldId id="262" r:id="rId11"/>
    <p:sldId id="269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4374E6-23E1-416A-8744-3E037ED24C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1D3F2BC-E8F6-4E75-A260-C1A45C5024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ru-RU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634CC9B-65A8-4112-8ED7-15EDEE8C9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9CFF-44D7-418B-A97D-6DBC950BE213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C2D1A95-8976-4763-85F9-8D67B02DF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DB5D439-12D6-4598-B073-D4C9C1DAA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FB8E-3A54-4279-80F3-92D041C8CD7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672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1C9915-C6D1-4F1F-8FD4-856AE2E5F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618C9CC-0ACF-4D01-88CF-02AB7D5FD8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76B495F-7215-4DAF-B474-13491D3EA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9CFF-44D7-418B-A97D-6DBC950BE213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590B6B7-F5EC-45AC-9E22-8D4B0624D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1A20677-FC03-4CFC-8195-B607339BD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FB8E-3A54-4279-80F3-92D041C8CD7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2903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C497CB-0383-4C46-B9EE-1968141E7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550FF90A-1F8F-445E-A5C4-AF5A94580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53D3E3B-A4CF-412C-A5EC-1329CAF2A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9CFF-44D7-418B-A97D-6DBC950BE213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462E87F-9573-438D-A555-017AB69A5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69A2B0E-4121-4F43-AE31-02879E72C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FB8E-3A54-4279-80F3-92D041C8CD7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244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64FC01-5D4F-47BA-9A5B-456A63FA1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6E41A0B-B901-446F-97CF-9C1B999ED6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B679BD0C-D96D-4056-A7A9-0A4934125B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75EA78B-E52E-41E0-BB64-83203ADC3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9CFF-44D7-418B-A97D-6DBC950BE213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9AF09F2-68CA-4ED2-8550-9D98FC65B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37542D7-8D56-4FFD-A3A0-D5AA3F211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FB8E-3A54-4279-80F3-92D041C8CD7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6691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27A90E-28DC-43CB-98D4-0A2B4039A7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BB6745FB-5759-41D4-B1C4-2584FB8303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4B621EB7-BE34-4F0E-A44D-BA914BB05A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CB9BF369-1995-4D2C-8C2C-391C3B3448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B5EA7FA9-C795-4A5D-BE72-680909AE69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70E0744C-FA15-4FFA-BAA0-A4661D333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9CFF-44D7-418B-A97D-6DBC950BE213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798F75D6-EA80-420C-9A1E-D97C0860E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EF12AA6C-7F2A-4A8E-9134-3D33524BB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FB8E-3A54-4279-80F3-92D041C8CD7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514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83BAFC-592F-4436-AB21-0DDFBF6A9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9D236099-B298-47E4-9868-2CD012076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9CFF-44D7-418B-A97D-6DBC950BE213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07CD01F2-33FF-484B-A78C-AE257D3EF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9F351F13-1D15-4A14-B1C0-5D2324C7E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FB8E-3A54-4279-80F3-92D041C8CD7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17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E52760B8-DE46-445D-9477-E10F434A4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9CFF-44D7-418B-A97D-6DBC950BE213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98443411-88ED-46E9-B483-28FC0E88A7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440B53FF-5666-4E22-864F-BF4352EAA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FB8E-3A54-4279-80F3-92D041C8CD7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390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8F73A5-0E74-4930-A692-4B38F63FD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D7596F-BD0B-424B-8626-FD4D16F86A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4F6E54D-DE64-49DE-9325-859413DA14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36A7BB65-54FD-4A69-9094-FC4E36F7B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9CFF-44D7-418B-A97D-6DBC950BE213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E51CCB2-D210-49CF-AC23-A33FEC2EF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7760C7BB-D88B-4341-A744-6138069CD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FB8E-3A54-4279-80F3-92D041C8CD7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962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C4C719-E3FE-48CD-9701-B5D907A26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7A21B7E9-FA1B-4352-8C12-8554010146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9B4B2E85-92D4-4374-B88C-979ED48E4D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9583778C-79D4-404A-B2D3-0F18AA5A00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9CFF-44D7-418B-A97D-6DBC950BE213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ECCCCD7-40A4-4276-96BA-A6F5F96E7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6A0B9C9-2B4D-4CC2-9C77-50AA87ECD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FB8E-3A54-4279-80F3-92D041C8CD7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823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997F6C-C445-4975-84F4-8D52ECD99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1E911708-23F6-4A94-ACBD-CB744D9D6C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07D443F-36A4-4C53-9628-4F81E0C54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9CFF-44D7-418B-A97D-6DBC950BE213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696685E-803B-441C-98F5-0A6554875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870A1BA-EDE1-40CC-8D22-0823B9EC6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FB8E-3A54-4279-80F3-92D041C8CD7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229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BA8FFC72-3AC6-427A-B026-5E9A63CC80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B5B86689-3171-4CBA-98E0-C19B870019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420A7B8-B806-4AE4-A4F6-B6BA66E04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69CFF-44D7-418B-A97D-6DBC950BE213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F26AEA3-0805-4A8B-A636-17D2818D6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925FC78-27A2-4F05-8FBF-C4BDF0447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FB8E-3A54-4279-80F3-92D041C8CD7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911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EB84AB3E-BD36-48FC-B0D7-28FD3D6A48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B026B1E0-7F7A-4DB3-AE04-5447F08DE3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332455B-978C-40AA-ACDF-151BE63A75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69CFF-44D7-418B-A97D-6DBC950BE213}" type="datetimeFigureOut">
              <a:rPr lang="ru-RU" smtClean="0"/>
              <a:t>07.12.2022</a:t>
            </a:fld>
            <a:endParaRPr lang="ru-RU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784BF69-7E33-4B04-B931-6BBA7C4C05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1EC2806-2FD7-46A3-B9ED-AEBD05705C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8BFB8E-3A54-4279-80F3-92D041C8CD7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988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F80D76B7-C680-4FC1-BE9A-0F7C0823FEC0}"/>
              </a:ext>
            </a:extLst>
          </p:cNvPr>
          <p:cNvSpPr/>
          <p:nvPr/>
        </p:nvSpPr>
        <p:spPr>
          <a:xfrm>
            <a:off x="685800" y="1166842"/>
            <a:ext cx="10820399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7200" b="1" cap="none" spc="0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Розкладання многочлена на множники.</a:t>
            </a:r>
          </a:p>
          <a:p>
            <a:pPr algn="ctr"/>
            <a:r>
              <a:rPr lang="uk-UA" sz="7200" b="1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Винесення спільного множника за дужки</a:t>
            </a:r>
            <a:endParaRPr lang="uk-UA" sz="7200" b="1" cap="none" spc="0" dirty="0">
              <a:ln w="952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823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Объект 1">
                <a:extLst>
                  <a:ext uri="{FF2B5EF4-FFF2-40B4-BE49-F238E27FC236}">
                    <a16:creationId xmlns:a16="http://schemas.microsoft.com/office/drawing/2014/main" id="{11C39E81-A0CA-4DF7-8B56-876FB580EC9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4887" y="124577"/>
                <a:ext cx="11985307" cy="6432742"/>
              </a:xfrm>
              <a:prstGeom prst="rect">
                <a:avLst/>
              </a:prstGeom>
              <a:noFill/>
            </p:spPr>
            <p:txBody>
              <a:bodyPr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45720" indent="0" algn="just">
                  <a:buFont typeface="Arial" panose="020B0604020202020204" pitchFamily="34" charset="0"/>
                  <a:buNone/>
                </a:pP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	</a:t>
                </a: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Розкласти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многочлен на </a:t>
                </a: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множники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означає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подати </a:t>
                </a: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його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у </a:t>
                </a: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вигляді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добутку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одночлена на многочлен </a:t>
                </a: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або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добутку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кількох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многочленів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так, </a:t>
                </a: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щоб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цей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добуток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був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тотожно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рівним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даному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многочлену.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Наприклад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indent="0" algn="ctr">
                  <a:buFont typeface="Arial" panose="020B0604020202020204" pitchFamily="34" charset="0"/>
                  <a:buNone/>
                </a:pP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5</a:t>
                </a:r>
                <a:r>
                  <a:rPr lang="en-US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a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– 5</a:t>
                </a:r>
                <a:r>
                  <a:rPr lang="en-US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b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5(</a:t>
                </a:r>
                <a:r>
                  <a:rPr lang="en-US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a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- </a:t>
                </a:r>
                <a:r>
                  <a:rPr lang="en-US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b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); </a:t>
                </a:r>
              </a:p>
              <a:p>
                <a:pPr marL="45720" indent="0" algn="ctr"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36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600" b="1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600" b="1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6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600" b="1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600" b="1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600" b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600" b="1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𝐚</m:t>
                        </m:r>
                      </m:e>
                      <m:sup>
                        <m:r>
                          <a:rPr lang="en-US" sz="3600" b="1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(а + 3)</a:t>
                </a:r>
                <a:r>
                  <a:rPr lang="en-US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  <a:endParaRPr lang="uk-UA" sz="3600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 algn="ctr">
                  <a:buFont typeface="Arial" panose="020B0604020202020204" pitchFamily="34" charset="0"/>
                  <a:buNone/>
                </a:pPr>
                <a:endParaRPr lang="en-US" sz="3600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 algn="just">
                  <a:buFont typeface="Arial" panose="020B0604020202020204" pitchFamily="34" charset="0"/>
                  <a:buNone/>
                </a:pPr>
                <a:r>
                  <a:rPr lang="uk-UA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Цей спосіб називається </a:t>
                </a: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винесення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спільного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sz="3600" b="1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множника</a:t>
                </a:r>
                <a:r>
                  <a:rPr lang="ru-RU" sz="3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за дужки.</a:t>
                </a:r>
                <a:endParaRPr lang="uk-UA" sz="3600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>
                <a:extLst>
                  <a:ext uri="{FF2B5EF4-FFF2-40B4-BE49-F238E27FC236}">
                    <a16:creationId xmlns:a16="http://schemas.microsoft.com/office/drawing/2014/main" id="{11C39E81-A0CA-4DF7-8B56-876FB580EC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87" y="124577"/>
                <a:ext cx="11985307" cy="6432742"/>
              </a:xfrm>
              <a:prstGeom prst="rect">
                <a:avLst/>
              </a:prstGeom>
              <a:blipFill>
                <a:blip r:embed="rId3"/>
                <a:stretch>
                  <a:fillRect l="-1119" t="-2178" r="-157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24325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Объект 1">
                <a:extLst>
                  <a:ext uri="{FF2B5EF4-FFF2-40B4-BE49-F238E27FC236}">
                    <a16:creationId xmlns:a16="http://schemas.microsoft.com/office/drawing/2014/main" id="{F6DBFDAE-2D1D-4DDA-B8C3-827C51289F3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7021" y="106262"/>
                <a:ext cx="8622137" cy="6226844"/>
              </a:xfrm>
              <a:prstGeom prst="rect">
                <a:avLst/>
              </a:prstGeom>
            </p:spPr>
            <p:txBody>
              <a:bodyPr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Винесіть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за дужки </a:t>
                </a:r>
                <a:r>
                  <a:rPr lang="ru-RU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спільний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множник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 4а + 4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b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                    </a:t>
                </a:r>
                <a:endParaRPr lang="en-US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 7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x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– 7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y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              </a:t>
                </a:r>
                <a:endParaRPr lang="en-US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 а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m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а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n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  <a:endParaRPr lang="en-US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Розв’язання:</a:t>
                </a:r>
                <a:endParaRPr lang="en-US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1) 4а + 4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b = 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4</a:t>
                </a:r>
                <a14:m>
                  <m:oMath xmlns:m="http://schemas.openxmlformats.org/officeDocument/2006/math">
                    <m:r>
                      <a:rPr lang="ru-RU" b="0" i="0">
                        <a:solidFill>
                          <a:schemeClr val="bg1"/>
                        </a:solidFill>
                        <a:latin typeface="Cambria Math"/>
                        <a:cs typeface="Times New Roman" pitchFamily="18" charset="0"/>
                      </a:rPr>
                      <m:t>·</m:t>
                    </m:r>
                  </m:oMath>
                </a14:m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а + 4·</a:t>
                </a:r>
                <a:r>
                  <a:rPr lang="uk-UA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b= 4(a +b);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           </a:t>
                </a:r>
                <a:endParaRPr lang="en-US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2) 7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x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– 7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y = 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7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· x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– 7·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y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=7(x – y);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 </a:t>
                </a:r>
                <a:endParaRPr lang="en-US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3) а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m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а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n = 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а·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m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а·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n = a(m + n).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  <a:endParaRPr lang="en-US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Винесіть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за дужки </a:t>
                </a:r>
                <a:r>
                  <a:rPr lang="ru-RU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спільний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множник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 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а + 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3b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          2) 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8x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– 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8y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          3) </a:t>
                </a:r>
                <a:r>
                  <a:rPr lang="en-US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xm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xn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>
          <p:sp>
            <p:nvSpPr>
              <p:cNvPr id="2" name="Объект 1">
                <a:extLst>
                  <a:ext uri="{FF2B5EF4-FFF2-40B4-BE49-F238E27FC236}">
                    <a16:creationId xmlns:a16="http://schemas.microsoft.com/office/drawing/2014/main" id="{F6DBFDAE-2D1D-4DDA-B8C3-827C51289F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21" y="106262"/>
                <a:ext cx="8622137" cy="6226844"/>
              </a:xfrm>
              <a:prstGeom prst="rect">
                <a:avLst/>
              </a:prstGeom>
              <a:blipFill>
                <a:blip r:embed="rId3"/>
                <a:stretch>
                  <a:fillRect l="-919" t="-1663" b="-58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EB15976-8E94-4A69-B799-2E9625148A9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85" t="14572" r="14995" b="14041"/>
          <a:stretch/>
        </p:blipFill>
        <p:spPr>
          <a:xfrm>
            <a:off x="7249297" y="751938"/>
            <a:ext cx="4799528" cy="4935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956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Объект 1">
                <a:extLst>
                  <a:ext uri="{FF2B5EF4-FFF2-40B4-BE49-F238E27FC236}">
                    <a16:creationId xmlns:a16="http://schemas.microsoft.com/office/drawing/2014/main" id="{43C85EB5-BFD6-457E-AB21-6B82FEF3035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389" y="104129"/>
                <a:ext cx="7776865" cy="6132782"/>
              </a:xfrm>
              <a:prstGeom prst="rect">
                <a:avLst/>
              </a:prstGeom>
            </p:spPr>
            <p:txBody>
              <a:bodyPr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Розкладіть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на </a:t>
                </a:r>
                <a:r>
                  <a:rPr lang="ru-RU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множники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 5а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b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+ 5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ac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                     2) 7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m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+ 21</a:t>
                </a:r>
                <a:r>
                  <a:rPr lang="en-US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mn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x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а;                          4)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m:rPr>
                        <m:sty m:val="p"/>
                      </m:rPr>
                      <a:rPr lang="en-US" b="0" i="0">
                        <a:solidFill>
                          <a:schemeClr val="bg1"/>
                        </a:solidFill>
                        <a:latin typeface="Cambria Math"/>
                        <a:cs typeface="Times New Roman" pitchFamily="18" charset="0"/>
                      </a:rPr>
                      <m:t>b</m:t>
                    </m:r>
                  </m:oMath>
                </a14:m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-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x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  <a:endParaRPr lang="uk-UA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Розв’язання:</a:t>
                </a:r>
                <a:endParaRPr lang="en-US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1) 5а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b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+ 5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ac = 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5а·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b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+ 5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a·</a:t>
                </a:r>
                <a:r>
                  <a:rPr lang="uk-UA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c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5a(b + c);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           </a:t>
                </a:r>
                <a:endParaRPr lang="en-US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2) 7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m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+ 21</a:t>
                </a:r>
                <a:r>
                  <a:rPr lang="en-US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mn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7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m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1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+ 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7m · 3n = 7m(1 +3n);</a:t>
                </a:r>
                <a:endParaRPr lang="ru-RU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x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а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x · x – x · a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x(x – a);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                 </a:t>
                </a:r>
                <a:endParaRPr lang="en-US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4)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m:rPr>
                        <m:sty m:val="p"/>
                      </m:rPr>
                      <a:rPr lang="en-US" b="0" i="0">
                        <a:solidFill>
                          <a:schemeClr val="bg1"/>
                        </a:solidFill>
                        <a:latin typeface="Cambria Math"/>
                        <a:cs typeface="Times New Roman" pitchFamily="18" charset="0"/>
                      </a:rPr>
                      <m:t>b</m:t>
                    </m:r>
                  </m:oMath>
                </a14:m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-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x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:r>
                  <a:rPr lang="en-US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xb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 x – </a:t>
                </a:r>
                <a:r>
                  <a:rPr lang="en-US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xb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 b = </a:t>
                </a:r>
                <a:r>
                  <a:rPr lang="en-US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xb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(x – b).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Розкладіть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на </a:t>
                </a:r>
                <a:r>
                  <a:rPr lang="ru-RU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множники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 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7xy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7xy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                       2) 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9a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18ab.</a:t>
                </a:r>
              </a:p>
            </p:txBody>
          </p:sp>
        </mc:Choice>
        <mc:Fallback>
          <p:sp>
            <p:nvSpPr>
              <p:cNvPr id="2" name="Объект 1">
                <a:extLst>
                  <a:ext uri="{FF2B5EF4-FFF2-40B4-BE49-F238E27FC236}">
                    <a16:creationId xmlns:a16="http://schemas.microsoft.com/office/drawing/2014/main" id="{43C85EB5-BFD6-457E-AB21-6B82FEF303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389" y="104129"/>
                <a:ext cx="7776865" cy="6132782"/>
              </a:xfrm>
              <a:prstGeom prst="rect">
                <a:avLst/>
              </a:prstGeom>
              <a:blipFill>
                <a:blip r:embed="rId3"/>
                <a:stretch>
                  <a:fillRect l="-940" t="-1690" b="-218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631AE65-652F-469B-BA25-975FBB6F8F1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85" t="14572" r="14995" b="14041"/>
          <a:stretch/>
        </p:blipFill>
        <p:spPr>
          <a:xfrm>
            <a:off x="7249297" y="751938"/>
            <a:ext cx="4799528" cy="4935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388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Объект 1">
                <a:extLst>
                  <a:ext uri="{FF2B5EF4-FFF2-40B4-BE49-F238E27FC236}">
                    <a16:creationId xmlns:a16="http://schemas.microsoft.com/office/drawing/2014/main" id="{1D32C0D6-DCB8-40AC-8B07-055AD8CDAFF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0843" y="65075"/>
                <a:ext cx="8514746" cy="6534621"/>
              </a:xfrm>
              <a:prstGeom prst="rect">
                <a:avLst/>
              </a:prstGeom>
            </p:spPr>
            <p:txBody>
              <a:bodyPr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  <a:endParaRPr lang="en-US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Розкладіть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на </a:t>
                </a:r>
                <a:r>
                  <a:rPr lang="ru-RU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множники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) -18ху + 24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y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        2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)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y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– </a:t>
                </a:r>
                <a:r>
                  <a:rPr lang="ru-RU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ху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)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5</m:t>
                        </m:r>
                      </m:sup>
                    </m:sSup>
                  </m:oMath>
                </a14:m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+ 15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 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        4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) -16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- 20а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  <a:endParaRPr lang="uk-UA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Розв’язання:</a:t>
                </a:r>
                <a:endParaRPr lang="en-US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) -18ху + 24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y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- 6y </a:t>
                </a:r>
                <a14:m>
                  <m:oMath xmlns:m="http://schemas.openxmlformats.org/officeDocument/2006/math">
                    <m:r>
                      <a:rPr lang="en-US" b="0" i="0">
                        <a:solidFill>
                          <a:schemeClr val="bg1"/>
                        </a:solidFill>
                        <a:latin typeface="Cambria Math"/>
                        <a:cs typeface="Times New Roman" pitchFamily="18" charset="0"/>
                      </a:rPr>
                      <m:t>·3</m:t>
                    </m:r>
                    <m:r>
                      <m:rPr>
                        <m:sty m:val="p"/>
                      </m:rPr>
                      <a:rPr lang="en-US" b="0" i="0">
                        <a:solidFill>
                          <a:schemeClr val="bg1"/>
                        </a:solidFill>
                        <a:latin typeface="Cambria Math"/>
                        <a:cs typeface="Times New Roman" pitchFamily="18" charset="0"/>
                      </a:rPr>
                      <m:t>x</m:t>
                    </m:r>
                  </m:oMath>
                </a14:m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+ 6y · 4y = - 6y(3x – 4y);                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)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y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– </a:t>
                </a:r>
                <a:r>
                  <a:rPr lang="ru-RU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ху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- </a:t>
                </a:r>
                <a:r>
                  <a:rPr lang="en-US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xy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 </a:t>
                </a:r>
                <a:r>
                  <a:rPr lang="en-US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xy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– </a:t>
                </a:r>
                <a:r>
                  <a:rPr lang="en-US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xy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· 1 =  - </a:t>
                </a:r>
                <a:r>
                  <a:rPr lang="en-US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xy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(</a:t>
                </a:r>
                <a:r>
                  <a:rPr lang="en-US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xy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+ 1);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) 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5</m:t>
                        </m:r>
                      </m:sup>
                    </m:sSup>
                  </m:oMath>
                </a14:m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+ 15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2 </m:t>
                        </m:r>
                      </m:sup>
                    </m:sSup>
                  </m:oMath>
                </a14:m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·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2 </m:t>
                        </m:r>
                      </m:sup>
                    </m:sSup>
                  </m:oMath>
                </a14:m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·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1 = 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2 </m:t>
                        </m:r>
                      </m:sup>
                    </m:sSup>
                  </m:oMath>
                </a14:m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m</m:t>
                        </m:r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+ 1)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 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       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4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) -16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- 20а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- 4a · 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- 4a · 5 = -4a(4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+ 5) .</a:t>
                </a:r>
                <a:endParaRPr lang="uk-UA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  <a:endParaRPr lang="en-US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Розкладіть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на </a:t>
                </a:r>
                <a:r>
                  <a:rPr lang="ru-RU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множники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) 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4a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+ 1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 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        2</a:t>
                </a:r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) -1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m</m:t>
                        </m:r>
                      </m:e>
                      <m:sup>
                        <m:r>
                          <a:rPr lang="en-US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5</m:t>
                        </m:r>
                      </m:sup>
                    </m:sSup>
                  </m:oMath>
                </a14:m>
                <a:r>
                  <a:rPr lang="ru-RU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- 2</a:t>
                </a:r>
                <a:r>
                  <a:rPr lang="en-US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1m.</a:t>
                </a:r>
                <a:endParaRPr lang="uk-UA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>
                <a:extLst>
                  <a:ext uri="{FF2B5EF4-FFF2-40B4-BE49-F238E27FC236}">
                    <a16:creationId xmlns:a16="http://schemas.microsoft.com/office/drawing/2014/main" id="{1D32C0D6-DCB8-40AC-8B07-055AD8CDAF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3" y="65075"/>
                <a:ext cx="8514746" cy="6534621"/>
              </a:xfrm>
              <a:prstGeom prst="rect">
                <a:avLst/>
              </a:prstGeom>
              <a:blipFill>
                <a:blip r:embed="rId3"/>
                <a:stretch>
                  <a:fillRect l="-931" t="-1679" r="-708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8DE7611-A2D2-4C86-8380-E568786F31A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85" t="14572" r="14995" b="14041"/>
          <a:stretch/>
        </p:blipFill>
        <p:spPr>
          <a:xfrm>
            <a:off x="8063157" y="1306096"/>
            <a:ext cx="4128843" cy="4245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04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Объект 1">
                <a:extLst>
                  <a:ext uri="{FF2B5EF4-FFF2-40B4-BE49-F238E27FC236}">
                    <a16:creationId xmlns:a16="http://schemas.microsoft.com/office/drawing/2014/main" id="{CF3CDF7E-370D-48CC-8F39-0B2C9F48962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91138" y="65072"/>
                <a:ext cx="7920880" cy="5976664"/>
              </a:xfrm>
              <a:prstGeom prst="rect">
                <a:avLst/>
              </a:prstGeom>
            </p:spPr>
            <p:txBody>
              <a:bodyPr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  <a:endParaRPr lang="en-US" sz="3200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sz="3200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Розкладіть</a:t>
                </a:r>
                <a:r>
                  <a:rPr lang="ru-RU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на </a:t>
                </a:r>
                <a:r>
                  <a:rPr lang="ru-RU" sz="3200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множники</a:t>
                </a:r>
                <a:r>
                  <a:rPr lang="ru-RU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              2)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           3)3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- 9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5</m:t>
                        </m:r>
                      </m:sup>
                    </m:sSup>
                    <m:r>
                      <a:rPr lang="en-US" sz="3200" b="0" i="0">
                        <a:solidFill>
                          <a:schemeClr val="bg1"/>
                        </a:solidFill>
                        <a:latin typeface="Cambria Math"/>
                        <a:cs typeface="Times New Roman" pitchFamily="18" charset="0"/>
                      </a:rPr>
                      <m:t>.</m:t>
                    </m:r>
                  </m:oMath>
                </a14:m>
                <a:endParaRPr lang="en-US" sz="3200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Розв’язання:</a:t>
                </a:r>
                <a:endParaRPr lang="en-US" sz="3200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∙ x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m:rPr>
                        <m:nor/>
                      </m:rPr>
                      <a:rPr lang="en-US" sz="3200" dirty="0">
                        <a:solidFill>
                          <a:schemeClr val="bg1"/>
                        </a:solidFill>
                        <a:latin typeface="Garamond" panose="02020404030301010803" pitchFamily="18" charset="0"/>
                        <a:cs typeface="Times New Roman" pitchFamily="18" charset="0"/>
                      </a:rPr>
                      <m:t>∙</m:t>
                    </m:r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1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x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0">
                        <a:solidFill>
                          <a:schemeClr val="bg1"/>
                        </a:solidFill>
                        <a:latin typeface="Cambria Math"/>
                        <a:cs typeface="Times New Roman" pitchFamily="18" charset="0"/>
                      </a:rPr>
                      <m:t>(</m:t>
                    </m:r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x – 1);                 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∙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∙ 1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0">
                        <a:solidFill>
                          <a:schemeClr val="bg1"/>
                        </a:solidFill>
                        <a:latin typeface="Cambria Math"/>
                        <a:cs typeface="Times New Roman" pitchFamily="18" charset="0"/>
                      </a:rPr>
                      <m:t>(</m:t>
                    </m:r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- 1) ;                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- 9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5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∙ 1 - 3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∙ 3b = 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(1 - 3b).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  <a:endParaRPr lang="en-US" sz="3200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ru-RU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Розкладіть на </a:t>
                </a:r>
                <a:r>
                  <a:rPr lang="ru-RU" sz="3200" dirty="0" err="1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множники</a:t>
                </a:r>
                <a:r>
                  <a:rPr lang="ru-RU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5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;            2)4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- 12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5</m:t>
                        </m:r>
                      </m:sup>
                    </m:sSup>
                    <m:r>
                      <a:rPr lang="en-US" sz="3200" b="0" i="0">
                        <a:solidFill>
                          <a:schemeClr val="bg1"/>
                        </a:solidFill>
                        <a:latin typeface="Cambria Math"/>
                        <a:cs typeface="Times New Roman" pitchFamily="18" charset="0"/>
                      </a:rPr>
                      <m:t>.</m:t>
                    </m:r>
                  </m:oMath>
                </a14:m>
                <a:endParaRPr lang="ru-RU" sz="3200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>
                <a:extLst>
                  <a:ext uri="{FF2B5EF4-FFF2-40B4-BE49-F238E27FC236}">
                    <a16:creationId xmlns:a16="http://schemas.microsoft.com/office/drawing/2014/main" id="{CF3CDF7E-370D-48CC-8F39-0B2C9F4896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138" y="65072"/>
                <a:ext cx="7920880" cy="5976664"/>
              </a:xfrm>
              <a:prstGeom prst="rect">
                <a:avLst/>
              </a:prstGeom>
              <a:blipFill>
                <a:blip r:embed="rId3"/>
                <a:stretch>
                  <a:fillRect l="-1308" t="-2041" r="-7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7D32244-B7A3-4087-B143-06AFCD798DD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85" t="14572" r="14995" b="14041"/>
          <a:stretch/>
        </p:blipFill>
        <p:spPr>
          <a:xfrm>
            <a:off x="7249297" y="751938"/>
            <a:ext cx="4799528" cy="4935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229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Объект 1">
                <a:extLst>
                  <a:ext uri="{FF2B5EF4-FFF2-40B4-BE49-F238E27FC236}">
                    <a16:creationId xmlns:a16="http://schemas.microsoft.com/office/drawing/2014/main" id="{1D60FF6B-D236-4071-9FB0-627084A6E5E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0616" y="-1"/>
                <a:ext cx="8526628" cy="6738551"/>
              </a:xfrm>
              <a:prstGeom prst="rect">
                <a:avLst/>
              </a:prstGeom>
            </p:spPr>
            <p:txBody>
              <a:bodyPr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Обчислити зручним способом</a:t>
                </a:r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 132 ∙ 27 + 132 ∙ 73;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 843 ∙ 743 -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/>
                          </a:rPr>
                          <m:t>743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  <a:endParaRPr lang="ru-RU" sz="3200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Розв’язання:</a:t>
                </a:r>
                <a:endParaRPr lang="en-US" sz="3200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 132 ∙ 27 + 132 ∙ 73 = 132(27 + 73) = 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</a:t>
                </a:r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132 ∙ 100 = 13200;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 843 ∙ 743 -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/>
                          </a:rPr>
                          <m:t>743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743( 843 – 743) =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</a:t>
                </a:r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743 ∙ 100 = 74300.</a:t>
                </a:r>
                <a:endParaRPr lang="uk-UA" sz="3200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  <a:endParaRPr lang="en-US" sz="3200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Обчислити зручним способом</a:t>
                </a:r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724 ∙ 624 -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/>
                          </a:rPr>
                          <m:t>624</m:t>
                        </m:r>
                      </m:e>
                      <m:sup>
                        <m:r>
                          <a:rPr lang="en-US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>
          <p:sp>
            <p:nvSpPr>
              <p:cNvPr id="2" name="Объект 1">
                <a:extLst>
                  <a:ext uri="{FF2B5EF4-FFF2-40B4-BE49-F238E27FC236}">
                    <a16:creationId xmlns:a16="http://schemas.microsoft.com/office/drawing/2014/main" id="{1D60FF6B-D236-4071-9FB0-627084A6E5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16" y="-1"/>
                <a:ext cx="8526628" cy="6738551"/>
              </a:xfrm>
              <a:prstGeom prst="rect">
                <a:avLst/>
              </a:prstGeom>
              <a:blipFill>
                <a:blip r:embed="rId3"/>
                <a:stretch>
                  <a:fillRect l="-1287" t="-1810" b="-334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B54B669-0C40-4585-9047-D20352E068B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85" t="14572" r="14995" b="14041"/>
          <a:stretch/>
        </p:blipFill>
        <p:spPr>
          <a:xfrm>
            <a:off x="7249297" y="751938"/>
            <a:ext cx="4799528" cy="4935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643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Объект 1">
                <a:extLst>
                  <a:ext uri="{FF2B5EF4-FFF2-40B4-BE49-F238E27FC236}">
                    <a16:creationId xmlns:a16="http://schemas.microsoft.com/office/drawing/2014/main" id="{09B45236-6A4C-436C-BF62-395657AB41A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38725" y="89786"/>
                <a:ext cx="8501621" cy="6698192"/>
              </a:xfrm>
              <a:prstGeom prst="rect">
                <a:avLst/>
              </a:prstGeom>
            </p:spPr>
            <p:txBody>
              <a:bodyPr>
                <a:normAutofit lnSpcReduction="10000"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  <a:endParaRPr lang="en-US" sz="3200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Подайте вираз у вигляді добутку</a:t>
                </a: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1)3x(b - 2) + y(b – 2);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 p(b – 5) – n(5 – b);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3)(c – m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6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26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- 5(m – c). 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0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Розв’язання:</a:t>
                </a:r>
                <a:endParaRPr lang="en-US" sz="3000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1)3x(b - 2) + y(b – 2)=(b – 2)(3x + y );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2) p(b – 5) – n(5 – b) = p(b – 5) + n(b – 5)=</a:t>
                </a:r>
                <a:endParaRPr lang="uk-UA" sz="2600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</a:t>
                </a: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(b – 5)(p + n);</a:t>
                </a:r>
                <a:endParaRPr lang="uk-UA" sz="2600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3)(c – m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6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26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- 5(m – c) = (c – m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6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6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en-US" sz="26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+ 5(c – m) = </a:t>
                </a:r>
                <a:endParaRPr lang="uk-UA" sz="2600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=(</a:t>
                </a: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c – m)(c - m +5) .</a:t>
                </a:r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</a:t>
                </a:r>
                <a:endParaRPr lang="en-US" sz="3000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  <a:endParaRPr lang="en-US" sz="3200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Подайте вираз у вигляді добутку</a:t>
                </a: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1)3a(b - 4) + x(b – 4);         2) x(b – 4) – k(4 – b).</a:t>
                </a:r>
                <a:endParaRPr lang="ru-RU" sz="4800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>
                <a:extLst>
                  <a:ext uri="{FF2B5EF4-FFF2-40B4-BE49-F238E27FC236}">
                    <a16:creationId xmlns:a16="http://schemas.microsoft.com/office/drawing/2014/main" id="{09B45236-6A4C-436C-BF62-395657AB41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725" y="89786"/>
                <a:ext cx="8501621" cy="6698192"/>
              </a:xfrm>
              <a:prstGeom prst="rect">
                <a:avLst/>
              </a:prstGeom>
              <a:blipFill>
                <a:blip r:embed="rId3"/>
                <a:stretch>
                  <a:fillRect l="-1219" t="-236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F0B875A-5D6A-4DDF-9231-A02571F900A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85" t="14572" r="14995" b="14041"/>
          <a:stretch/>
        </p:blipFill>
        <p:spPr>
          <a:xfrm>
            <a:off x="7249297" y="751938"/>
            <a:ext cx="4799528" cy="4935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632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Объект 1">
                <a:extLst>
                  <a:ext uri="{FF2B5EF4-FFF2-40B4-BE49-F238E27FC236}">
                    <a16:creationId xmlns:a16="http://schemas.microsoft.com/office/drawing/2014/main" id="{8B699195-26D5-426D-B04D-25080B0B227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6345" y="114499"/>
                <a:ext cx="8064897" cy="6657004"/>
              </a:xfrm>
              <a:prstGeom prst="rect">
                <a:avLst/>
              </a:prstGeom>
            </p:spPr>
            <p:txBody>
              <a:bodyPr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2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  <a:endParaRPr lang="en-US" sz="2600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Розв’яжіть рівняння</a:t>
                </a: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x(3x + 2) – 5(3x + 2) = 0.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2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Розв‘язання:</a:t>
                </a:r>
                <a:endParaRPr lang="en-US" sz="2600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x(3x + 2) – 5(3x + 2) = 0;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(3x + 2)(x – 5) = 0;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3x + 2 = 0    </a:t>
                </a:r>
                <a:r>
                  <a:rPr lang="uk-UA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або </a:t>
                </a: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x – 5 =0;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3x = -2                   x = 5;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                         </a:t>
                </a:r>
                <a:r>
                  <a:rPr lang="uk-UA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  </a:t>
                </a: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x = </a:t>
                </a:r>
                <a14:m>
                  <m:oMath xmlns:m="http://schemas.openxmlformats.org/officeDocument/2006/math">
                    <m:r>
                      <a:rPr lang="uk-UA" sz="2600" b="0" i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−</m:t>
                    </m:r>
                    <m:f>
                      <m:fPr>
                        <m:ctrlPr>
                          <a:rPr lang="en-US" sz="26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26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6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.                      </a:t>
                </a:r>
                <a:endParaRPr lang="uk-UA" sz="2600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Відповідь</a:t>
                </a: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 -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6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sz="26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6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, 5.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26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  <a:endParaRPr lang="en-US" sz="2600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Розв’яжіть рівняння</a:t>
                </a: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: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en-US" sz="26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4(2x + 1) – x(2x + 1) = 0.</a:t>
                </a:r>
                <a:endParaRPr lang="ru-RU" sz="2600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Объект 1">
                <a:extLst>
                  <a:ext uri="{FF2B5EF4-FFF2-40B4-BE49-F238E27FC236}">
                    <a16:creationId xmlns:a16="http://schemas.microsoft.com/office/drawing/2014/main" id="{8B699195-26D5-426D-B04D-25080B0B22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345" y="114499"/>
                <a:ext cx="8064897" cy="6657004"/>
              </a:xfrm>
              <a:prstGeom prst="rect">
                <a:avLst/>
              </a:prstGeom>
              <a:blipFill>
                <a:blip r:embed="rId3"/>
                <a:stretch>
                  <a:fillRect l="-756" t="-1374" b="-7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8526F49-002C-4C40-A23C-0EEBB90E83D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85" t="14572" r="14995" b="14041"/>
          <a:stretch/>
        </p:blipFill>
        <p:spPr>
          <a:xfrm>
            <a:off x="6647935" y="975255"/>
            <a:ext cx="4799528" cy="4935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57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Объект 1">
                <a:extLst>
                  <a:ext uri="{FF2B5EF4-FFF2-40B4-BE49-F238E27FC236}">
                    <a16:creationId xmlns:a16="http://schemas.microsoft.com/office/drawing/2014/main" id="{90794274-A19E-4DD9-B30F-FB7BF35B1A6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3025" y="90615"/>
                <a:ext cx="8783840" cy="6128953"/>
              </a:xfrm>
              <a:prstGeom prst="rect">
                <a:avLst/>
              </a:prstGeom>
            </p:spPr>
            <p:txBody>
              <a:bodyPr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Розв’язування вправ</a:t>
                </a:r>
                <a:endParaRPr lang="en-US" sz="3200" b="1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Доведіть, що число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27</m:t>
                        </m:r>
                      </m:e>
                      <m:sup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dirty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e>
                      <m:sup>
                        <m:r>
                          <a:rPr lang="uk-UA" sz="3200" b="0" i="0" dirty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9</m:t>
                        </m:r>
                      </m:e>
                      <m:sup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, ділиться на 25.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Розв’язання: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27</m:t>
                        </m:r>
                      </m:e>
                      <m:sup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dirty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e>
                      <m:sup>
                        <m:r>
                          <a:rPr lang="uk-UA" sz="3200" b="0" i="0" dirty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9</m:t>
                        </m:r>
                      </m:e>
                      <m:sup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e>
                      <m:sup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dirty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e>
                      <m:sup>
                        <m:r>
                          <a:rPr lang="uk-UA" sz="3200" b="0" i="0" dirty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(3</m:t>
                        </m:r>
                      </m:e>
                      <m:sup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e>
                      <m:sup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9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dirty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e>
                      <m:sup>
                        <m:r>
                          <a:rPr lang="uk-UA" sz="3200" b="0" i="0" dirty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e>
                      <m:sup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=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e>
                      <m:sup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e>
                      <m:sup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dirty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e>
                      <m:sup>
                        <m:r>
                          <a:rPr lang="uk-UA" sz="3200" b="0" i="0" dirty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+ 1)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e>
                      <m:sup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( 27 – 3 + 1)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e>
                      <m:sup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∙</a:t>
                </a:r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25,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число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e>
                      <m:sup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en-US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∙</a:t>
                </a:r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25 ділиться на 25, отже 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число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27</m:t>
                        </m:r>
                      </m:e>
                      <m:sup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dirty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e>
                      <m:sup>
                        <m:r>
                          <a:rPr lang="uk-UA" sz="3200" b="0" i="0" dirty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9</m:t>
                        </m:r>
                      </m:e>
                      <m:sup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ділиться на 25.</a:t>
                </a:r>
                <a:endParaRPr lang="en-US" sz="3200" dirty="0">
                  <a:solidFill>
                    <a:schemeClr val="bg1"/>
                  </a:solidFill>
                  <a:latin typeface="Garamond" panose="02020404030301010803" pitchFamily="18" charset="0"/>
                  <a:cs typeface="Times New Roman" pitchFamily="18" charset="0"/>
                </a:endParaRP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b="1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Виконай самостійно: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Доведіть, що число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e>
                      <m:sup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15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 dirty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e>
                      <m:sup>
                        <m:r>
                          <a:rPr lang="uk-UA" sz="3200" b="0" i="0" dirty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14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 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e>
                      <m:sup>
                        <m:r>
                          <a:rPr lang="uk-UA" sz="3200" b="0" i="0">
                            <a:solidFill>
                              <a:schemeClr val="bg1"/>
                            </a:solidFill>
                            <a:latin typeface="Cambria Math"/>
                            <a:cs typeface="Times New Roman" pitchFamily="18" charset="0"/>
                          </a:rPr>
                          <m:t>13</m:t>
                        </m:r>
                      </m:sup>
                    </m:sSup>
                  </m:oMath>
                </a14:m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,</a:t>
                </a:r>
              </a:p>
              <a:p>
                <a:pPr marL="45720" indent="0">
                  <a:buFont typeface="Arial" panose="020B0604020202020204" pitchFamily="34" charset="0"/>
                  <a:buNone/>
                </a:pPr>
                <a:r>
                  <a:rPr lang="uk-UA" sz="3200" dirty="0">
                    <a:solidFill>
                      <a:schemeClr val="bg1"/>
                    </a:solidFill>
                    <a:latin typeface="Garamond" panose="02020404030301010803" pitchFamily="18" charset="0"/>
                    <a:cs typeface="Times New Roman" pitchFamily="18" charset="0"/>
                  </a:rPr>
                  <a:t>ділиться на 13.</a:t>
                </a:r>
              </a:p>
            </p:txBody>
          </p:sp>
        </mc:Choice>
        <mc:Fallback>
          <p:sp>
            <p:nvSpPr>
              <p:cNvPr id="2" name="Объект 1">
                <a:extLst>
                  <a:ext uri="{FF2B5EF4-FFF2-40B4-BE49-F238E27FC236}">
                    <a16:creationId xmlns:a16="http://schemas.microsoft.com/office/drawing/2014/main" id="{90794274-A19E-4DD9-B30F-FB7BF35B1A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025" y="90615"/>
                <a:ext cx="8783840" cy="6128953"/>
              </a:xfrm>
              <a:prstGeom prst="rect">
                <a:avLst/>
              </a:prstGeom>
              <a:blipFill>
                <a:blip r:embed="rId3"/>
                <a:stretch>
                  <a:fillRect l="-1250" t="-1990" r="-104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BB67E2A-13B7-46FA-ACFA-B661F038B51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85" t="14572" r="14995" b="14041"/>
          <a:stretch/>
        </p:blipFill>
        <p:spPr>
          <a:xfrm>
            <a:off x="7974165" y="2438401"/>
            <a:ext cx="4104810" cy="4221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157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F80D76B7-C680-4FC1-BE9A-0F7C0823FEC0}"/>
              </a:ext>
            </a:extLst>
          </p:cNvPr>
          <p:cNvSpPr/>
          <p:nvPr/>
        </p:nvSpPr>
        <p:spPr>
          <a:xfrm>
            <a:off x="797011" y="148281"/>
            <a:ext cx="10597977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11500" b="1" cap="none" spc="0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Дякую за увагу!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1F2D25C-8244-4387-95A9-586BA45DAB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85" t="14572" r="14995" b="14041"/>
          <a:stretch/>
        </p:blipFill>
        <p:spPr>
          <a:xfrm>
            <a:off x="3696235" y="1774228"/>
            <a:ext cx="4799528" cy="4935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309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1106</Words>
  <Application>Microsoft Office PowerPoint</Application>
  <PresentationFormat>Широкий екран</PresentationFormat>
  <Paragraphs>104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Garamond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Стрельченко Дмитро Сергійович</dc:creator>
  <cp:lastModifiedBy>Стрельченко Дмитро Сергійович</cp:lastModifiedBy>
  <cp:revision>2</cp:revision>
  <dcterms:created xsi:type="dcterms:W3CDTF">2022-12-07T14:31:00Z</dcterms:created>
  <dcterms:modified xsi:type="dcterms:W3CDTF">2022-12-07T15:08:56Z</dcterms:modified>
</cp:coreProperties>
</file>