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2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5" Type="http://schemas.openxmlformats.org/officeDocument/2006/relationships/slide" Target="slides/slide20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uk-UA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19814b8d5ab_0_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19814b8d5ab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g19814b8d5ab_0_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174ec98926f_0_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174ec98926f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g174ec98926f_0_2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1a4c0f85550_0_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1a4c0f85550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g1a4c0f85550_0_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1a4c0f85550_0_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1a4c0f85550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g1a4c0f85550_0_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1a4c0f85550_0_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1a4c0f85550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g1a4c0f85550_0_2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19814b8d5ab_0_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19814b8d5ab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g19814b8d5ab_0_1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1a4c0f85550_0_3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1a4c0f85550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g1a4c0f85550_0_3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1a4c0f85550_0_3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1a4c0f85550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g1a4c0f85550_0_3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1a4c0f85550_0_4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1a4c0f85550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g1a4c0f85550_0_47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1a4c0f85550_0_5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1a4c0f85550_0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g1a4c0f85550_0_55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1a4c0f85550_0_6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1a4c0f85550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g1a4c0f85550_0_63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1a4c0f85550_0_7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1a4c0f85550_0_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g1a4c0f85550_0_7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5" name="Google Shape;20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19814b8d5ab_0_20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Google Shape;242;g19814b8d5ab_0_2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g19814b8d5ab_0_20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6" name="Google Shape;26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9" name="Google Shape;28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7" name="Google Shape;29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19814b8d5ab_0_17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Google Shape;304;g19814b8d5ab_0_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" name="Google Shape;305;g19814b8d5ab_0_17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2" name="Google Shape;312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g"/><Relationship Id="rId3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g"/><Relationship Id="rId3" Type="http://schemas.openxmlformats.org/officeDocument/2006/relationships/image" Target="../media/image6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g"/><Relationship Id="rId3" Type="http://schemas.openxmlformats.org/officeDocument/2006/relationships/image" Target="../media/image2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g"/><Relationship Id="rId3" Type="http://schemas.openxmlformats.org/officeDocument/2006/relationships/image" Target="../media/image2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g"/><Relationship Id="rId3" Type="http://schemas.openxmlformats.org/officeDocument/2006/relationships/image" Target="../media/image2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g"/><Relationship Id="rId3" Type="http://schemas.openxmlformats.org/officeDocument/2006/relationships/image" Target="../media/image2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Титульный слайд" type="title">
  <p:cSld name="TIT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cap="none">
                <a:solidFill>
                  <a:srgbClr val="FFC000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  <a:defRPr b="1" sz="2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pic>
        <p:nvPicPr>
          <p:cNvPr id="18" name="Google Shape;18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0546" y="3785858"/>
            <a:ext cx="3240360" cy="2944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Только заголовок">
  <p:cSld name="1_Только заголовок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"/>
          <p:cNvSpPr/>
          <p:nvPr/>
        </p:nvSpPr>
        <p:spPr>
          <a:xfrm>
            <a:off x="251520" y="764704"/>
            <a:ext cx="8640960" cy="590465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3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22" name="Google Shape;22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767" y="5384235"/>
            <a:ext cx="1584176" cy="14394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>
  <p:cSld name="Титульный слайд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1007604" y="1556792"/>
            <a:ext cx="7128792" cy="2664296"/>
          </a:xfrm>
          <a:prstGeom prst="roundRect">
            <a:avLst>
              <a:gd fmla="val 16667" name="adj"/>
            </a:avLst>
          </a:prstGeom>
          <a:solidFill>
            <a:schemeClr val="lt1">
              <a:alpha val="47843"/>
            </a:schemeClr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4"/>
          <p:cNvSpPr txBox="1"/>
          <p:nvPr>
            <p:ph type="ctrTitle"/>
          </p:nvPr>
        </p:nvSpPr>
        <p:spPr>
          <a:xfrm>
            <a:off x="685800" y="1556792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cap="none">
                <a:solidFill>
                  <a:srgbClr val="FFC000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" type="subTitle"/>
          </p:nvPr>
        </p:nvSpPr>
        <p:spPr>
          <a:xfrm>
            <a:off x="1371600" y="3540496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  <a:defRPr b="1" sz="2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pic>
        <p:nvPicPr>
          <p:cNvPr id="27" name="Google Shape;27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67394" y="3527053"/>
            <a:ext cx="2952328" cy="34536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>
  <p:cSld name="Только заголовок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/>
          <p:nvPr/>
        </p:nvSpPr>
        <p:spPr>
          <a:xfrm>
            <a:off x="251520" y="764704"/>
            <a:ext cx="8640960" cy="590465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5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31" name="Google Shape;31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7596336" y="4902630"/>
            <a:ext cx="1682750" cy="196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Только заголовок">
  <p:cSld name="3_Только заголовок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251520" y="764704"/>
            <a:ext cx="8640960" cy="1656184"/>
          </a:xfrm>
          <a:prstGeom prst="roundRect">
            <a:avLst>
              <a:gd fmla="val 16667" name="adj"/>
            </a:avLst>
          </a:prstGeom>
          <a:solidFill>
            <a:srgbClr val="FFC000">
              <a:alpha val="69019"/>
            </a:srgbClr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/>
          <p:nvPr/>
        </p:nvSpPr>
        <p:spPr>
          <a:xfrm>
            <a:off x="251520" y="2852936"/>
            <a:ext cx="8640960" cy="3816424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" name="Google Shape;36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7596336" y="4902630"/>
            <a:ext cx="1682750" cy="196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_Только заголовок">
  <p:cSld name="4_Только заголовок">
    <p:bg>
      <p:bgPr>
        <a:blipFill>
          <a:blip r:embed="rId2">
            <a:alphaModFix amt="58000"/>
          </a:blip>
          <a:stretch>
            <a:fillRect/>
          </a:stretch>
        </a:blip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251520" y="764704"/>
            <a:ext cx="8640960" cy="2520280"/>
          </a:xfrm>
          <a:prstGeom prst="roundRect">
            <a:avLst>
              <a:gd fmla="val 16667" name="adj"/>
            </a:avLst>
          </a:prstGeom>
          <a:solidFill>
            <a:srgbClr val="FFC000">
              <a:alpha val="69019"/>
            </a:srgbClr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7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  <a:defRPr b="1" sz="4400" cap="non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7"/>
          <p:cNvSpPr/>
          <p:nvPr/>
        </p:nvSpPr>
        <p:spPr>
          <a:xfrm>
            <a:off x="251520" y="4221088"/>
            <a:ext cx="8640960" cy="244827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" name="Google Shape;41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7596336" y="4902630"/>
            <a:ext cx="1682750" cy="196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5" name="Google Shape;45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9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51" name="Google Shape;51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4" name="Google Shape;64;p11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65" name="Google Shape;65;p11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6" name="Google Shape;66;p11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67" name="Google Shape;67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2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3" name="Google Shape;73;p12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74" name="Google Shape;74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3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0" name="Google Shape;80;p13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81" name="Google Shape;81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4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7" name="Google Shape;87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5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5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3" name="Google Shape;93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theme" Target="../theme/theme2.xml"/><Relationship Id="rId1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3.png"/><Relationship Id="rId4" Type="http://schemas.openxmlformats.org/officeDocument/2006/relationships/image" Target="../media/image26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5.png"/><Relationship Id="rId4" Type="http://schemas.openxmlformats.org/officeDocument/2006/relationships/image" Target="../media/image22.png"/><Relationship Id="rId9" Type="http://schemas.openxmlformats.org/officeDocument/2006/relationships/image" Target="../media/image18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7" Type="http://schemas.openxmlformats.org/officeDocument/2006/relationships/image" Target="../media/image30.png"/><Relationship Id="rId8" Type="http://schemas.openxmlformats.org/officeDocument/2006/relationships/image" Target="../media/image2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39.png"/><Relationship Id="rId5" Type="http://schemas.openxmlformats.org/officeDocument/2006/relationships/image" Target="../media/image33.png"/><Relationship Id="rId6" Type="http://schemas.openxmlformats.org/officeDocument/2006/relationships/image" Target="../media/image16.png"/><Relationship Id="rId7" Type="http://schemas.openxmlformats.org/officeDocument/2006/relationships/image" Target="../media/image38.png"/><Relationship Id="rId8" Type="http://schemas.openxmlformats.org/officeDocument/2006/relationships/image" Target="../media/image37.png"/></Relationships>
</file>

<file path=ppt/slides/_rels/slide16.xml.rels><?xml version="1.0" encoding="UTF-8" standalone="yes"?><Relationships xmlns="http://schemas.openxmlformats.org/package/2006/relationships"><Relationship Id="rId11" Type="http://schemas.openxmlformats.org/officeDocument/2006/relationships/image" Target="../media/image45.png"/><Relationship Id="rId10" Type="http://schemas.openxmlformats.org/officeDocument/2006/relationships/image" Target="../media/image40.png"/><Relationship Id="rId1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6.png"/><Relationship Id="rId4" Type="http://schemas.openxmlformats.org/officeDocument/2006/relationships/image" Target="../media/image32.png"/><Relationship Id="rId9" Type="http://schemas.openxmlformats.org/officeDocument/2006/relationships/image" Target="../media/image31.png"/><Relationship Id="rId5" Type="http://schemas.openxmlformats.org/officeDocument/2006/relationships/image" Target="../media/image34.png"/><Relationship Id="rId6" Type="http://schemas.openxmlformats.org/officeDocument/2006/relationships/image" Target="../media/image35.png"/><Relationship Id="rId7" Type="http://schemas.openxmlformats.org/officeDocument/2006/relationships/image" Target="../media/image27.png"/><Relationship Id="rId8" Type="http://schemas.openxmlformats.org/officeDocument/2006/relationships/image" Target="../media/image4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1.png"/><Relationship Id="rId4" Type="http://schemas.openxmlformats.org/officeDocument/2006/relationships/image" Target="../media/image4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6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44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6"/>
          <p:cNvSpPr txBox="1"/>
          <p:nvPr>
            <p:ph idx="1" type="subTitle"/>
          </p:nvPr>
        </p:nvSpPr>
        <p:spPr>
          <a:xfrm>
            <a:off x="-76192" y="-132099"/>
            <a:ext cx="8856900" cy="417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 sz="54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Розв'язування задач на вимірювання відстані від точки до площини, між площинами, від прямої до площини</a:t>
            </a:r>
            <a:endParaRPr sz="5400">
              <a:solidFill>
                <a:srgbClr val="FFFF00"/>
              </a:solidFill>
            </a:endParaRPr>
          </a:p>
        </p:txBody>
      </p:sp>
      <p:sp>
        <p:nvSpPr>
          <p:cNvPr id="101" name="Google Shape;101;p16"/>
          <p:cNvSpPr/>
          <p:nvPr/>
        </p:nvSpPr>
        <p:spPr>
          <a:xfrm>
            <a:off x="5868144" y="6309320"/>
            <a:ext cx="281662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6"/>
          <p:cNvSpPr txBox="1"/>
          <p:nvPr>
            <p:ph idx="1" type="subTitle"/>
          </p:nvPr>
        </p:nvSpPr>
        <p:spPr>
          <a:xfrm>
            <a:off x="3939325" y="4353550"/>
            <a:ext cx="4637400" cy="139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 sz="1800">
                <a:solidFill>
                  <a:srgbClr val="FFFF00"/>
                </a:solidFill>
              </a:rPr>
              <a:t>Підручник: Математика</a:t>
            </a:r>
            <a:endParaRPr sz="1800">
              <a:solidFill>
                <a:srgbClr val="FFFF00"/>
              </a:solidFill>
            </a:endParaRPr>
          </a:p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 sz="1800">
                <a:solidFill>
                  <a:srgbClr val="FFFF00"/>
                </a:solidFill>
              </a:rPr>
              <a:t>(Алгебра і початки аналізу та геометрія, рівень стандарту)</a:t>
            </a:r>
            <a:endParaRPr sz="1800">
              <a:solidFill>
                <a:srgbClr val="FFFF00"/>
              </a:solidFill>
            </a:endParaRPr>
          </a:p>
          <a:p>
            <a:pPr indent="-431800" lvl="0" marL="457200" rtl="0" algn="ctr"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 sz="1800">
                <a:solidFill>
                  <a:srgbClr val="FFFF00"/>
                </a:solidFill>
              </a:rPr>
              <a:t>О.С.Істер, </a:t>
            </a:r>
            <a:r>
              <a:rPr lang="uk-UA" sz="1800">
                <a:solidFill>
                  <a:srgbClr val="FFFF00"/>
                </a:solidFill>
              </a:rPr>
              <a:t>2018р.</a:t>
            </a:r>
            <a:endParaRPr sz="180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7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Формування компетентностей: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09" name="Google Shape;109;p17"/>
          <p:cNvSpPr txBox="1"/>
          <p:nvPr/>
        </p:nvSpPr>
        <p:spPr>
          <a:xfrm>
            <a:off x="1217600" y="1181800"/>
            <a:ext cx="7144500" cy="407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Calibri"/>
              <a:buChar char="❖"/>
            </a:pPr>
            <a:r>
              <a:rPr b="1" lang="uk-UA" sz="2300">
                <a:latin typeface="Calibri"/>
                <a:ea typeface="Calibri"/>
                <a:cs typeface="Calibri"/>
                <a:sym typeface="Calibri"/>
              </a:rPr>
              <a:t>предметна компетентність: </a:t>
            </a:r>
            <a:r>
              <a:rPr lang="uk-UA" sz="2300">
                <a:latin typeface="Calibri"/>
                <a:ea typeface="Calibri"/>
                <a:cs typeface="Calibri"/>
                <a:sym typeface="Calibri"/>
              </a:rPr>
              <a:t>узагальнення знань учнів із теми “Відстані у просторі”; удосконалити вміння розв’язувати задачі з цієї теми;</a:t>
            </a:r>
            <a:endParaRPr sz="2300">
              <a:latin typeface="Calibri"/>
              <a:ea typeface="Calibri"/>
              <a:cs typeface="Calibri"/>
              <a:sym typeface="Calibri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Calibri"/>
              <a:buChar char="❖"/>
            </a:pPr>
            <a:r>
              <a:rPr b="1" lang="uk-UA" sz="2300">
                <a:latin typeface="Calibri"/>
                <a:ea typeface="Calibri"/>
                <a:cs typeface="Calibri"/>
                <a:sym typeface="Calibri"/>
              </a:rPr>
              <a:t>ключові компетентності: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267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Calibri"/>
              <a:buChar char="➢"/>
            </a:pPr>
            <a:r>
              <a:rPr b="1" lang="uk-UA" sz="2300">
                <a:latin typeface="Calibri"/>
                <a:ea typeface="Calibri"/>
                <a:cs typeface="Calibri"/>
                <a:sym typeface="Calibri"/>
              </a:rPr>
              <a:t>спілкування державною мовою</a:t>
            </a:r>
            <a:r>
              <a:rPr lang="uk-UA" sz="2300">
                <a:latin typeface="Calibri"/>
                <a:ea typeface="Calibri"/>
                <a:cs typeface="Calibri"/>
                <a:sym typeface="Calibri"/>
              </a:rPr>
              <a:t> - розуміти, пояснювати і перетворювати тексти математичних задач(усно і письмово);</a:t>
            </a:r>
            <a:endParaRPr sz="2300">
              <a:latin typeface="Calibri"/>
              <a:ea typeface="Calibri"/>
              <a:cs typeface="Calibri"/>
              <a:sym typeface="Calibri"/>
            </a:endParaRPr>
          </a:p>
          <a:p>
            <a:pPr indent="267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Calibri"/>
              <a:buChar char="➢"/>
            </a:pPr>
            <a:r>
              <a:rPr b="1" lang="uk-UA" sz="2300">
                <a:latin typeface="Calibri"/>
                <a:ea typeface="Calibri"/>
                <a:cs typeface="Calibri"/>
                <a:sym typeface="Calibri"/>
              </a:rPr>
              <a:t>уміння вчитися впродовж життя </a:t>
            </a:r>
            <a:r>
              <a:rPr lang="uk-UA" sz="2300">
                <a:latin typeface="Calibri"/>
                <a:ea typeface="Calibri"/>
                <a:cs typeface="Calibri"/>
                <a:sym typeface="Calibri"/>
              </a:rPr>
              <a:t>- прагнути до вдосконалення результатів своєї діяльності;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26750" lvl="0" marL="457200" rtl="0" algn="l">
              <a:spcBef>
                <a:spcPts val="0"/>
              </a:spcBef>
              <a:spcAft>
                <a:spcPts val="0"/>
              </a:spcAft>
              <a:buSzPts val="2300"/>
              <a:buFont typeface="Calibri"/>
              <a:buChar char="➢"/>
            </a:pPr>
            <a:r>
              <a:rPr b="1" lang="uk-UA" sz="2300">
                <a:latin typeface="Calibri"/>
                <a:ea typeface="Calibri"/>
                <a:cs typeface="Calibri"/>
                <a:sym typeface="Calibri"/>
              </a:rPr>
              <a:t>інформаційно-цифрова компетентність </a:t>
            </a:r>
            <a:r>
              <a:rPr lang="uk-UA" sz="2300">
                <a:latin typeface="Calibri"/>
                <a:ea typeface="Calibri"/>
                <a:cs typeface="Calibri"/>
                <a:sym typeface="Calibri"/>
              </a:rPr>
              <a:t>- визначати достатність данихдля розв’язання задач.</a:t>
            </a:r>
            <a:endParaRPr sz="23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7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8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Актуалізація опорних знань</a:t>
            </a:r>
            <a:r>
              <a:rPr lang="uk-UA">
                <a:solidFill>
                  <a:srgbClr val="783F04"/>
                </a:solidFill>
              </a:rPr>
              <a:t>: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17" name="Google Shape;117;p18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32250" y="1025900"/>
            <a:ext cx="6809300" cy="4917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9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Актуалізація опорних знань: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25" name="Google Shape;125;p19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6" name="Google Shape;12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81025" y="1009050"/>
            <a:ext cx="4277473" cy="55025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0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Актуалізація опорних знань: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33" name="Google Shape;133;p20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4" name="Google Shape;13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5801" y="942400"/>
            <a:ext cx="7739075" cy="39966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20550" y="5142000"/>
            <a:ext cx="4350833" cy="1302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1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Актуалізація опорних знань: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42" name="Google Shape;142;p21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3" name="Google Shape;14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98900" y="882301"/>
            <a:ext cx="6788224" cy="531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2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Математичний диктант: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50" name="Google Shape;150;p22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1" name="Google Shape;151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38100" y="925550"/>
            <a:ext cx="7171851" cy="4877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3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Математичний диктант: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58" name="Google Shape;158;p23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9" name="Google Shape;15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17300" y="949701"/>
            <a:ext cx="7025750" cy="4957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4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Математичний диктант: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66" name="Google Shape;166;p24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7" name="Google Shape;167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61825" y="949700"/>
            <a:ext cx="6995901" cy="4981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5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Математичний диктант: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74" name="Google Shape;174;p25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5" name="Google Shape;17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64850" y="958500"/>
            <a:ext cx="7029200" cy="501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6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Математичний диктант: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82" name="Google Shape;182;p26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3" name="Google Shape;183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04825" y="891850"/>
            <a:ext cx="7231950" cy="4862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7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Математичний диктант: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90" name="Google Shape;190;p27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1" name="Google Shape;191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32250" y="865450"/>
            <a:ext cx="6797700" cy="5149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8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Математичний диктант: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198" name="Google Shape;198;p28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9" name="Google Shape;199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4925" y="1894054"/>
            <a:ext cx="2341425" cy="3166925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8"/>
          <p:cNvSpPr txBox="1"/>
          <p:nvPr/>
        </p:nvSpPr>
        <p:spPr>
          <a:xfrm>
            <a:off x="1104088" y="1090975"/>
            <a:ext cx="5762700" cy="6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3100">
                <a:latin typeface="Calibri"/>
                <a:ea typeface="Calibri"/>
                <a:cs typeface="Calibri"/>
                <a:sym typeface="Calibri"/>
              </a:rPr>
              <a:t>Перевір себе:</a:t>
            </a:r>
            <a:endParaRPr b="1" sz="31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1" name="Google Shape;201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12550" y="2014224"/>
            <a:ext cx="5350450" cy="385490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02" name="Google Shape;202;p28"/>
          <p:cNvCxnSpPr/>
          <p:nvPr/>
        </p:nvCxnSpPr>
        <p:spPr>
          <a:xfrm>
            <a:off x="3285775" y="2089425"/>
            <a:ext cx="16800" cy="27972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9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uk-UA">
                <a:solidFill>
                  <a:srgbClr val="783F04"/>
                </a:solidFill>
              </a:rPr>
              <a:t>Розв'язування задач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208" name="Google Shape;208;p29"/>
          <p:cNvSpPr/>
          <p:nvPr/>
        </p:nvSpPr>
        <p:spPr>
          <a:xfrm>
            <a:off x="6206215" y="6587785"/>
            <a:ext cx="281662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9" name="Google Shape;209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7250" y="797304"/>
            <a:ext cx="7089494" cy="1143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29"/>
          <p:cNvSpPr txBox="1"/>
          <p:nvPr/>
        </p:nvSpPr>
        <p:spPr>
          <a:xfrm>
            <a:off x="2948775" y="1904075"/>
            <a:ext cx="31677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>
                <a:latin typeface="Calibri"/>
                <a:ea typeface="Calibri"/>
                <a:cs typeface="Calibri"/>
                <a:sym typeface="Calibri"/>
              </a:rPr>
              <a:t>Розв’язання.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1" name="Google Shape;211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34075" y="2065500"/>
            <a:ext cx="2752725" cy="201930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29"/>
          <p:cNvSpPr txBox="1"/>
          <p:nvPr/>
        </p:nvSpPr>
        <p:spPr>
          <a:xfrm>
            <a:off x="707700" y="2375875"/>
            <a:ext cx="52263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latin typeface="Calibri"/>
                <a:ea typeface="Calibri"/>
                <a:cs typeface="Calibri"/>
                <a:sym typeface="Calibri"/>
              </a:rPr>
              <a:t>	</a:t>
            </a:r>
            <a:r>
              <a:rPr lang="uk-UA" sz="1600">
                <a:latin typeface="Times New Roman"/>
                <a:ea typeface="Times New Roman"/>
                <a:cs typeface="Times New Roman"/>
                <a:sym typeface="Times New Roman"/>
              </a:rPr>
              <a:t>Нехай ABCD - прямокутник, SО     (ABC), SO = 3см, 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600">
                <a:latin typeface="Times New Roman"/>
                <a:ea typeface="Times New Roman"/>
                <a:cs typeface="Times New Roman"/>
                <a:sym typeface="Times New Roman"/>
              </a:rPr>
              <a:t>СD=AB= 4см,         CAD = 30 .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3" name="Google Shape;213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14800" y="2486575"/>
            <a:ext cx="180975" cy="1714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4" name="Google Shape;214;p29"/>
          <p:cNvCxnSpPr/>
          <p:nvPr/>
        </p:nvCxnSpPr>
        <p:spPr>
          <a:xfrm>
            <a:off x="6318800" y="3184675"/>
            <a:ext cx="219000" cy="843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15" name="Google Shape;215;p29"/>
          <p:cNvCxnSpPr/>
          <p:nvPr/>
        </p:nvCxnSpPr>
        <p:spPr>
          <a:xfrm>
            <a:off x="8112950" y="3353175"/>
            <a:ext cx="185400" cy="1518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16" name="Google Shape;216;p29"/>
          <p:cNvSpPr txBox="1"/>
          <p:nvPr/>
        </p:nvSpPr>
        <p:spPr>
          <a:xfrm>
            <a:off x="3211500" y="2624575"/>
            <a:ext cx="5223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600">
                <a:latin typeface="Calibri"/>
                <a:ea typeface="Calibri"/>
                <a:cs typeface="Calibri"/>
                <a:sym typeface="Calibri"/>
              </a:rPr>
              <a:t>0</a:t>
            </a:r>
            <a:endParaRPr sz="6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29"/>
          <p:cNvSpPr txBox="1"/>
          <p:nvPr/>
        </p:nvSpPr>
        <p:spPr>
          <a:xfrm>
            <a:off x="840000" y="3146900"/>
            <a:ext cx="50940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latin typeface="Calibri"/>
                <a:ea typeface="Calibri"/>
                <a:cs typeface="Calibri"/>
                <a:sym typeface="Calibri"/>
              </a:rPr>
              <a:t>Трикутник AOB - рівносторонній: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latin typeface="Calibri"/>
                <a:ea typeface="Calibri"/>
                <a:cs typeface="Calibri"/>
                <a:sym typeface="Calibri"/>
              </a:rPr>
              <a:t>        BAO =      ABO = 90   -      CAD = 90 - 30 = 60 ;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8" name="Google Shape;218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24975" y="2743750"/>
            <a:ext cx="228600" cy="171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51050" y="3730550"/>
            <a:ext cx="228600" cy="171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668675" y="3730550"/>
            <a:ext cx="228600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29"/>
          <p:cNvSpPr txBox="1"/>
          <p:nvPr/>
        </p:nvSpPr>
        <p:spPr>
          <a:xfrm>
            <a:off x="2573325" y="3625100"/>
            <a:ext cx="5223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600">
                <a:latin typeface="Calibri"/>
                <a:ea typeface="Calibri"/>
                <a:cs typeface="Calibri"/>
                <a:sym typeface="Calibri"/>
              </a:rPr>
              <a:t>0</a:t>
            </a:r>
            <a:endParaRPr sz="6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2" name="Google Shape;222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795400" y="3730550"/>
            <a:ext cx="228600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29"/>
          <p:cNvSpPr txBox="1"/>
          <p:nvPr/>
        </p:nvSpPr>
        <p:spPr>
          <a:xfrm>
            <a:off x="3604050" y="3548900"/>
            <a:ext cx="5223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600">
                <a:latin typeface="Calibri"/>
                <a:ea typeface="Calibri"/>
                <a:cs typeface="Calibri"/>
                <a:sym typeface="Calibri"/>
              </a:rPr>
              <a:t>0</a:t>
            </a:r>
            <a:endParaRPr sz="6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29"/>
          <p:cNvSpPr txBox="1"/>
          <p:nvPr/>
        </p:nvSpPr>
        <p:spPr>
          <a:xfrm>
            <a:off x="3922125" y="3564750"/>
            <a:ext cx="5223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600">
                <a:latin typeface="Calibri"/>
                <a:ea typeface="Calibri"/>
                <a:cs typeface="Calibri"/>
                <a:sym typeface="Calibri"/>
              </a:rPr>
              <a:t>0</a:t>
            </a:r>
            <a:endParaRPr sz="6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29"/>
          <p:cNvSpPr txBox="1"/>
          <p:nvPr/>
        </p:nvSpPr>
        <p:spPr>
          <a:xfrm>
            <a:off x="4253700" y="3548900"/>
            <a:ext cx="5223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600">
                <a:latin typeface="Calibri"/>
                <a:ea typeface="Calibri"/>
                <a:cs typeface="Calibri"/>
                <a:sym typeface="Calibri"/>
              </a:rPr>
              <a:t>0</a:t>
            </a:r>
            <a:endParaRPr sz="6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29"/>
          <p:cNvSpPr txBox="1"/>
          <p:nvPr/>
        </p:nvSpPr>
        <p:spPr>
          <a:xfrm>
            <a:off x="925650" y="4072125"/>
            <a:ext cx="5094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latin typeface="Calibri"/>
                <a:ea typeface="Calibri"/>
                <a:cs typeface="Calibri"/>
                <a:sym typeface="Calibri"/>
              </a:rPr>
              <a:t>      АОВ = 180 - (60 + 60 ) = 60 , як сума кутів трикутника.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7" name="Google Shape;227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51050" y="4226675"/>
            <a:ext cx="228600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29"/>
          <p:cNvSpPr txBox="1"/>
          <p:nvPr/>
        </p:nvSpPr>
        <p:spPr>
          <a:xfrm>
            <a:off x="1976850" y="4057500"/>
            <a:ext cx="5223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600">
                <a:latin typeface="Calibri"/>
                <a:ea typeface="Calibri"/>
                <a:cs typeface="Calibri"/>
                <a:sym typeface="Calibri"/>
              </a:rPr>
              <a:t>0</a:t>
            </a:r>
            <a:endParaRPr sz="6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29"/>
          <p:cNvSpPr txBox="1"/>
          <p:nvPr/>
        </p:nvSpPr>
        <p:spPr>
          <a:xfrm>
            <a:off x="2344725" y="4072125"/>
            <a:ext cx="5223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600">
                <a:latin typeface="Calibri"/>
                <a:ea typeface="Calibri"/>
                <a:cs typeface="Calibri"/>
                <a:sym typeface="Calibri"/>
              </a:rPr>
              <a:t>0</a:t>
            </a:r>
            <a:endParaRPr sz="6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29"/>
          <p:cNvSpPr txBox="1"/>
          <p:nvPr/>
        </p:nvSpPr>
        <p:spPr>
          <a:xfrm>
            <a:off x="2694125" y="4057500"/>
            <a:ext cx="5223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600">
                <a:latin typeface="Calibri"/>
                <a:ea typeface="Calibri"/>
                <a:cs typeface="Calibri"/>
                <a:sym typeface="Calibri"/>
              </a:rPr>
              <a:t>0</a:t>
            </a:r>
            <a:endParaRPr sz="6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29"/>
          <p:cNvSpPr txBox="1"/>
          <p:nvPr/>
        </p:nvSpPr>
        <p:spPr>
          <a:xfrm>
            <a:off x="3125850" y="4072125"/>
            <a:ext cx="5223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600">
                <a:latin typeface="Calibri"/>
                <a:ea typeface="Calibri"/>
                <a:cs typeface="Calibri"/>
                <a:sym typeface="Calibri"/>
              </a:rPr>
              <a:t>0</a:t>
            </a:r>
            <a:endParaRPr sz="6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29"/>
          <p:cNvSpPr txBox="1"/>
          <p:nvPr/>
        </p:nvSpPr>
        <p:spPr>
          <a:xfrm>
            <a:off x="952850" y="4500950"/>
            <a:ext cx="7734000" cy="277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latin typeface="Calibri"/>
                <a:ea typeface="Calibri"/>
                <a:cs typeface="Calibri"/>
                <a:sym typeface="Calibri"/>
              </a:rPr>
              <a:t>	Отже, АО = АВ = 4см.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latin typeface="Calibri"/>
                <a:ea typeface="Calibri"/>
                <a:cs typeface="Calibri"/>
                <a:sym typeface="Calibri"/>
              </a:rPr>
              <a:t>Розглянемо трикутник АОS:          AOS = 90 .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latin typeface="Calibri"/>
                <a:ea typeface="Calibri"/>
                <a:cs typeface="Calibri"/>
                <a:sym typeface="Calibri"/>
              </a:rPr>
              <a:t>За теоремою Піфагора:              *             ;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13716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latin typeface="Calibri"/>
                <a:ea typeface="Calibri"/>
                <a:cs typeface="Calibri"/>
                <a:sym typeface="Calibri"/>
              </a:rPr>
              <a:t>          9 + 16;   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13716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latin typeface="Calibri"/>
                <a:ea typeface="Calibri"/>
                <a:cs typeface="Calibri"/>
                <a:sym typeface="Calibri"/>
              </a:rPr>
              <a:t>AS = 5(см).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13716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13716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13716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13716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latin typeface="Calibri"/>
                <a:ea typeface="Calibri"/>
                <a:cs typeface="Calibri"/>
                <a:sym typeface="Calibri"/>
              </a:rPr>
              <a:t>    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3" name="Google Shape;233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72700" y="5087525"/>
            <a:ext cx="228600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29"/>
          <p:cNvSpPr txBox="1"/>
          <p:nvPr/>
        </p:nvSpPr>
        <p:spPr>
          <a:xfrm>
            <a:off x="4114800" y="4897025"/>
            <a:ext cx="5223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600">
                <a:latin typeface="Calibri"/>
                <a:ea typeface="Calibri"/>
                <a:cs typeface="Calibri"/>
                <a:sym typeface="Calibri"/>
              </a:rPr>
              <a:t>0</a:t>
            </a:r>
            <a:endParaRPr sz="6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5" name="Google Shape;235;p2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805975" y="5368175"/>
            <a:ext cx="1162050" cy="333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2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795400" y="5797975"/>
            <a:ext cx="480894" cy="307775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29"/>
          <p:cNvSpPr txBox="1"/>
          <p:nvPr/>
        </p:nvSpPr>
        <p:spPr>
          <a:xfrm>
            <a:off x="1880625" y="6356500"/>
            <a:ext cx="2563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latin typeface="Calibri"/>
                <a:ea typeface="Calibri"/>
                <a:cs typeface="Calibri"/>
                <a:sym typeface="Calibri"/>
              </a:rPr>
              <a:t>Відповідь: 5см.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29"/>
          <p:cNvSpPr txBox="1"/>
          <p:nvPr/>
        </p:nvSpPr>
        <p:spPr>
          <a:xfrm>
            <a:off x="839325" y="2906975"/>
            <a:ext cx="50940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500">
                <a:latin typeface="Calibri"/>
                <a:ea typeface="Calibri"/>
                <a:cs typeface="Calibri"/>
                <a:sym typeface="Calibri"/>
              </a:rPr>
              <a:t>Точка О - центр описаного кола, за задачею 9.22; АО=ВО=R.</a:t>
            </a:r>
            <a:endParaRPr sz="15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9" name="Google Shape;239;p2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267575" y="3157538"/>
            <a:ext cx="400050" cy="238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0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30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uk-UA">
                <a:solidFill>
                  <a:srgbClr val="783F04"/>
                </a:solidFill>
              </a:rPr>
              <a:t>Розв'язування задач</a:t>
            </a:r>
            <a:endParaRPr>
              <a:solidFill>
                <a:srgbClr val="783F04"/>
              </a:solidFill>
            </a:endParaRPr>
          </a:p>
        </p:txBody>
      </p:sp>
      <p:pic>
        <p:nvPicPr>
          <p:cNvPr id="247" name="Google Shape;247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0600" y="949693"/>
            <a:ext cx="7219950" cy="561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47800" y="1511675"/>
            <a:ext cx="6762751" cy="6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76175" y="1472375"/>
            <a:ext cx="6810576" cy="647825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30"/>
          <p:cNvSpPr txBox="1"/>
          <p:nvPr/>
        </p:nvSpPr>
        <p:spPr>
          <a:xfrm>
            <a:off x="3261975" y="2122250"/>
            <a:ext cx="2593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900">
                <a:latin typeface="Calibri"/>
                <a:ea typeface="Calibri"/>
                <a:cs typeface="Calibri"/>
                <a:sym typeface="Calibri"/>
              </a:rPr>
              <a:t>Розв’язання.</a:t>
            </a:r>
            <a:endParaRPr sz="19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30"/>
          <p:cNvSpPr txBox="1"/>
          <p:nvPr/>
        </p:nvSpPr>
        <p:spPr>
          <a:xfrm>
            <a:off x="746725" y="2613500"/>
            <a:ext cx="54594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900">
                <a:latin typeface="Calibri"/>
                <a:ea typeface="Calibri"/>
                <a:cs typeface="Calibri"/>
                <a:sym typeface="Calibri"/>
              </a:rPr>
              <a:t>Нехай прямі </a:t>
            </a:r>
            <a:r>
              <a:rPr i="1" lang="uk-UA" sz="1900">
                <a:latin typeface="Calibri"/>
                <a:ea typeface="Calibri"/>
                <a:cs typeface="Calibri"/>
                <a:sym typeface="Calibri"/>
              </a:rPr>
              <a:t>a||b</a:t>
            </a:r>
            <a:r>
              <a:rPr lang="uk-UA" sz="1900">
                <a:latin typeface="Calibri"/>
                <a:ea typeface="Calibri"/>
                <a:cs typeface="Calibri"/>
                <a:sym typeface="Calibri"/>
              </a:rPr>
              <a:t>, К  є </a:t>
            </a:r>
            <a:r>
              <a:rPr i="1" lang="uk-UA" sz="1900"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lang="uk-UA" sz="1900">
                <a:latin typeface="Calibri"/>
                <a:ea typeface="Calibri"/>
                <a:cs typeface="Calibri"/>
                <a:sym typeface="Calibri"/>
              </a:rPr>
              <a:t>, К є </a:t>
            </a:r>
            <a:r>
              <a:rPr i="1" lang="uk-UA" sz="1900">
                <a:latin typeface="Calibri"/>
                <a:ea typeface="Calibri"/>
                <a:cs typeface="Calibri"/>
                <a:sym typeface="Calibri"/>
              </a:rPr>
              <a:t>b,</a:t>
            </a:r>
            <a:r>
              <a:rPr i="1" lang="uk-UA" sz="1900"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uk-UA" sz="1900">
                <a:latin typeface="Calibri"/>
                <a:ea typeface="Calibri"/>
                <a:cs typeface="Calibri"/>
                <a:sym typeface="Calibri"/>
              </a:rPr>
              <a:t>КО     NM, </a:t>
            </a:r>
            <a:endParaRPr sz="19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900">
                <a:latin typeface="Calibri"/>
                <a:ea typeface="Calibri"/>
                <a:cs typeface="Calibri"/>
                <a:sym typeface="Calibri"/>
              </a:rPr>
              <a:t>КM=13см, KN=15см, MN=14см.</a:t>
            </a:r>
            <a:endParaRPr sz="19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2" name="Google Shape;252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55775" y="2474000"/>
            <a:ext cx="2952478" cy="3524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53" name="Google Shape;253;p30"/>
          <p:cNvCxnSpPr/>
          <p:nvPr/>
        </p:nvCxnSpPr>
        <p:spPr>
          <a:xfrm flipH="1">
            <a:off x="4090575" y="2731400"/>
            <a:ext cx="78600" cy="294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54" name="Google Shape;254;p30"/>
          <p:cNvCxnSpPr/>
          <p:nvPr/>
        </p:nvCxnSpPr>
        <p:spPr>
          <a:xfrm flipH="1">
            <a:off x="3480975" y="2731400"/>
            <a:ext cx="78600" cy="2949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255" name="Google Shape;255;p3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953000" y="2791375"/>
            <a:ext cx="180975" cy="171450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30"/>
          <p:cNvSpPr txBox="1"/>
          <p:nvPr/>
        </p:nvSpPr>
        <p:spPr>
          <a:xfrm>
            <a:off x="503275" y="3301275"/>
            <a:ext cx="59616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latin typeface="Calibri"/>
                <a:ea typeface="Calibri"/>
                <a:cs typeface="Calibri"/>
                <a:sym typeface="Calibri"/>
              </a:rPr>
              <a:t>Розглянемо два прямокутні трикутники: KON і KOM.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latin typeface="Calibri"/>
                <a:ea typeface="Calibri"/>
                <a:cs typeface="Calibri"/>
                <a:sym typeface="Calibri"/>
              </a:rPr>
              <a:t>З теореми Піфагора: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30"/>
          <p:cNvSpPr txBox="1"/>
          <p:nvPr/>
        </p:nvSpPr>
        <p:spPr>
          <a:xfrm>
            <a:off x="1100425" y="5246675"/>
            <a:ext cx="28167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8" name="Google Shape;258;p3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100425" y="4008425"/>
            <a:ext cx="2816700" cy="1133654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30"/>
          <p:cNvSpPr txBox="1"/>
          <p:nvPr/>
        </p:nvSpPr>
        <p:spPr>
          <a:xfrm>
            <a:off x="1179025" y="5148425"/>
            <a:ext cx="28167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30"/>
          <p:cNvSpPr txBox="1"/>
          <p:nvPr/>
        </p:nvSpPr>
        <p:spPr>
          <a:xfrm>
            <a:off x="1179025" y="5148425"/>
            <a:ext cx="43035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Нехай МО = </a:t>
            </a:r>
            <a:r>
              <a:rPr i="1" lang="uk-UA" sz="1700">
                <a:latin typeface="Calibri"/>
                <a:ea typeface="Calibri"/>
                <a:cs typeface="Calibri"/>
                <a:sym typeface="Calibri"/>
              </a:rPr>
              <a:t>х </a:t>
            </a: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см, тоді NО = 14 - </a:t>
            </a:r>
            <a:r>
              <a:rPr i="1" lang="uk-UA" sz="1700">
                <a:latin typeface="Calibri"/>
                <a:ea typeface="Calibri"/>
                <a:cs typeface="Calibri"/>
                <a:sym typeface="Calibri"/>
              </a:rPr>
              <a:t>х</a:t>
            </a: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 см.</a:t>
            </a:r>
            <a:endParaRPr sz="1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 </a:t>
            </a:r>
            <a:endParaRPr sz="17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1" name="Google Shape;261;p3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752600" y="5551625"/>
            <a:ext cx="1419652" cy="307800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30"/>
          <p:cNvSpPr txBox="1"/>
          <p:nvPr/>
        </p:nvSpPr>
        <p:spPr>
          <a:xfrm>
            <a:off x="1650625" y="5782025"/>
            <a:ext cx="63078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28 х = 140; х = 5. Отже, МО=5см;                = 169-25;</a:t>
            </a:r>
            <a:endParaRPr sz="1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						          КО = 12 см.</a:t>
            </a:r>
            <a:endParaRPr sz="1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Відповідь: 12см.</a:t>
            </a:r>
            <a:endParaRPr sz="17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3" name="Google Shape;263;p3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953000" y="5746600"/>
            <a:ext cx="480233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31"/>
          <p:cNvSpPr/>
          <p:nvPr/>
        </p:nvSpPr>
        <p:spPr>
          <a:xfrm>
            <a:off x="6206215" y="6587785"/>
            <a:ext cx="281662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p31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uk-UA">
                <a:solidFill>
                  <a:srgbClr val="783F04"/>
                </a:solidFill>
              </a:rPr>
              <a:t>Розв'язування задач</a:t>
            </a:r>
            <a:endParaRPr>
              <a:solidFill>
                <a:srgbClr val="783F04"/>
              </a:solidFill>
            </a:endParaRPr>
          </a:p>
        </p:txBody>
      </p:sp>
      <p:pic>
        <p:nvPicPr>
          <p:cNvPr id="270" name="Google Shape;270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6053" y="873500"/>
            <a:ext cx="7518797" cy="1143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31"/>
          <p:cNvSpPr txBox="1"/>
          <p:nvPr/>
        </p:nvSpPr>
        <p:spPr>
          <a:xfrm>
            <a:off x="2397350" y="1947800"/>
            <a:ext cx="27903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Розв’язання.</a:t>
            </a:r>
            <a:endParaRPr sz="17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2" name="Google Shape;272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06225" y="1811350"/>
            <a:ext cx="2590800" cy="3305175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31"/>
          <p:cNvSpPr txBox="1"/>
          <p:nvPr/>
        </p:nvSpPr>
        <p:spPr>
          <a:xfrm>
            <a:off x="573200" y="2263250"/>
            <a:ext cx="5633100" cy="227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Нехай ABCD - ромб, у якого АС=8 см, BD = 6 см; точка О - точка перетину діагоналей, центр вписаного кола. Проекція точки К є точка О за задачею 9.30 і КО = 1 см.</a:t>
            </a:r>
            <a:endParaRPr sz="1700"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За властивістю ромба АО = ОС = 8:2 =4(см);</a:t>
            </a:r>
            <a:endParaRPr sz="1700"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				    BO = OD = 6:2 = 3(см);</a:t>
            </a:r>
            <a:endParaRPr sz="1700"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ОМ - радіус кола, ОМ       DC; ОD        OC. </a:t>
            </a:r>
            <a:endParaRPr sz="1700"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З трикутника DOC теореми Піфагора:</a:t>
            </a:r>
            <a:endParaRPr sz="1700"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	</a:t>
            </a:r>
            <a:endParaRPr sz="1700"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4" name="Google Shape;274;p31"/>
          <p:cNvCxnSpPr>
            <a:stCxn id="273" idx="2"/>
          </p:cNvCxnSpPr>
          <p:nvPr/>
        </p:nvCxnSpPr>
        <p:spPr>
          <a:xfrm>
            <a:off x="3389750" y="4541150"/>
            <a:ext cx="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275" name="Google Shape;275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24200" y="3636950"/>
            <a:ext cx="266700" cy="238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14800" y="3669950"/>
            <a:ext cx="266700" cy="238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3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066800" y="4160150"/>
            <a:ext cx="1495425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31"/>
          <p:cNvSpPr txBox="1"/>
          <p:nvPr/>
        </p:nvSpPr>
        <p:spPr>
          <a:xfrm>
            <a:off x="1105475" y="4935950"/>
            <a:ext cx="76917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Нехай DM = х см, тоді СМ = 5-х см. З трикутників DMO i CMO теореми Піфагора:</a:t>
            </a:r>
            <a:endParaRPr sz="1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	   	</a:t>
            </a:r>
            <a:endParaRPr sz="17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                                                              Отже,                                    ;           </a:t>
            </a:r>
            <a:endParaRPr sz="17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" name="Google Shape;279;p3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633550" y="5277174"/>
            <a:ext cx="2481250" cy="6382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3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851550" y="5556100"/>
            <a:ext cx="1643794" cy="30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p3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730100" y="5581399"/>
            <a:ext cx="1732129" cy="307775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p31"/>
          <p:cNvSpPr txBox="1"/>
          <p:nvPr/>
        </p:nvSpPr>
        <p:spPr>
          <a:xfrm>
            <a:off x="1453475" y="5790075"/>
            <a:ext cx="73437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1700">
                <a:latin typeface="Calibri"/>
                <a:ea typeface="Calibri"/>
                <a:cs typeface="Calibri"/>
                <a:sym typeface="Calibri"/>
              </a:rPr>
              <a:t>   х</a:t>
            </a: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=1,8. Отже, </a:t>
            </a:r>
            <a:endParaRPr sz="1700"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З     КОМ за теоремою Піфагора:  КМ = </a:t>
            </a:r>
            <a:endParaRPr sz="17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3" name="Google Shape;283;p31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653825" y="6112302"/>
            <a:ext cx="1495425" cy="284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p31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209800" y="6207493"/>
            <a:ext cx="161925" cy="228600"/>
          </a:xfrm>
          <a:prstGeom prst="rect">
            <a:avLst/>
          </a:prstGeom>
          <a:noFill/>
          <a:ln>
            <a:noFill/>
          </a:ln>
        </p:spPr>
      </p:pic>
      <p:sp>
        <p:nvSpPr>
          <p:cNvPr id="285" name="Google Shape;285;p31"/>
          <p:cNvSpPr txBox="1"/>
          <p:nvPr/>
        </p:nvSpPr>
        <p:spPr>
          <a:xfrm>
            <a:off x="1561525" y="6275700"/>
            <a:ext cx="38487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700">
                <a:latin typeface="Calibri"/>
                <a:ea typeface="Calibri"/>
                <a:cs typeface="Calibri"/>
                <a:sym typeface="Calibri"/>
              </a:rPr>
              <a:t>Відповідь: 2,6 см.</a:t>
            </a:r>
            <a:endParaRPr sz="17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6" name="Google Shape;286;p31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2952750" y="5854710"/>
            <a:ext cx="2590800" cy="3671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32"/>
          <p:cNvSpPr/>
          <p:nvPr/>
        </p:nvSpPr>
        <p:spPr>
          <a:xfrm>
            <a:off x="6206215" y="6587785"/>
            <a:ext cx="281662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32"/>
          <p:cNvSpPr txBox="1"/>
          <p:nvPr/>
        </p:nvSpPr>
        <p:spPr>
          <a:xfrm>
            <a:off x="2210800" y="80375"/>
            <a:ext cx="54075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uk-UA" sz="3600">
                <a:solidFill>
                  <a:srgbClr val="783F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ЕКСПРЕС – КОНТРОЛЬ</a:t>
            </a:r>
            <a:endParaRPr b="1" sz="3800">
              <a:solidFill>
                <a:srgbClr val="783F04"/>
              </a:solidFill>
            </a:endParaRPr>
          </a:p>
        </p:txBody>
      </p:sp>
      <p:pic>
        <p:nvPicPr>
          <p:cNvPr id="293" name="Google Shape;293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49114" y="3135500"/>
            <a:ext cx="7042662" cy="330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38238" y="971663"/>
            <a:ext cx="6867525" cy="2047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33"/>
          <p:cNvSpPr/>
          <p:nvPr/>
        </p:nvSpPr>
        <p:spPr>
          <a:xfrm>
            <a:off x="6206215" y="6587785"/>
            <a:ext cx="281662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33"/>
          <p:cNvSpPr txBox="1"/>
          <p:nvPr>
            <p:ph type="title"/>
          </p:nvPr>
        </p:nvSpPr>
        <p:spPr>
          <a:xfrm>
            <a:off x="457200" y="-193307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solidFill>
                  <a:srgbClr val="783F04"/>
                </a:solidFill>
              </a:rPr>
              <a:t>Перевір себе</a:t>
            </a:r>
            <a:endParaRPr>
              <a:solidFill>
                <a:srgbClr val="783F04"/>
              </a:solidFill>
            </a:endParaRPr>
          </a:p>
        </p:txBody>
      </p:sp>
      <p:pic>
        <p:nvPicPr>
          <p:cNvPr id="301" name="Google Shape;301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53375" y="1152643"/>
            <a:ext cx="3752850" cy="438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34"/>
          <p:cNvSpPr txBox="1"/>
          <p:nvPr/>
        </p:nvSpPr>
        <p:spPr>
          <a:xfrm>
            <a:off x="1346750" y="143250"/>
            <a:ext cx="6526800" cy="6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-UA" sz="3100">
                <a:solidFill>
                  <a:srgbClr val="783F04"/>
                </a:solidFill>
              </a:rPr>
              <a:t>Оцінка власної участі у роботі</a:t>
            </a:r>
            <a:endParaRPr b="1" sz="3100">
              <a:solidFill>
                <a:srgbClr val="783F04"/>
              </a:solidFill>
            </a:endParaRPr>
          </a:p>
        </p:txBody>
      </p:sp>
      <p:sp>
        <p:nvSpPr>
          <p:cNvPr id="308" name="Google Shape;308;p34"/>
          <p:cNvSpPr/>
          <p:nvPr/>
        </p:nvSpPr>
        <p:spPr>
          <a:xfrm>
            <a:off x="6206215" y="6587785"/>
            <a:ext cx="28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9" name="Google Shape;309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2400" y="1277025"/>
            <a:ext cx="7954599" cy="4856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35"/>
          <p:cNvSpPr txBox="1"/>
          <p:nvPr>
            <p:ph type="ctrTitle"/>
          </p:nvPr>
        </p:nvSpPr>
        <p:spPr>
          <a:xfrm>
            <a:off x="3165355" y="3789040"/>
            <a:ext cx="5972200" cy="110998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4400"/>
              <a:buFont typeface="Calibri"/>
              <a:buNone/>
            </a:pPr>
            <a:r>
              <a:rPr lang="uk-UA"/>
              <a:t>Домашня робота</a:t>
            </a:r>
            <a:endParaRPr/>
          </a:p>
        </p:txBody>
      </p:sp>
      <p:sp>
        <p:nvSpPr>
          <p:cNvPr id="315" name="Google Shape;315;p35"/>
          <p:cNvSpPr txBox="1"/>
          <p:nvPr>
            <p:ph idx="1" type="subTitle"/>
          </p:nvPr>
        </p:nvSpPr>
        <p:spPr>
          <a:xfrm>
            <a:off x="3861450" y="4869160"/>
            <a:ext cx="5256583" cy="11521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None/>
            </a:pPr>
            <a:r>
              <a:rPr lang="uk-UA"/>
              <a:t>Опрацювати  §9; </a:t>
            </a:r>
            <a:endParaRPr/>
          </a:p>
          <a:p>
            <a:pPr indent="-4318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uk-UA"/>
              <a:t>     виконати №9.27, 9.34.</a:t>
            </a:r>
            <a:endParaRPr/>
          </a:p>
        </p:txBody>
      </p:sp>
      <p:sp>
        <p:nvSpPr>
          <p:cNvPr id="316" name="Google Shape;316;p35"/>
          <p:cNvSpPr/>
          <p:nvPr/>
        </p:nvSpPr>
        <p:spPr>
          <a:xfrm>
            <a:off x="5868144" y="6463208"/>
            <a:ext cx="2816620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FFA15D"/>
                </a:solidFill>
                <a:latin typeface="Arial"/>
                <a:ea typeface="Arial"/>
                <a:cs typeface="Arial"/>
                <a:sym typeface="Arial"/>
              </a:rPr>
              <a:t>Вчитель: Леся Мартинишин</a:t>
            </a:r>
            <a:endParaRPr b="1" i="0" sz="1400" u="none" cap="none" strike="noStrike">
              <a:solidFill>
                <a:srgbClr val="FFA15D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Тема1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