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jpeg"/><Relationship Id="rId9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3105835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" sz="4800" smtClean="0">
                <a:latin typeface="Times New Roman"/>
                <a:ea typeface="Times New Roman"/>
                <a:cs typeface="Times New Roman"/>
              </a:rPr>
              <a:t>Тестові з</a:t>
            </a:r>
            <a:r>
              <a:rPr lang="uk-UA" sz="4800" smtClean="0">
                <a:latin typeface="Times New Roman"/>
                <a:ea typeface="Times New Roman"/>
                <a:cs typeface="Times New Roman"/>
              </a:rPr>
              <a:t>авдання</a:t>
            </a:r>
            <a:r>
              <a:rPr lang="uk-UA" sz="48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uk-UA" sz="4800" dirty="0">
                <a:latin typeface="Times New Roman"/>
                <a:ea typeface="Times New Roman"/>
                <a:cs typeface="Times New Roman"/>
              </a:rPr>
              <a:t>у форматі ЗНО </a:t>
            </a:r>
            <a:endParaRPr lang="ru-RU" sz="4800" dirty="0">
              <a:latin typeface="Calibri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4800" dirty="0">
                <a:latin typeface="Times New Roman"/>
                <a:ea typeface="Times New Roman"/>
                <a:cs typeface="Times New Roman"/>
              </a:rPr>
              <a:t>11 КЛАС </a:t>
            </a:r>
            <a:endParaRPr lang="ru-RU" sz="4800" dirty="0"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2453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107504" y="188640"/>
                <a:ext cx="9036496" cy="65804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" sz="2400" smtClean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rPr>
                  <a:t>1. </a:t>
                </a:r>
                <a:r>
                  <a:rPr lang="uk-UA" sz="2400" dirty="0" smtClean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Найменшим </a:t>
                </a:r>
                <a:r>
                  <a:rPr lang="uk-UA" sz="24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спільним кратним чисел 48 і 80 є число:</a:t>
                </a:r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uk-UA" sz="24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            А) 320;   Б) 240;  В) 160;  Г)  480.</a:t>
                </a:r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2.</a:t>
                </a:r>
                <a:r>
                  <a:rPr lang="uk-UA" sz="24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uk-UA" sz="2400" dirty="0" smtClean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Із </a:t>
                </a:r>
                <a:r>
                  <a:rPr lang="uk-UA" sz="24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поданих чисел оберіть число, яке ділиться і на 2, і на 3.</a:t>
                </a:r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uk-UA" sz="24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            А) 3202;   Б) 242;  В) 3126;  Г)  548.</a:t>
                </a:r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3. </a:t>
                </a:r>
                <a:r>
                  <a:rPr lang="uk-UA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Розв’яжіть рівняння:  х : 0,8 = 23 : 4.</a:t>
                </a:r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uk-UA" sz="24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            А) 1,6;   Б) 4,6;  В) 4,8;  Г) 4,2.</a:t>
                </a:r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4. </a:t>
                </a:r>
                <a:r>
                  <a:rPr lang="uk-UA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Під час сушіння сливи втрачають 88 % своєї маси. Скільки </a:t>
                </a:r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              кілограмів свіжих слив треба взяти, щоб отримати 9 кг сушених?</a:t>
                </a:r>
                <a:r>
                  <a:rPr lang="uk-UA" sz="24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   </a:t>
                </a:r>
                <a:r>
                  <a:rPr lang="" sz="2400" smtClean="0">
                    <a:latin typeface="Calibri"/>
                    <a:ea typeface="Times New Roman"/>
                    <a:cs typeface="Times New Roman"/>
                  </a:rPr>
                  <a:t>      </a:t>
                </a:r>
                <a:r>
                  <a:rPr lang="uk-UA" sz="2400" dirty="0" smtClean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А</a:t>
                </a:r>
                <a:r>
                  <a:rPr lang="uk-UA" sz="24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) 36;   Б) 90;  В) 60;  Г) 75.</a:t>
                </a:r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uk-UA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5.</a:t>
                </a:r>
                <a:r>
                  <a:rPr lang="" sz="240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uk-UA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Обчисліть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:   5 -</a:t>
                </a:r>
                <a14:m>
                  <m:oMath xmlns:m="http://schemas.openxmlformats.org/officeDocument/2006/math">
                    <m:r>
                      <a:rPr lang="uk-UA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</m:oMath>
                </a14:m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uk-UA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uk-UA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21</m:t>
                        </m:r>
                      </m:den>
                    </m:f>
                    <m:r>
                      <a:rPr lang="uk-UA" sz="2400">
                        <a:effectLst/>
                        <a:latin typeface="Cambria Math"/>
                        <a:ea typeface="Times New Roman"/>
                        <a:cs typeface="Times New Roman"/>
                      </a:rPr>
                      <m:t>·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uk-UA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14</m:t>
                        </m:r>
                      </m:num>
                      <m:den>
                        <m:r>
                          <a:rPr lang="uk-UA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33</m:t>
                        </m:r>
                      </m:den>
                    </m:f>
                  </m:oMath>
                </a14:m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  <a:tabLst>
                    <a:tab pos="2431415" algn="l"/>
                    <a:tab pos="4124960" algn="l"/>
                    <a:tab pos="5912485" algn="l"/>
                  </a:tabLst>
                </a:pP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6. </a:t>
                </a:r>
                <a:r>
                  <a:rPr lang="uk-UA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Знайдіть 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значення виразу:  (-3,75-(-1,23)) : (-0,9) + 0,6 · (-7) </a:t>
                </a:r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uk-UA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7.Знайдіть 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об’єм кулі з діаметром 6 см. </a:t>
                </a:r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uk-UA" sz="24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             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А) 16π см</a:t>
                </a:r>
                <a:r>
                  <a:rPr lang="uk-UA" sz="2400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3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;     Б) 36π см</a:t>
                </a:r>
                <a:r>
                  <a:rPr lang="uk-UA" sz="2400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3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;   В) 96π см</a:t>
                </a:r>
                <a:r>
                  <a:rPr lang="uk-UA" sz="2400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3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;   Г) 288π см</a:t>
                </a:r>
                <a:r>
                  <a:rPr lang="uk-UA" sz="2400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3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8. </a:t>
                </a:r>
                <a:r>
                  <a:rPr lang="uk-UA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Знайдіть 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площу повної поверхні куба з ребром, що дорівнює </a:t>
                </a:r>
                <a:r>
                  <a:rPr lang="uk-UA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7см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              А) 294 см</a:t>
                </a:r>
                <a:r>
                  <a:rPr lang="uk-UA" sz="2400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2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;     Б) 245 см</a:t>
                </a:r>
                <a:r>
                  <a:rPr lang="uk-UA" sz="2400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2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;   В) 98 см</a:t>
                </a:r>
                <a:r>
                  <a:rPr lang="uk-UA" sz="2400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2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;   Г) 196 см</a:t>
                </a:r>
                <a:r>
                  <a:rPr lang="uk-UA" sz="2400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2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9</a:t>
                </a:r>
                <a:r>
                  <a:rPr lang="uk-UA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Знайдіть об’єм конуса, якщо його твірна 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L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 утворює кут </a:t>
                </a:r>
                <a14:m>
                  <m:oMath xmlns:m="http://schemas.openxmlformats.org/officeDocument/2006/math">
                    <m:r>
                      <a:rPr lang="uk-UA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 з    </a:t>
                </a:r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              площиною основи конуса.</a:t>
                </a:r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188640"/>
                <a:ext cx="9036496" cy="6580456"/>
              </a:xfrm>
              <a:prstGeom prst="rect">
                <a:avLst/>
              </a:prstGeom>
              <a:blipFill rotWithShape="1">
                <a:blip r:embed="rId2"/>
                <a:stretch>
                  <a:fillRect l="-1080" t="-834" r="-1012" b="-111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0067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1. </a:t>
            </a:r>
            <a:r>
              <a:rPr lang="uk-UA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Найменшим спільним кратним чисел 48 і 80 є число:</a:t>
            </a:r>
            <a:endParaRPr lang="ru-RU" sz="2400" dirty="0">
              <a:solidFill>
                <a:prstClr val="black"/>
              </a:solidFill>
              <a:latin typeface="Calibri"/>
              <a:ea typeface="Times New Roman"/>
              <a:cs typeface="Times New Roman"/>
            </a:endParaRPr>
          </a:p>
          <a:p>
            <a:pPr lvl="0"/>
            <a:r>
              <a:rPr lang="uk-UA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           А) 320;   Б) 240;  В) 160;  Г)  480.</a:t>
            </a:r>
            <a:endParaRPr lang="ru-RU" sz="2400" dirty="0">
              <a:solidFill>
                <a:prstClr val="black"/>
              </a:solidFill>
              <a:latin typeface="Calibri"/>
              <a:ea typeface="Times New Roman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6110878"/>
              </p:ext>
            </p:extLst>
          </p:nvPr>
        </p:nvGraphicFramePr>
        <p:xfrm>
          <a:off x="827584" y="1628800"/>
          <a:ext cx="1656184" cy="2649735"/>
        </p:xfrm>
        <a:graphic>
          <a:graphicData uri="http://schemas.openxmlformats.org/drawingml/2006/table">
            <a:tbl>
              <a:tblPr firstRow="1" firstCol="1" bandRow="1"/>
              <a:tblGrid>
                <a:gridCol w="792088"/>
                <a:gridCol w="864096"/>
              </a:tblGrid>
              <a:tr h="52994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48</a:t>
                      </a:r>
                      <a:endParaRPr lang="ru-RU" sz="2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2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994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24</a:t>
                      </a:r>
                      <a:endParaRPr lang="ru-RU" sz="2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2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994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2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2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994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2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2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994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2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2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340505"/>
              </p:ext>
            </p:extLst>
          </p:nvPr>
        </p:nvGraphicFramePr>
        <p:xfrm>
          <a:off x="3635897" y="1628799"/>
          <a:ext cx="1507286" cy="2721745"/>
        </p:xfrm>
        <a:graphic>
          <a:graphicData uri="http://schemas.openxmlformats.org/drawingml/2006/table">
            <a:tbl>
              <a:tblPr firstRow="1" firstCol="1" bandRow="1"/>
              <a:tblGrid>
                <a:gridCol w="820838"/>
                <a:gridCol w="686448"/>
              </a:tblGrid>
              <a:tr h="54434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80</a:t>
                      </a:r>
                      <a:endParaRPr lang="ru-RU" sz="2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2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34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  <a:endParaRPr lang="ru-RU" sz="2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2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34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2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2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34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2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2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34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2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2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555776" y="5157192"/>
            <a:ext cx="43604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НСК (48; 80) = 2</a:t>
            </a:r>
            <a:r>
              <a:rPr lang="uk-UA" sz="2800" baseline="30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4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Symbol"/>
              </a:rPr>
              <a:t>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3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Symbol"/>
              </a:rPr>
              <a:t>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5=240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89095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20688"/>
            <a:ext cx="83529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2800" dirty="0">
                <a:latin typeface="Times New Roman"/>
                <a:ea typeface="Times New Roman"/>
                <a:cs typeface="Times New Roman"/>
              </a:rPr>
              <a:t>2.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Із поданих чисел оберіть число, яке ділиться і на 2, і на 3.</a:t>
            </a:r>
            <a:endParaRPr lang="ru-RU" sz="2800" dirty="0">
              <a:latin typeface="Calibri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           А) 3202;   Б) 242;  В) 3126;  Г)  548.</a:t>
            </a:r>
            <a:endParaRPr lang="ru-RU" sz="2800" dirty="0">
              <a:latin typeface="Calibri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2800" dirty="0">
              <a:effectLst/>
              <a:latin typeface="Calibri"/>
              <a:ea typeface="Times New Roman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3105835"/>
            <a:ext cx="8352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Всі числа діляться на 2, бо вони парні. Перевіримо подільність на 3.</a:t>
            </a:r>
            <a:endParaRPr lang="ru-RU" sz="2400" dirty="0">
              <a:effectLst/>
              <a:latin typeface="Calibri"/>
              <a:ea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3936832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mtClean="0">
                <a:solidFill>
                  <a:srgbClr val="000000"/>
                </a:solidFill>
                <a:latin typeface="Times New Roman"/>
                <a:ea typeface="Times New Roman"/>
              </a:rPr>
              <a:t>3+2+0+2 =7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411760" y="3936832"/>
            <a:ext cx="19193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(на 3 не ділиться)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83568" y="4509120"/>
            <a:ext cx="13003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2+4+2 = 8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69541" y="4509120"/>
            <a:ext cx="19143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>
                <a:solidFill>
                  <a:srgbClr val="000000"/>
                </a:solidFill>
                <a:latin typeface="Times New Roman"/>
                <a:ea typeface="Times New Roman"/>
              </a:rPr>
              <a:t>(на 3 не ділиться)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17604" y="522920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>
                <a:solidFill>
                  <a:srgbClr val="000000"/>
                </a:solidFill>
                <a:latin typeface="Times New Roman"/>
                <a:ea typeface="Times New Roman"/>
              </a:rPr>
              <a:t>3+1+2+6 = 12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556126" y="5229200"/>
            <a:ext cx="16305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uk-UA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(ділиться на 3)</a:t>
            </a:r>
            <a:endParaRPr lang="ru-RU" sz="1600" dirty="0">
              <a:effectLst/>
              <a:latin typeface="Calibri"/>
              <a:ea typeface="Times New Roman"/>
              <a:cs typeface="Times New Roman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10800000" flipV="1">
            <a:off x="1899950" y="5949280"/>
            <a:ext cx="3053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5+4+8=17 (на 3 не ділиться)</a:t>
            </a:r>
            <a:endParaRPr lang="ru-RU" sz="1600" dirty="0"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21738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5168" r="42536" b="-1"/>
          <a:stretch/>
        </p:blipFill>
        <p:spPr bwMode="auto">
          <a:xfrm>
            <a:off x="611560" y="450376"/>
            <a:ext cx="7200800" cy="746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619672" y="1484784"/>
                <a:ext cx="1099980" cy="612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i="1"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uk-UA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х</m:t>
                          </m:r>
                        </m:num>
                        <m:den>
                          <m:r>
                            <a:rPr lang="uk-UA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0.8</m:t>
                          </m:r>
                        </m:den>
                      </m:f>
                      <m:r>
                        <a:rPr lang="uk-UA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uk-UA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23</m:t>
                          </m:r>
                        </m:num>
                        <m:den>
                          <m:r>
                            <a:rPr lang="uk-UA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ru-RU" sz="1600" dirty="0">
                  <a:effectLst/>
                  <a:latin typeface="Calibri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9672" y="1484784"/>
                <a:ext cx="1099980" cy="6127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339146" y="2348880"/>
                <a:ext cx="166103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i="1">
                          <a:latin typeface="Cambria Math"/>
                          <a:ea typeface="Times New Roman"/>
                          <a:cs typeface="Times New Roman"/>
                        </a:rPr>
                        <m:t>4∙х=23∙0.8</m:t>
                      </m:r>
                    </m:oMath>
                  </m:oMathPara>
                </a14:m>
                <a:endParaRPr lang="ru-RU" sz="1600" dirty="0">
                  <a:effectLst/>
                  <a:latin typeface="Calibri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9146" y="2348880"/>
                <a:ext cx="1661032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1483416" y="2875002"/>
                <a:ext cx="137249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i="1">
                          <a:latin typeface="Cambria Math"/>
                          <a:ea typeface="Times New Roman"/>
                          <a:cs typeface="Times New Roman"/>
                        </a:rPr>
                        <m:t>4∙х=18,4</m:t>
                      </m:r>
                    </m:oMath>
                  </m:oMathPara>
                </a14:m>
                <a:endParaRPr lang="ru-RU" sz="1600" dirty="0">
                  <a:effectLst/>
                  <a:latin typeface="Calibri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3416" y="2875002"/>
                <a:ext cx="1372492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1483416" y="3429000"/>
                <a:ext cx="141096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i="1">
                          <a:latin typeface="Cambria Math"/>
                          <a:ea typeface="Times New Roman"/>
                          <a:cs typeface="Times New Roman"/>
                        </a:rPr>
                        <m:t>х=18.4 :4</m:t>
                      </m:r>
                    </m:oMath>
                  </m:oMathPara>
                </a14:m>
                <a:endParaRPr lang="ru-RU" sz="1600" dirty="0">
                  <a:effectLst/>
                  <a:latin typeface="Calibri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3416" y="3429000"/>
                <a:ext cx="1410964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1658027" y="4149080"/>
                <a:ext cx="96051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i="1">
                          <a:latin typeface="Cambria Math"/>
                        </a:rPr>
                        <m:t>х=4,6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8027" y="4149080"/>
                <a:ext cx="960519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Прямоугольник 6"/>
          <p:cNvSpPr/>
          <p:nvPr/>
        </p:nvSpPr>
        <p:spPr>
          <a:xfrm>
            <a:off x="3995936" y="1340768"/>
            <a:ext cx="45365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uk-UA" sz="2400" dirty="0">
                <a:solidFill>
                  <a:srgbClr val="000000"/>
                </a:solidFill>
                <a:latin typeface="Times New Roman"/>
                <a:ea typeface="Times New Roman"/>
              </a:rPr>
              <a:t>А) 1,6;   Б) 4,6;  В) 4,8;  Г) 4,2.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81307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/>
              <a:t>4. Під час сушіння сливи втрачають 88 % своєї маси. Скільки </a:t>
            </a:r>
            <a:r>
              <a:rPr lang="uk-UA" sz="2400" dirty="0" smtClean="0"/>
              <a:t>  </a:t>
            </a:r>
            <a:r>
              <a:rPr lang="uk-UA" sz="2400" dirty="0"/>
              <a:t>кілограмів свіжих слив треба взяти, щоб отримати 9 кг сушених?    </a:t>
            </a:r>
            <a:endParaRPr lang="ru-RU" sz="2400" dirty="0"/>
          </a:p>
          <a:p>
            <a:r>
              <a:rPr lang="uk-UA" sz="2400" dirty="0"/>
              <a:t>              А) 36;   Б) 90;  В) 60;  Г) 75.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3707904" y="2204864"/>
                <a:ext cx="1454161" cy="6127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i="1"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uk-UA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12</m:t>
                          </m:r>
                        </m:num>
                        <m:den>
                          <m:r>
                            <a:rPr lang="uk-UA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9</m:t>
                          </m:r>
                        </m:den>
                      </m:f>
                      <m:r>
                        <a:rPr lang="uk-UA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uk-UA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100</m:t>
                          </m:r>
                        </m:num>
                        <m:den>
                          <m:r>
                            <a:rPr lang="uk-UA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х</m:t>
                          </m:r>
                        </m:den>
                      </m:f>
                    </m:oMath>
                  </m:oMathPara>
                </a14:m>
                <a:endParaRPr lang="ru-RU" sz="1600" dirty="0">
                  <a:effectLst/>
                  <a:latin typeface="Calibri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2204864"/>
                <a:ext cx="1454161" cy="6127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3701409" y="3244334"/>
                <a:ext cx="174118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i="1">
                          <a:latin typeface="Cambria Math"/>
                          <a:ea typeface="Times New Roman"/>
                          <a:cs typeface="Times New Roman"/>
                        </a:rPr>
                        <m:t>12∙х=9∙100</m:t>
                      </m:r>
                    </m:oMath>
                  </m:oMathPara>
                </a14:m>
                <a:endParaRPr lang="ru-RU" sz="1600" dirty="0">
                  <a:effectLst/>
                  <a:latin typeface="Calibri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1409" y="3244334"/>
                <a:ext cx="1741181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3851529" y="3717032"/>
                <a:ext cx="145745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i="1">
                          <a:latin typeface="Cambria Math"/>
                          <a:ea typeface="Times New Roman"/>
                          <a:cs typeface="Times New Roman"/>
                        </a:rPr>
                        <m:t>12∙х=900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529" y="3717032"/>
                <a:ext cx="1457450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3856599" y="4293096"/>
                <a:ext cx="149111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i="1">
                          <a:latin typeface="Cambria Math"/>
                          <a:ea typeface="Times New Roman"/>
                          <a:cs typeface="Times New Roman"/>
                        </a:rPr>
                        <m:t>х=900 :12</m:t>
                      </m:r>
                    </m:oMath>
                  </m:oMathPara>
                </a14:m>
                <a:endParaRPr lang="ru-RU" sz="1600" dirty="0">
                  <a:effectLst/>
                  <a:latin typeface="Calibri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6599" y="4293096"/>
                <a:ext cx="1491113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4148345" y="4941168"/>
                <a:ext cx="90762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i="1">
                          <a:latin typeface="Cambria Math"/>
                          <a:ea typeface="Times New Roman"/>
                          <a:cs typeface="Times New Roman"/>
                        </a:rPr>
                        <m:t>х=75</m:t>
                      </m:r>
                    </m:oMath>
                  </m:oMathPara>
                </a14:m>
                <a:endParaRPr lang="ru-RU" sz="1600" dirty="0">
                  <a:effectLst/>
                  <a:latin typeface="Calibri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8345" y="4941168"/>
                <a:ext cx="907620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56797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539552" y="404664"/>
                <a:ext cx="7594514" cy="17521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514350" indent="-514350">
                  <a:spcAft>
                    <a:spcPts val="0"/>
                  </a:spcAft>
                  <a:buAutoNum type="arabicPeriod" startAt="5"/>
                </a:pPr>
                <a:r>
                  <a:rPr lang="uk-UA" sz="2800" dirty="0" smtClean="0">
                    <a:latin typeface="Times New Roman"/>
                    <a:ea typeface="Times New Roman"/>
                    <a:cs typeface="Times New Roman"/>
                  </a:rPr>
                  <a:t>Обчисліть</a:t>
                </a:r>
                <a:r>
                  <a:rPr lang="uk-UA" sz="2800" dirty="0">
                    <a:latin typeface="Times New Roman"/>
                    <a:ea typeface="Times New Roman"/>
                    <a:cs typeface="Times New Roman"/>
                  </a:rPr>
                  <a:t>:   </a:t>
                </a:r>
                <a:r>
                  <a:rPr lang="uk-UA" sz="2800" dirty="0">
                    <a:effectLst/>
                    <a:latin typeface="Times New Roman"/>
                    <a:ea typeface="Times New Roman"/>
                    <a:cs typeface="Times New Roman"/>
                  </a:rPr>
                  <a:t>5 -</a:t>
                </a:r>
                <a14:m>
                  <m:oMath xmlns:m="http://schemas.openxmlformats.org/officeDocument/2006/math">
                    <m:r>
                      <a:rPr lang="uk-UA" sz="28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</m:oMath>
                </a14:m>
                <a:r>
                  <a:rPr lang="uk-UA" sz="28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uk-UA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uk-UA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21</m:t>
                        </m:r>
                      </m:den>
                    </m:f>
                    <m:r>
                      <a:rPr lang="uk-UA" sz="2800">
                        <a:effectLst/>
                        <a:latin typeface="Cambria Math"/>
                        <a:ea typeface="Times New Roman"/>
                        <a:cs typeface="Times New Roman"/>
                      </a:rPr>
                      <m:t>·</m:t>
                    </m:r>
                    <m:f>
                      <m:fPr>
                        <m:ctrlPr>
                          <a:rPr lang="ru-RU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uk-UA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14</m:t>
                        </m:r>
                      </m:num>
                      <m:den>
                        <m:r>
                          <a:rPr lang="uk-UA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33</m:t>
                        </m:r>
                      </m:den>
                    </m:f>
                  </m:oMath>
                </a14:m>
                <a:r>
                  <a:rPr lang="uk-UA" sz="28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" sz="2800" dirty="0" smtClean="0">
                  <a:latin typeface="Calibri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endParaRPr lang="" sz="2800" dirty="0">
                  <a:solidFill>
                    <a:srgbClr val="000000"/>
                  </a:solidFill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uk-UA" sz="2800" dirty="0" smtClean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uk-UA" sz="28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А) </a:t>
                </a:r>
                <a14:m>
                  <m:oMath xmlns:m="http://schemas.openxmlformats.org/officeDocument/2006/math">
                    <m:r>
                      <a:rPr lang="uk-UA" sz="28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4</m:t>
                    </m:r>
                    <m:f>
                      <m:fPr>
                        <m:ctrlPr>
                          <a:rPr lang="ru-RU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uk-UA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5</m:t>
                        </m:r>
                      </m:num>
                      <m:den>
                        <m:r>
                          <a:rPr lang="uk-UA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9</m:t>
                        </m:r>
                      </m:den>
                    </m:f>
                  </m:oMath>
                </a14:m>
                <a:r>
                  <a:rPr lang="uk-UA" sz="28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;   Б) </a:t>
                </a:r>
                <a14:m>
                  <m:oMath xmlns:m="http://schemas.openxmlformats.org/officeDocument/2006/math">
                    <m:r>
                      <a:rPr lang="uk-UA" sz="28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4</m:t>
                    </m:r>
                    <m:f>
                      <m:fPr>
                        <m:ctrlPr>
                          <a:rPr lang="ru-RU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uk-UA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</m:t>
                        </m:r>
                      </m:num>
                      <m:den>
                        <m:r>
                          <a:rPr lang="uk-UA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9</m:t>
                        </m:r>
                      </m:den>
                    </m:f>
                  </m:oMath>
                </a14:m>
                <a:r>
                  <a:rPr lang="uk-UA" sz="28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;  В)</a:t>
                </a:r>
                <a14:m>
                  <m:oMath xmlns:m="http://schemas.openxmlformats.org/officeDocument/2006/math">
                    <m:r>
                      <a:rPr lang="uk-UA" sz="28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2</m:t>
                    </m:r>
                    <m:f>
                      <m:fPr>
                        <m:ctrlPr>
                          <a:rPr lang="ru-RU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uk-UA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5</m:t>
                        </m:r>
                      </m:num>
                      <m:den>
                        <m:r>
                          <a:rPr lang="uk-UA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9</m:t>
                        </m:r>
                      </m:den>
                    </m:f>
                  </m:oMath>
                </a14:m>
                <a:r>
                  <a:rPr lang="uk-UA" sz="28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;  Г) </a:t>
                </a:r>
                <a14:m>
                  <m:oMath xmlns:m="http://schemas.openxmlformats.org/officeDocument/2006/math">
                    <m:r>
                      <a:rPr lang="uk-UA" sz="28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4</m:t>
                    </m:r>
                    <m:f>
                      <m:fPr>
                        <m:ctrlPr>
                          <a:rPr lang="ru-RU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uk-UA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5</m:t>
                        </m:r>
                      </m:num>
                      <m:den>
                        <m:r>
                          <a:rPr lang="uk-UA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18</m:t>
                        </m:r>
                      </m:den>
                    </m:f>
                  </m:oMath>
                </a14:m>
                <a:r>
                  <a:rPr lang="uk-UA" sz="28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800" dirty="0">
                  <a:effectLst/>
                  <a:latin typeface="Calibri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404664"/>
                <a:ext cx="7594514" cy="1752146"/>
              </a:xfrm>
              <a:prstGeom prst="rect">
                <a:avLst/>
              </a:prstGeom>
              <a:blipFill rotWithShape="1">
                <a:blip r:embed="rId2"/>
                <a:stretch>
                  <a:fillRect l="-1446" b="-312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606026" y="2564904"/>
                <a:ext cx="1786066" cy="8785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sz="3600" dirty="0">
                    <a:latin typeface="Times New Roman"/>
                    <a:ea typeface="Times New Roman"/>
                  </a:rPr>
                  <a:t> 1)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600" i="1"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uk-UA" sz="3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22</m:t>
                        </m:r>
                      </m:num>
                      <m:den>
                        <m:r>
                          <a:rPr lang="uk-UA" sz="3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21</m:t>
                        </m:r>
                      </m:den>
                    </m:f>
                    <m:r>
                      <a:rPr lang="uk-UA" sz="3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∙</m:t>
                    </m:r>
                    <m:f>
                      <m:fPr>
                        <m:ctrlPr>
                          <a:rPr lang="ru-RU" sz="3600" i="1"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uk-UA" sz="3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14</m:t>
                        </m:r>
                      </m:num>
                      <m:den>
                        <m:r>
                          <a:rPr lang="uk-UA" sz="3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33</m:t>
                        </m:r>
                      </m:den>
                    </m:f>
                  </m:oMath>
                </a14:m>
                <a:endParaRPr lang="ru-RU" sz="3600" dirty="0"/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026" y="2564904"/>
                <a:ext cx="1786066" cy="878574"/>
              </a:xfrm>
              <a:prstGeom prst="rect">
                <a:avLst/>
              </a:prstGeom>
              <a:blipFill rotWithShape="1">
                <a:blip r:embed="rId3"/>
                <a:stretch>
                  <a:fillRect l="-3754" b="-111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2392093" y="2437657"/>
                <a:ext cx="2107900" cy="11330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i="1" smtClean="0"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3600" i="1">
                              <a:effectLst/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uk-UA" sz="36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num>
                        <m:den>
                          <m:r>
                            <a:rPr lang="uk-UA" sz="36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</m:t>
                          </m:r>
                        </m:den>
                      </m:f>
                      <m:r>
                        <a:rPr lang="uk-UA" sz="36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∙</m:t>
                      </m:r>
                      <m:f>
                        <m:fPr>
                          <m:ctrlPr>
                            <a:rPr lang="ru-RU" sz="3600" i="1">
                              <a:effectLst/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uk-UA" sz="36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num>
                        <m:den>
                          <m:r>
                            <a:rPr lang="uk-UA" sz="36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</m:t>
                          </m:r>
                        </m:den>
                      </m:f>
                      <m:r>
                        <a:rPr lang="uk-UA" sz="36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2093" y="2437657"/>
                <a:ext cx="2107900" cy="113306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4338802" y="2488873"/>
                <a:ext cx="554960" cy="11310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6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uk-UA" sz="36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4</m:t>
                          </m:r>
                        </m:num>
                        <m:den>
                          <m:r>
                            <a:rPr lang="uk-UA" sz="36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8802" y="2488873"/>
                <a:ext cx="554960" cy="113101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 rot="10800000" flipV="1">
                <a:off x="771108" y="3895818"/>
                <a:ext cx="2504748" cy="9008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uk-UA" sz="3600" dirty="0"/>
                  <a:t>2)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600" i="1">
                            <a:latin typeface="Cambria Math"/>
                          </a:rPr>
                        </m:ctrlPr>
                      </m:fPr>
                      <m:num>
                        <m:r>
                          <a:rPr lang="uk-UA" sz="3600" i="1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uk-UA" sz="3600" i="1">
                            <a:latin typeface="Cambria Math"/>
                          </a:rPr>
                          <m:t>1</m:t>
                        </m:r>
                      </m:den>
                    </m:f>
                    <m:r>
                      <a:rPr lang="uk-UA" sz="3600" i="1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ru-RU" sz="3600" i="1">
                            <a:latin typeface="Cambria Math"/>
                          </a:rPr>
                        </m:ctrlPr>
                      </m:fPr>
                      <m:num>
                        <m:r>
                          <a:rPr lang="uk-UA" sz="3600" i="1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uk-UA" sz="3600" i="1">
                            <a:latin typeface="Cambria Math"/>
                          </a:rPr>
                          <m:t>9</m:t>
                        </m:r>
                      </m:den>
                    </m:f>
                    <m:r>
                      <a:rPr lang="uk-UA" sz="3600" i="1">
                        <a:latin typeface="Cambria Math"/>
                      </a:rPr>
                      <m:t>=</m:t>
                    </m:r>
                  </m:oMath>
                </a14:m>
                <a:endParaRPr lang="ru-RU" sz="3600" dirty="0"/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 flipV="1">
                <a:off x="771108" y="3895818"/>
                <a:ext cx="2504748" cy="900824"/>
              </a:xfrm>
              <a:prstGeom prst="rect">
                <a:avLst/>
              </a:prstGeom>
              <a:blipFill rotWithShape="1">
                <a:blip r:embed="rId6"/>
                <a:stretch>
                  <a:fillRect l="-7299" b="-1013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2824449" y="3895818"/>
                <a:ext cx="1614545" cy="11443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6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uk-UA" sz="36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45−4</m:t>
                          </m:r>
                        </m:num>
                        <m:den>
                          <m:r>
                            <a:rPr lang="uk-UA" sz="36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4449" y="3895818"/>
                <a:ext cx="1614545" cy="114435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4499993" y="4017101"/>
                <a:ext cx="1039452" cy="9017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8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uk-UA" sz="2800" i="1">
                              <a:latin typeface="Cambria Math"/>
                            </a:rPr>
                            <m:t>41</m:t>
                          </m:r>
                        </m:num>
                        <m:den>
                          <m:r>
                            <a:rPr lang="uk-UA" sz="2800" i="1">
                              <a:latin typeface="Cambria Math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3" y="4017101"/>
                <a:ext cx="1039452" cy="90178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5539445" y="3895818"/>
                <a:ext cx="1359668" cy="11443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i="1">
                          <a:latin typeface="Cambria Math"/>
                          <a:ea typeface="Times New Roman"/>
                          <a:cs typeface="Times New Roman"/>
                        </a:rPr>
                        <m:t>=4</m:t>
                      </m:r>
                      <m:f>
                        <m:fPr>
                          <m:ctrlPr>
                            <a:rPr lang="ru-RU" sz="3600" i="1">
                              <a:effectLst/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uk-UA" sz="36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5</m:t>
                          </m:r>
                        </m:num>
                        <m:den>
                          <m:r>
                            <a:rPr lang="uk-UA" sz="36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9445" y="3895818"/>
                <a:ext cx="1359668" cy="114435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75117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8280920" cy="1311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2431415" algn="l"/>
                <a:tab pos="4124960" algn="l"/>
                <a:tab pos="5912485" algn="l"/>
              </a:tabLst>
            </a:pPr>
            <a:r>
              <a:rPr lang="uk-UA" sz="2400" dirty="0">
                <a:latin typeface="Times New Roman"/>
                <a:ea typeface="Times New Roman"/>
                <a:cs typeface="Times New Roman"/>
              </a:rPr>
              <a:t>6. Знайдіть значення виразу:  (-3,75-(-1,23)) : (-0,9) + 0,6 · (-7) </a:t>
            </a:r>
            <a:endParaRPr lang="ru-RU" sz="2400" dirty="0">
              <a:latin typeface="Calibri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uk-UA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А) 3,6;   Б) </a:t>
            </a:r>
            <a:r>
              <a:rPr lang="uk-UA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</a:t>
            </a:r>
            <a:r>
              <a:rPr lang="" sz="240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</a:t>
            </a:r>
            <a:r>
              <a:rPr lang="uk-UA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</a:t>
            </a:r>
            <a:r>
              <a:rPr lang="" sz="240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4</a:t>
            </a:r>
            <a:r>
              <a:rPr lang="uk-UA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;  </a:t>
            </a:r>
            <a:r>
              <a:rPr lang="uk-UA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В) 2,38;  Г) -7,25.</a:t>
            </a:r>
            <a:endParaRPr lang="ru-RU" sz="2400" dirty="0">
              <a:latin typeface="Calibri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2431415" algn="l"/>
                <a:tab pos="4124960" algn="l"/>
                <a:tab pos="5912485" algn="l"/>
              </a:tabLst>
            </a:pPr>
            <a:r>
              <a:rPr lang="uk-UA" sz="2400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2400" dirty="0">
              <a:effectLst/>
              <a:latin typeface="Calibri"/>
              <a:ea typeface="Times New Roman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43094" y="1643784"/>
            <a:ext cx="48910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uk-UA" sz="24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(-3,75-(-1,23)) = (-3,75+1,23) = -2,52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63483" y="2276872"/>
            <a:ext cx="2238113" cy="490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tabLst>
                <a:tab pos="2431415" algn="l"/>
                <a:tab pos="4124960" algn="l"/>
                <a:tab pos="5912485" algn="l"/>
              </a:tabLst>
            </a:pPr>
            <a:r>
              <a:rPr lang="uk-UA" sz="24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-2.52: (-0,9)=2.8</a:t>
            </a:r>
            <a:endParaRPr lang="ru-RU" sz="2400" dirty="0">
              <a:solidFill>
                <a:srgbClr val="0070C0"/>
              </a:solidFill>
              <a:effectLst/>
              <a:latin typeface="Calibri"/>
              <a:ea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83768" y="2924944"/>
            <a:ext cx="2592287" cy="51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tabLst>
                <a:tab pos="2431415" algn="l"/>
                <a:tab pos="4124960" algn="l"/>
                <a:tab pos="5912485" algn="l"/>
              </a:tabLst>
            </a:pPr>
            <a:r>
              <a:rPr lang="uk-UA" sz="2400" dirty="0">
                <a:latin typeface="Times New Roman"/>
                <a:ea typeface="Times New Roman"/>
                <a:cs typeface="Times New Roman"/>
              </a:rPr>
              <a:t>0,6 · (-7</a:t>
            </a:r>
            <a:r>
              <a:rPr lang="uk-UA" sz="2400" dirty="0" smtClean="0">
                <a:latin typeface="Times New Roman"/>
                <a:ea typeface="Times New Roman"/>
                <a:cs typeface="Times New Roman"/>
              </a:rPr>
              <a:t>)=-4</a:t>
            </a:r>
            <a:r>
              <a:rPr lang="" sz="2400" smtClean="0">
                <a:latin typeface="Times New Roman"/>
                <a:ea typeface="Times New Roman"/>
                <a:cs typeface="Times New Roman"/>
              </a:rPr>
              <a:t>,</a:t>
            </a:r>
            <a:r>
              <a:rPr lang="uk-UA" sz="2400" dirty="0" smtClean="0">
                <a:latin typeface="Times New Roman"/>
                <a:ea typeface="Times New Roman"/>
                <a:cs typeface="Times New Roman"/>
              </a:rPr>
              <a:t>2</a:t>
            </a:r>
            <a:endParaRPr lang="ru-RU" sz="2400" dirty="0">
              <a:effectLst/>
              <a:latin typeface="Calibri"/>
              <a:ea typeface="Times New Roman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10800000" flipV="1">
            <a:off x="3288634" y="3741238"/>
            <a:ext cx="4811757" cy="51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tabLst>
                <a:tab pos="2431415" algn="l"/>
                <a:tab pos="4124960" algn="l"/>
                <a:tab pos="5912485" algn="l"/>
              </a:tabLst>
            </a:pPr>
            <a:r>
              <a:rPr lang="uk-UA" sz="2400" b="1" dirty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2.8</a:t>
            </a:r>
            <a:r>
              <a:rPr lang="uk-UA" sz="2400" b="1" dirty="0" smtClean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+(-4</a:t>
            </a:r>
            <a:r>
              <a:rPr lang="" sz="2400" b="1" smtClean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,</a:t>
            </a:r>
            <a:r>
              <a:rPr lang="uk-UA" sz="2400" b="1" dirty="0" smtClean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2</a:t>
            </a:r>
            <a:r>
              <a:rPr lang="uk-UA" sz="2400" b="1" dirty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)= </a:t>
            </a:r>
            <a:r>
              <a:rPr lang="uk-UA" sz="2400" b="1" dirty="0" smtClean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2</a:t>
            </a:r>
            <a:r>
              <a:rPr lang="" sz="2400" b="1" smtClean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,</a:t>
            </a:r>
            <a:r>
              <a:rPr lang="uk-UA" sz="2400" b="1" dirty="0" smtClean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8 – 4</a:t>
            </a:r>
            <a:r>
              <a:rPr lang="" sz="2400" b="1" smtClean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,</a:t>
            </a:r>
            <a:r>
              <a:rPr lang="uk-UA" sz="2400" b="1" dirty="0" smtClean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2=</a:t>
            </a:r>
            <a:r>
              <a:rPr lang="" sz="2400" b="1" smtClean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-1</a:t>
            </a:r>
            <a:r>
              <a:rPr lang="uk-UA" sz="2400" b="1" dirty="0" smtClean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,</a:t>
            </a:r>
            <a:r>
              <a:rPr lang="" sz="2400" b="1" smtClean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4</a:t>
            </a:r>
            <a:endParaRPr lang="ru-RU" sz="2400" b="1" dirty="0">
              <a:solidFill>
                <a:srgbClr val="00B050"/>
              </a:solidFill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9168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352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400" dirty="0">
                <a:latin typeface="Times New Roman"/>
                <a:ea typeface="Times New Roman"/>
                <a:cs typeface="Times New Roman"/>
              </a:rPr>
              <a:t>7. Знайдіть об’єм кулі з діаметром 6 см. </a:t>
            </a:r>
            <a:endParaRPr lang="ru-RU" sz="2400" dirty="0">
              <a:latin typeface="Calibri"/>
              <a:ea typeface="Times New Roman"/>
              <a:cs typeface="Times New Roman"/>
            </a:endParaRPr>
          </a:p>
          <a:p>
            <a:r>
              <a:rPr lang="uk-UA" sz="2400" dirty="0">
                <a:solidFill>
                  <a:srgbClr val="000000"/>
                </a:solidFill>
                <a:latin typeface="Times New Roman"/>
                <a:ea typeface="Times New Roman"/>
              </a:rPr>
              <a:t>              </a:t>
            </a:r>
            <a:r>
              <a:rPr lang="uk-UA" sz="2400" dirty="0">
                <a:latin typeface="Times New Roman"/>
                <a:ea typeface="Times New Roman"/>
              </a:rPr>
              <a:t>А) 16π см</a:t>
            </a:r>
            <a:r>
              <a:rPr lang="uk-UA" sz="2400" baseline="30000" dirty="0">
                <a:latin typeface="Times New Roman"/>
                <a:ea typeface="Times New Roman"/>
              </a:rPr>
              <a:t>3</a:t>
            </a:r>
            <a:r>
              <a:rPr lang="uk-UA" sz="2400" dirty="0">
                <a:latin typeface="Times New Roman"/>
                <a:ea typeface="Times New Roman"/>
              </a:rPr>
              <a:t>;     Б) 36π см</a:t>
            </a:r>
            <a:r>
              <a:rPr lang="uk-UA" sz="2400" baseline="30000" dirty="0">
                <a:latin typeface="Times New Roman"/>
                <a:ea typeface="Times New Roman"/>
              </a:rPr>
              <a:t>3</a:t>
            </a:r>
            <a:r>
              <a:rPr lang="uk-UA" sz="2400" dirty="0">
                <a:latin typeface="Times New Roman"/>
                <a:ea typeface="Times New Roman"/>
              </a:rPr>
              <a:t>;   В) 96π см</a:t>
            </a:r>
            <a:r>
              <a:rPr lang="uk-UA" sz="2400" baseline="30000" dirty="0">
                <a:latin typeface="Times New Roman"/>
                <a:ea typeface="Times New Roman"/>
              </a:rPr>
              <a:t>3</a:t>
            </a:r>
            <a:r>
              <a:rPr lang="uk-UA" sz="2400" dirty="0">
                <a:latin typeface="Times New Roman"/>
                <a:ea typeface="Times New Roman"/>
              </a:rPr>
              <a:t>;   Г) 288π см</a:t>
            </a:r>
            <a:r>
              <a:rPr lang="uk-UA" sz="2400" baseline="30000" dirty="0">
                <a:latin typeface="Times New Roman"/>
                <a:ea typeface="Times New Roman"/>
              </a:rPr>
              <a:t>3</a:t>
            </a:r>
            <a:r>
              <a:rPr lang="uk-UA" sz="2400" dirty="0">
                <a:latin typeface="Times New Roman"/>
                <a:ea typeface="Times New Roman"/>
              </a:rPr>
              <a:t>.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043608" y="1700808"/>
                <a:ext cx="2880320" cy="7848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i="1" smtClean="0">
                          <a:latin typeface="Cambria Math"/>
                          <a:ea typeface="Times New Roman"/>
                          <a:cs typeface="Times New Roman"/>
                        </a:rPr>
                        <m:t>𝑉</m:t>
                      </m:r>
                      <m:r>
                        <a:rPr lang="uk-UA" sz="2400" i="1" smtClean="0"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uk-UA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4</m:t>
                          </m:r>
                        </m:num>
                        <m:den>
                          <m:r>
                            <a:rPr lang="uk-UA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</m:t>
                          </m:r>
                        </m:den>
                      </m:f>
                      <m:r>
                        <a:rPr lang="uk-UA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𝜋</m:t>
                      </m:r>
                      <m:sSup>
                        <m:sSupPr>
                          <m:ctrlPr>
                            <a:rPr lang="ru-RU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uk-UA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𝑅</m:t>
                          </m:r>
                        </m:e>
                        <m:sup>
                          <m:r>
                            <a:rPr lang="uk-UA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ru-RU" sz="2400" dirty="0">
                  <a:effectLst/>
                  <a:latin typeface="Calibri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1700808"/>
                <a:ext cx="2880320" cy="78483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1331640" y="2802930"/>
                <a:ext cx="174220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sz="2400" dirty="0"/>
                  <a:t>D=6 , </a:t>
                </a:r>
                <a14:m>
                  <m:oMath xmlns:m="http://schemas.openxmlformats.org/officeDocument/2006/math">
                    <m:r>
                      <a:rPr lang="uk-UA" sz="2400" i="1">
                        <a:latin typeface="Cambria Math"/>
                      </a:rPr>
                      <m:t>𝑅</m:t>
                    </m:r>
                    <m:r>
                      <a:rPr lang="uk-UA" sz="2400" i="1">
                        <a:latin typeface="Cambria Math"/>
                      </a:rPr>
                      <m:t>=3</m:t>
                    </m:r>
                  </m:oMath>
                </a14:m>
                <a:endParaRPr lang="ru-RU" sz="2400" dirty="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1640" y="2802930"/>
                <a:ext cx="1742208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5245" t="-9211" b="-3026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1475656" y="3486371"/>
                <a:ext cx="1565813" cy="7848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i="1">
                          <a:latin typeface="Cambria Math"/>
                        </a:rPr>
                        <m:t>𝑉</m:t>
                      </m:r>
                      <m:r>
                        <a:rPr lang="uk-UA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uk-UA" sz="2400" i="1">
                              <a:latin typeface="Cambria Math"/>
                            </a:rPr>
                            <m:t>4</m:t>
                          </m:r>
                        </m:num>
                        <m:den>
                          <m:r>
                            <a:rPr lang="uk-UA" sz="2400" i="1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uk-UA" sz="2400" i="1">
                          <a:latin typeface="Cambria Math"/>
                        </a:rPr>
                        <m:t>𝜋</m:t>
                      </m:r>
                      <m:sSup>
                        <m:sSupPr>
                          <m:ctrlPr>
                            <a:rPr lang="ru-RU" sz="24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uk-UA" sz="2400" i="1"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uk-UA" sz="2400" i="1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3486371"/>
                <a:ext cx="1565813" cy="78483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2921920" y="3370955"/>
                <a:ext cx="1511248" cy="9002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8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uk-UA" sz="2800" i="1">
                              <a:latin typeface="Cambria Math"/>
                            </a:rPr>
                            <m:t>4</m:t>
                          </m:r>
                        </m:num>
                        <m:den>
                          <m:r>
                            <a:rPr lang="uk-UA" sz="2800" i="1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uk-UA" sz="2800" i="1">
                          <a:latin typeface="Cambria Math"/>
                        </a:rPr>
                        <m:t>𝜋</m:t>
                      </m:r>
                      <m:r>
                        <a:rPr lang="uk-UA" sz="2800" i="1">
                          <a:latin typeface="Cambria Math"/>
                        </a:rPr>
                        <m:t>27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1920" y="3370955"/>
                <a:ext cx="1511248" cy="90024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4283968" y="3694120"/>
                <a:ext cx="116942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i="1">
                          <a:latin typeface="Cambria Math"/>
                        </a:rPr>
                        <m:t>= </m:t>
                      </m:r>
                      <m:r>
                        <a:rPr lang="uk-UA" sz="2400">
                          <a:latin typeface="Cambria Math"/>
                        </a:rPr>
                        <m:t>36</m:t>
                      </m:r>
                      <m:r>
                        <m:rPr>
                          <m:sty m:val="p"/>
                        </m:rPr>
                        <a:rPr lang="uk-UA" sz="2400">
                          <a:latin typeface="Cambria Math"/>
                        </a:rPr>
                        <m:t>π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3968" y="3694120"/>
                <a:ext cx="1169423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8954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620688"/>
            <a:ext cx="79208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/>
              <a:t>8.  Знайдіть площу повної поверхні куба з ребром, що дорівнює 7 см.</a:t>
            </a:r>
            <a:endParaRPr lang="ru-RU" sz="2400" dirty="0"/>
          </a:p>
          <a:p>
            <a:r>
              <a:rPr lang="uk-UA" sz="2400" dirty="0"/>
              <a:t>              А) 294 см</a:t>
            </a:r>
            <a:r>
              <a:rPr lang="uk-UA" sz="2400" baseline="30000" dirty="0"/>
              <a:t>2</a:t>
            </a:r>
            <a:r>
              <a:rPr lang="uk-UA" sz="2400" dirty="0"/>
              <a:t>;     Б) 245 см</a:t>
            </a:r>
            <a:r>
              <a:rPr lang="uk-UA" sz="2400" baseline="30000" dirty="0"/>
              <a:t>2</a:t>
            </a:r>
            <a:r>
              <a:rPr lang="uk-UA" sz="2400" dirty="0"/>
              <a:t>;   В) 98 см</a:t>
            </a:r>
            <a:r>
              <a:rPr lang="uk-UA" sz="2400" baseline="30000" dirty="0"/>
              <a:t>2</a:t>
            </a:r>
            <a:r>
              <a:rPr lang="uk-UA" sz="2400" dirty="0"/>
              <a:t>;   Г) 196 см</a:t>
            </a:r>
            <a:r>
              <a:rPr lang="uk-UA" sz="2400" baseline="30000" dirty="0"/>
              <a:t>2</a:t>
            </a:r>
            <a:r>
              <a:rPr lang="uk-UA" sz="2400" dirty="0"/>
              <a:t>.</a:t>
            </a:r>
            <a:endParaRPr lang="ru-RU" sz="2400" dirty="0"/>
          </a:p>
          <a:p>
            <a:r>
              <a:rPr lang="uk-UA" sz="2400" dirty="0"/>
              <a:t> </a:t>
            </a:r>
            <a:endParaRPr lang="ru-RU" sz="2400" dirty="0"/>
          </a:p>
        </p:txBody>
      </p:sp>
      <p:pic>
        <p:nvPicPr>
          <p:cNvPr id="3" name="Рисунок 2" descr="5 клас математика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2" y="2190348"/>
            <a:ext cx="2524125" cy="1894840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3316079" y="3244334"/>
                <a:ext cx="251184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i="1">
                          <a:latin typeface="Cambria Math"/>
                          <a:ea typeface="Times New Roman"/>
                          <a:cs typeface="Times New Roman"/>
                        </a:rPr>
                        <m:t>𝑆</m:t>
                      </m:r>
                      <m:r>
                        <a:rPr lang="uk-UA" i="1">
                          <a:latin typeface="Cambria Math"/>
                          <a:ea typeface="Times New Roman"/>
                          <a:cs typeface="Times New Roman"/>
                        </a:rPr>
                        <m:t>=6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uk-UA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7</m:t>
                          </m:r>
                        </m:e>
                        <m:sup>
                          <m:r>
                            <a:rPr lang="uk-UA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p>
                      </m:sSup>
                      <m:r>
                        <a:rPr lang="uk-UA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=6</m:t>
                      </m:r>
                      <m:r>
                        <a:rPr lang="uk-UA" i="1">
                          <a:effectLst/>
                          <a:latin typeface="Cambria Math"/>
                          <a:ea typeface="Times New Roman"/>
                          <a:cs typeface="Times New Roman"/>
                          <a:sym typeface="Symbol"/>
                        </a:rPr>
                        <m:t></m:t>
                      </m:r>
                      <m:r>
                        <a:rPr lang="uk-UA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49=294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6079" y="3244334"/>
                <a:ext cx="2511841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39702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683568" y="692696"/>
                <a:ext cx="8136904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uk-UA" sz="2400" dirty="0">
                    <a:latin typeface="Times New Roman"/>
                    <a:ea typeface="Times New Roman"/>
                    <a:cs typeface="Times New Roman"/>
                  </a:rPr>
                  <a:t>9.  Знайдіть об’єм конуса, якщо його твірна 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L</a:t>
                </a:r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 утворює кут </a:t>
                </a:r>
                <a14:m>
                  <m:oMath xmlns:m="http://schemas.openxmlformats.org/officeDocument/2006/math">
                    <m:r>
                      <a:rPr lang="uk-UA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uk-UA" sz="2400" dirty="0">
                    <a:effectLst/>
                    <a:latin typeface="Times New Roman"/>
                    <a:ea typeface="Times New Roman"/>
                    <a:cs typeface="Times New Roman"/>
                  </a:rPr>
                  <a:t> з </a:t>
                </a:r>
                <a:r>
                  <a:rPr lang="uk-UA" sz="2400" dirty="0" smtClean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uk-UA" sz="2400" dirty="0">
                    <a:effectLst/>
                    <a:latin typeface="Times New Roman"/>
                    <a:ea typeface="Times New Roman"/>
                  </a:rPr>
                  <a:t>площиною основи конуса</a:t>
                </a:r>
                <a:endParaRPr lang="ru-RU" sz="2400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692696"/>
                <a:ext cx="8136904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24" t="-5882" b="-1617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Рисунок 2"/>
          <p:cNvPicPr/>
          <p:nvPr/>
        </p:nvPicPr>
        <p:blipFill>
          <a:blip r:embed="rId3"/>
          <a:stretch>
            <a:fillRect/>
          </a:stretch>
        </p:blipFill>
        <p:spPr>
          <a:xfrm>
            <a:off x="701824" y="1844823"/>
            <a:ext cx="1584176" cy="2088232"/>
          </a:xfrm>
          <a:prstGeom prst="rect">
            <a:avLst/>
          </a:prstGeom>
        </p:spPr>
      </p:pic>
      <p:pic>
        <p:nvPicPr>
          <p:cNvPr id="4" name="Рисунок 3" descr="Презентація до уроку &quot;Об'єм піраміди і конуса&quot;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39" t="9402" r="6089" b="11752"/>
          <a:stretch/>
        </p:blipFill>
        <p:spPr bwMode="auto">
          <a:xfrm>
            <a:off x="3456900" y="1523691"/>
            <a:ext cx="3073075" cy="240936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 rot="10800000" flipV="1">
                <a:off x="2987824" y="3733539"/>
                <a:ext cx="2179499" cy="6090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ru-RU" i="1"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uk-UA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sin</m:t>
                          </m:r>
                        </m:fName>
                        <m:e>
                          <m:r>
                            <a:rPr lang="uk-UA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𝛽</m:t>
                          </m:r>
                          <m:r>
                            <a:rPr lang="uk-UA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=</m:t>
                          </m:r>
                          <m:f>
                            <m:fPr>
                              <m:ctrlPr>
                                <a:rPr lang="ru-RU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uk-UA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𝐻</m:t>
                              </m:r>
                            </m:num>
                            <m:den>
                              <m:r>
                                <a:rPr lang="uk-UA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𝐿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ru-RU" sz="1600" dirty="0">
                  <a:effectLst/>
                  <a:latin typeface="Calibri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 flipV="1">
                <a:off x="2987824" y="3733539"/>
                <a:ext cx="2179499" cy="60907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3482249" y="4342616"/>
                <a:ext cx="1190647" cy="6165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i="1"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ru-RU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𝛽</m:t>
                              </m:r>
                            </m:e>
                          </m:func>
                        </m:num>
                        <m:den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den>
                      </m:f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uk-UA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num>
                        <m:den>
                          <m:r>
                            <a:rPr lang="uk-UA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𝐿</m:t>
                          </m:r>
                        </m:den>
                      </m:f>
                    </m:oMath>
                  </m:oMathPara>
                </a14:m>
                <a:endParaRPr lang="ru-RU" sz="1600" dirty="0">
                  <a:effectLst/>
                  <a:latin typeface="Calibri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2249" y="4342616"/>
                <a:ext cx="1190647" cy="61651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3510266" y="5030782"/>
                <a:ext cx="124636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H=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sin</m:t>
                        </m:r>
                      </m:fName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𝛽</m:t>
                        </m:r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∙</m:t>
                        </m:r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𝐿</m:t>
                        </m:r>
                      </m:e>
                    </m:func>
                  </m:oMath>
                </a14:m>
                <a:endParaRPr lang="ru-RU" sz="1600" dirty="0">
                  <a:effectLst/>
                  <a:latin typeface="Calibri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0266" y="5030782"/>
                <a:ext cx="1246367" cy="369332"/>
              </a:xfrm>
              <a:prstGeom prst="rect">
                <a:avLst/>
              </a:prstGeom>
              <a:blipFill rotWithShape="1">
                <a:blip r:embed="rId7"/>
                <a:stretch>
                  <a:fillRect l="-3922" t="-9836" b="-2295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5652120" y="3733539"/>
                <a:ext cx="1944216" cy="16872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ru-RU" i="1"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cos</m:t>
                          </m:r>
                        </m:fName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𝛽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=</m:t>
                          </m:r>
                          <m:f>
                            <m:fPr>
                              <m:ctrlPr>
                                <a:rPr lang="ru-RU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𝑅</m:t>
                              </m:r>
                            </m:num>
                            <m:den>
                              <m:r>
                                <a:rPr lang="en-US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𝐿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ru-RU" sz="16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ru-RU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𝛽</m:t>
                              </m:r>
                            </m:e>
                          </m:func>
                        </m:num>
                        <m:den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den>
                      </m:f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uk-UA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𝑅</m:t>
                          </m:r>
                        </m:num>
                        <m:den>
                          <m:r>
                            <a:rPr lang="uk-UA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𝐿</m:t>
                          </m:r>
                        </m:den>
                      </m:f>
                    </m:oMath>
                  </m:oMathPara>
                </a14:m>
                <a:endParaRPr lang="ru-RU" sz="1600" dirty="0">
                  <a:effectLst/>
                  <a:latin typeface="Calibri"/>
                  <a:ea typeface="Times New Roman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                                                               R</a:t>
                </a:r>
                <a:r>
                  <a:rPr lang="ru-RU" dirty="0">
                    <a:effectLst/>
                    <a:latin typeface="Times New Roman"/>
                    <a:ea typeface="Times New Roman"/>
                    <a:cs typeface="Times New Roman"/>
                  </a:rPr>
                  <a:t>=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cos</m:t>
                        </m:r>
                      </m:fName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𝛽</m:t>
                        </m:r>
                        <m: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∙</m:t>
                        </m:r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𝐿</m:t>
                        </m:r>
                      </m:e>
                    </m:func>
                  </m:oMath>
                </a14:m>
                <a:endParaRPr lang="ru-RU" sz="1600" dirty="0">
                  <a:effectLst/>
                  <a:latin typeface="Calibri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2120" y="3733539"/>
                <a:ext cx="1944216" cy="1687257"/>
              </a:xfrm>
              <a:prstGeom prst="rect">
                <a:avLst/>
              </a:prstGeom>
              <a:blipFill rotWithShape="1">
                <a:blip r:embed="rId8"/>
                <a:stretch>
                  <a:fillRect b="-433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683568" y="5661248"/>
                <a:ext cx="3074495" cy="612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>
                          <a:latin typeface="Cambria Math"/>
                          <a:ea typeface="Times New Roman"/>
                          <a:cs typeface="Times New Roman"/>
                        </a:rPr>
                        <m:t>𝑉</m:t>
                      </m:r>
                      <m:r>
                        <a:rPr lang="ru-RU" i="1"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num>
                        <m:den>
                          <m: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</m:t>
                          </m:r>
                        </m:den>
                      </m:f>
                      <m:r>
                        <a:rPr lang="ru-RU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𝜋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i="1">
                                  <a:effectLst/>
                                  <a:latin typeface="Cambria Math"/>
                                </a:rPr>
                              </m:ctrlPr>
                            </m:dPr>
                            <m:e>
                              <m:func>
                                <m:funcPr>
                                  <m:ctrlPr>
                                    <a:rPr lang="ru-RU" i="1">
                                      <a:effectLst/>
                                      <a:latin typeface="Cambria Math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cos</m:t>
                                  </m:r>
                                </m:fName>
                                <m:e>
                                  <m: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𝛽</m:t>
                                  </m:r>
                                  <m:r>
                                    <a:rPr lang="ru-RU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∙</m:t>
                                  </m:r>
                                  <m: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𝐿</m:t>
                                  </m:r>
                                </m:e>
                              </m:func>
                            </m:e>
                          </m:d>
                        </m:e>
                        <m:sup>
                          <m: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p>
                      </m:sSup>
                      <m:r>
                        <a:rPr lang="ru-RU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∙</m:t>
                      </m:r>
                      <m:func>
                        <m:funcPr>
                          <m:ctrlPr>
                            <a:rPr lang="ru-RU" i="1">
                              <a:effectLst/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sin</m:t>
                          </m:r>
                        </m:fName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𝛽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∙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𝐿</m:t>
                          </m:r>
                        </m:e>
                      </m:func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5661248"/>
                <a:ext cx="3074495" cy="6127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/>
              <p:cNvSpPr/>
              <p:nvPr/>
            </p:nvSpPr>
            <p:spPr>
              <a:xfrm>
                <a:off x="3641556" y="5625854"/>
                <a:ext cx="2220928" cy="6481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RU" i="1">
                                  <a:effectLst/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𝑐𝑜𝑠</m:t>
                              </m:r>
                            </m:e>
                            <m:sup>
                              <m:r>
                                <a:rPr lang="en-US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𝛽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∙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𝑠𝑖𝑛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𝛽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∙</m:t>
                          </m:r>
                          <m:sSup>
                            <m:sSupPr>
                              <m:ctrlPr>
                                <a:rPr lang="ru-RU" i="1">
                                  <a:effectLst/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n-US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𝜋</m:t>
                          </m:r>
                        </m:num>
                        <m:den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1556" y="5625854"/>
                <a:ext cx="2220928" cy="64812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46312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043608" y="548679"/>
                <a:ext cx="7416824" cy="63135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uk-UA" dirty="0"/>
                  <a:t> </a:t>
                </a:r>
                <a:endParaRPr lang="ru-RU" dirty="0"/>
              </a:p>
              <a:p>
                <a:r>
                  <a:rPr lang="uk-UA" dirty="0"/>
                  <a:t>Варіант 2</a:t>
                </a:r>
                <a:endParaRPr lang="ru-RU" dirty="0"/>
              </a:p>
              <a:p>
                <a:r>
                  <a:rPr lang="uk-UA" dirty="0"/>
                  <a:t>1. (1б.)  Найменшим спільним кратним чисел 60 і 72 є число:</a:t>
                </a:r>
                <a:endParaRPr lang="ru-RU" dirty="0"/>
              </a:p>
              <a:p>
                <a:r>
                  <a:rPr lang="uk-UA" dirty="0"/>
                  <a:t>             А) 180;   Б) 240;  В) 360;  Г) 720.</a:t>
                </a:r>
                <a:endParaRPr lang="ru-RU" dirty="0"/>
              </a:p>
              <a:p>
                <a:r>
                  <a:rPr lang="uk-UA" dirty="0"/>
                  <a:t>2. (1б.)  Із поданих чисел оберіть число, яке ділиться і на 3, і на 5.</a:t>
                </a:r>
                <a:endParaRPr lang="ru-RU" dirty="0"/>
              </a:p>
              <a:p>
                <a:r>
                  <a:rPr lang="uk-UA" dirty="0"/>
                  <a:t>             А) 3410;   Б) 950;  В) 3810;  Г) 5035.</a:t>
                </a:r>
                <a:endParaRPr lang="ru-RU" dirty="0"/>
              </a:p>
              <a:p>
                <a:r>
                  <a:rPr lang="uk-UA" dirty="0"/>
                  <a:t>3. (1б.) Розв’яжіть рівняння:  у : 0,6 = 35 : 3.</a:t>
                </a:r>
                <a:endParaRPr lang="ru-RU" dirty="0"/>
              </a:p>
              <a:p>
                <a:r>
                  <a:rPr lang="uk-UA" dirty="0"/>
                  <a:t>            А) 0,6;   Б) 1,2;  В) 7;  Г) 0,7.</a:t>
                </a:r>
                <a:endParaRPr lang="ru-RU" dirty="0"/>
              </a:p>
              <a:p>
                <a:r>
                  <a:rPr lang="uk-UA" dirty="0"/>
                  <a:t>4. (1б.) Під час сушіння яблука втрачають 84 % своєї маси. Скільки   </a:t>
                </a:r>
                <a:endParaRPr lang="ru-RU" dirty="0"/>
              </a:p>
              <a:p>
                <a:r>
                  <a:rPr lang="uk-UA" dirty="0"/>
                  <a:t>            кілограмів свіжих яблук  треба взяти, щоб отримати 8 кг сушених?    </a:t>
                </a:r>
                <a:endParaRPr lang="ru-RU" dirty="0"/>
              </a:p>
              <a:p>
                <a:r>
                  <a:rPr lang="uk-UA" dirty="0"/>
                  <a:t>            А) 50;   Б) 32;  В) 80;  Г) 75.</a:t>
                </a:r>
                <a:endParaRPr lang="ru-RU" dirty="0"/>
              </a:p>
              <a:p>
                <a:r>
                  <a:rPr lang="uk-UA" dirty="0"/>
                  <a:t>5. (2 б.) Обчисліть:    4 -</a:t>
                </a:r>
                <a14:m>
                  <m:oMath xmlns:m="http://schemas.openxmlformats.org/officeDocument/2006/math">
                    <m:r>
                      <a:rPr lang="uk-UA" i="1">
                        <a:latin typeface="Cambria Math"/>
                      </a:rPr>
                      <m:t> </m:t>
                    </m:r>
                  </m:oMath>
                </a14:m>
                <a:r>
                  <a:rPr lang="uk-UA" dirty="0"/>
                  <a:t>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uk-UA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uk-UA" i="1"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uk-UA" dirty="0"/>
                  <a:t> ·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uk-UA" i="1">
                            <a:latin typeface="Cambria Math"/>
                          </a:rPr>
                          <m:t>15</m:t>
                        </m:r>
                      </m:num>
                      <m:den>
                        <m:r>
                          <a:rPr lang="uk-UA" i="1">
                            <a:latin typeface="Cambria Math"/>
                          </a:rPr>
                          <m:t>28</m:t>
                        </m:r>
                      </m:den>
                    </m:f>
                  </m:oMath>
                </a14:m>
                <a:r>
                  <a:rPr lang="uk-UA" dirty="0"/>
                  <a:t> .</a:t>
                </a:r>
                <a:endParaRPr lang="ru-RU" dirty="0"/>
              </a:p>
              <a:p>
                <a:r>
                  <a:rPr lang="uk-UA" dirty="0"/>
                  <a:t>6. (2 б.) </a:t>
                </a:r>
                <a:r>
                  <a:rPr lang="uk-UA" b="1" dirty="0"/>
                  <a:t> </a:t>
                </a:r>
                <a:r>
                  <a:rPr lang="uk-UA" dirty="0"/>
                  <a:t>Знайдіть значення виразу:  (-1,42-(-3,52)) : (-0,7) + (-6) · (-0,8) .</a:t>
                </a:r>
                <a:endParaRPr lang="ru-RU" dirty="0"/>
              </a:p>
              <a:p>
                <a:r>
                  <a:rPr lang="uk-UA" dirty="0"/>
                  <a:t>7. (1 б.) Знайдіть об’єм кулі з діаметром 12 см. </a:t>
                </a:r>
                <a:endParaRPr lang="ru-RU" dirty="0"/>
              </a:p>
              <a:p>
                <a:r>
                  <a:rPr lang="uk-UA" dirty="0"/>
                  <a:t>              А) 16π см</a:t>
                </a:r>
                <a:r>
                  <a:rPr lang="uk-UA" baseline="30000" dirty="0"/>
                  <a:t>3</a:t>
                </a:r>
                <a:r>
                  <a:rPr lang="uk-UA" dirty="0"/>
                  <a:t>;     Б) 288π см</a:t>
                </a:r>
                <a:r>
                  <a:rPr lang="uk-UA" baseline="30000" dirty="0"/>
                  <a:t>3</a:t>
                </a:r>
                <a:r>
                  <a:rPr lang="uk-UA" dirty="0"/>
                  <a:t>;   В) 96π см</a:t>
                </a:r>
                <a:r>
                  <a:rPr lang="uk-UA" baseline="30000" dirty="0"/>
                  <a:t>3</a:t>
                </a:r>
                <a:r>
                  <a:rPr lang="uk-UA" dirty="0"/>
                  <a:t>;   Г) 36π см</a:t>
                </a:r>
                <a:r>
                  <a:rPr lang="uk-UA" baseline="30000" dirty="0"/>
                  <a:t>3</a:t>
                </a:r>
                <a:r>
                  <a:rPr lang="uk-UA" dirty="0"/>
                  <a:t>.</a:t>
                </a:r>
                <a:endParaRPr lang="ru-RU" dirty="0"/>
              </a:p>
              <a:p>
                <a:r>
                  <a:rPr lang="uk-UA" dirty="0"/>
                  <a:t>8. (1 б.) Знайдіть площу повної поверхні куба з ребром, що дорівнює 8 см.</a:t>
                </a:r>
                <a:endParaRPr lang="ru-RU" dirty="0"/>
              </a:p>
              <a:p>
                <a:r>
                  <a:rPr lang="uk-UA" dirty="0"/>
                  <a:t>              А) 256 см</a:t>
                </a:r>
                <a:r>
                  <a:rPr lang="uk-UA" baseline="30000" dirty="0"/>
                  <a:t>2</a:t>
                </a:r>
                <a:r>
                  <a:rPr lang="uk-UA" dirty="0"/>
                  <a:t>;     Б) 384 см</a:t>
                </a:r>
                <a:r>
                  <a:rPr lang="uk-UA" baseline="30000" dirty="0"/>
                  <a:t>2</a:t>
                </a:r>
                <a:r>
                  <a:rPr lang="uk-UA" dirty="0"/>
                  <a:t>;   В) 128 см</a:t>
                </a:r>
                <a:r>
                  <a:rPr lang="uk-UA" baseline="30000" dirty="0"/>
                  <a:t>2</a:t>
                </a:r>
                <a:r>
                  <a:rPr lang="uk-UA" dirty="0"/>
                  <a:t>;   Г) 320 см</a:t>
                </a:r>
                <a:r>
                  <a:rPr lang="uk-UA" baseline="30000" dirty="0"/>
                  <a:t>2</a:t>
                </a:r>
                <a:r>
                  <a:rPr lang="uk-UA" dirty="0"/>
                  <a:t>.</a:t>
                </a:r>
                <a:endParaRPr lang="ru-RU" dirty="0"/>
              </a:p>
              <a:p>
                <a:r>
                  <a:rPr lang="uk-UA" dirty="0"/>
                  <a:t>9. (2 б.) Знайдіть об’єм конуса, якщо його твірна </a:t>
                </a:r>
                <a:r>
                  <a:rPr lang="en-US" dirty="0"/>
                  <a:t>L </a:t>
                </a:r>
                <a:r>
                  <a:rPr lang="uk-UA" dirty="0"/>
                  <a:t>утворює кут </a:t>
                </a:r>
                <a14:m>
                  <m:oMath xmlns:m="http://schemas.openxmlformats.org/officeDocument/2006/math">
                    <m:r>
                      <a:rPr lang="uk-UA" i="1">
                        <a:latin typeface="Cambria Math"/>
                      </a:rPr>
                      <m:t>𝛽</m:t>
                    </m:r>
                  </m:oMath>
                </a14:m>
                <a:r>
                  <a:rPr lang="uk-UA" dirty="0"/>
                  <a:t> з </a:t>
                </a:r>
                <a:endParaRPr lang="ru-RU" dirty="0"/>
              </a:p>
              <a:p>
                <a:r>
                  <a:rPr lang="uk-UA" dirty="0"/>
                  <a:t>              висотою конуса.</a:t>
                </a:r>
                <a:endParaRPr lang="ru-RU" dirty="0"/>
              </a:p>
              <a:p>
                <a:r>
                  <a:rPr lang="en-US" dirty="0"/>
                  <a:t> </a:t>
                </a:r>
                <a:endParaRPr lang="ru-RU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548679"/>
                <a:ext cx="7416824" cy="6313523"/>
              </a:xfrm>
              <a:prstGeom prst="rect">
                <a:avLst/>
              </a:prstGeom>
              <a:blipFill rotWithShape="1">
                <a:blip r:embed="rId2"/>
                <a:stretch>
                  <a:fillRect l="-65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9313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58</TotalTime>
  <Words>952</Words>
  <Application>Microsoft Office PowerPoint</Application>
  <PresentationFormat>Экран (4:3)</PresentationFormat>
  <Paragraphs>122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School-note</dc:creator>
  <cp:lastModifiedBy>School-note</cp:lastModifiedBy>
  <cp:revision>7</cp:revision>
  <dcterms:created xsi:type="dcterms:W3CDTF">2021-04-05T12:24:22Z</dcterms:created>
  <dcterms:modified xsi:type="dcterms:W3CDTF">2021-04-11T13:41:20Z</dcterms:modified>
</cp:coreProperties>
</file>