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58" r:id="rId5"/>
    <p:sldId id="270" r:id="rId6"/>
    <p:sldId id="259" r:id="rId7"/>
    <p:sldId id="260" r:id="rId8"/>
    <p:sldId id="261" r:id="rId9"/>
    <p:sldId id="271" r:id="rId10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C1458C-221A-4C3B-97D6-AB7ADF8D66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4C1895E-9E48-42A4-A941-79404C9DFA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FC86498-E03E-45C6-965A-011FE3247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79EDC-68DB-4BD3-A84E-FA796449FB9E}" type="datetimeFigureOut">
              <a:rPr lang="ru-UA" smtClean="0"/>
              <a:t>05.10.2022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B4B8153-1647-4268-972F-D24F4A972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C7ACEA-AF91-42B1-8F1D-F2C435758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FBC2A-C69C-426A-A895-2AA99D6DBF7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08533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DDF132-76FC-403B-9BAD-9DF51AB26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BF0A092-1FB3-4379-938B-4F7B4E4EE3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670F9AA-541F-4013-BEEC-EB9778FB1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79EDC-68DB-4BD3-A84E-FA796449FB9E}" type="datetimeFigureOut">
              <a:rPr lang="ru-UA" smtClean="0"/>
              <a:t>05.10.2022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C41C7E4-43FE-4C7B-94AF-F8D50180A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CF291FF-580E-4F15-AC04-A6772F606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FBC2A-C69C-426A-A895-2AA99D6DBF7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134750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E34F2D-03E5-4074-A08B-4CFA13FD7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8CFBF9A-E39B-4476-9EFC-67BB64077E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5A5BD97-9504-46BC-B3B8-0ECE189FD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79EDC-68DB-4BD3-A84E-FA796449FB9E}" type="datetimeFigureOut">
              <a:rPr lang="ru-UA" smtClean="0"/>
              <a:t>05.10.2022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0A3C245-2783-4D0F-A750-00A8A2FC7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8E47FD0-C11D-4291-B045-F9C72E02E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FBC2A-C69C-426A-A895-2AA99D6DBF7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630270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9422E4-F84A-4095-9A79-4402F3980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AE709B8-3785-4A07-94C5-DD1AA77C80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7DC1978-43CB-45F6-B30C-513F3649B3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B8B4B41-6B7F-419E-8545-9F8BBCBDD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79EDC-68DB-4BD3-A84E-FA796449FB9E}" type="datetimeFigureOut">
              <a:rPr lang="ru-UA" smtClean="0"/>
              <a:t>05.10.2022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5E413A3-9971-49C0-8CA1-494C7FF65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D51A97A-782E-468D-82DE-796046CD9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FBC2A-C69C-426A-A895-2AA99D6DBF7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15869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BA2F04-7109-446E-B2EF-23EC2AF62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5D69E93-3D17-418A-B6F2-5FA3EB58C3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C33F281-B5F0-4642-A59A-7430FF6FF0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17CFB87-3136-4A35-9490-FD3BFF2210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A8B5022-BF2B-477B-8EBA-4241B7E8D6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EE7B6AB7-B8E3-4EE1-B0AA-B93DFB4E9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79EDC-68DB-4BD3-A84E-FA796449FB9E}" type="datetimeFigureOut">
              <a:rPr lang="ru-UA" smtClean="0"/>
              <a:t>05.10.2022</a:t>
            </a:fld>
            <a:endParaRPr lang="ru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02679C1-F024-4F2D-9043-D7874C40F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C3984D9-681B-4151-BA42-82471984B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FBC2A-C69C-426A-A895-2AA99D6DBF7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09472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592897-4557-445B-A19E-C24C61C79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B4837E11-01F6-42D9-B11E-FF523E390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79EDC-68DB-4BD3-A84E-FA796449FB9E}" type="datetimeFigureOut">
              <a:rPr lang="ru-UA" smtClean="0"/>
              <a:t>05.10.2022</a:t>
            </a:fld>
            <a:endParaRPr lang="ru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0B21EFE7-2040-4A7D-9DEB-2B4A6BD4A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0F335D6-4177-478D-856F-4BD963FDC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FBC2A-C69C-426A-A895-2AA99D6DBF7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0197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B23803-56F8-4D89-9C82-2ED1CF8D2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79EDC-68DB-4BD3-A84E-FA796449FB9E}" type="datetimeFigureOut">
              <a:rPr lang="ru-UA" smtClean="0"/>
              <a:t>05.10.2022</a:t>
            </a:fld>
            <a:endParaRPr lang="ru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AAABBF3A-C63C-445B-A4CE-311F1A263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CD376CF2-594C-47AC-BDE2-F84462125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FBC2A-C69C-426A-A895-2AA99D6DBF7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35991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524F03-1D98-4D8F-ADAD-8274BBF6B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75BECEA-3ED3-4010-8324-B8B31FEAC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083D5780-66FA-4C12-BE59-A04BB8DE98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7447A32-3B49-4509-8AFD-F603EBB8D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79EDC-68DB-4BD3-A84E-FA796449FB9E}" type="datetimeFigureOut">
              <a:rPr lang="ru-UA" smtClean="0"/>
              <a:t>05.10.2022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3954BA3-A059-4ED4-BD15-438A7023C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E0BB4027-B354-40EF-8715-534E98211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FBC2A-C69C-426A-A895-2AA99D6DBF7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12526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B17E01-2714-40B0-B935-60C5F6596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6BA685F-CED3-406B-8E54-EFCC8F9D18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B97DEC27-E6D9-4D09-93F8-F0F0B680A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154348E-1785-4B8B-A58F-7420BAF5A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79EDC-68DB-4BD3-A84E-FA796449FB9E}" type="datetimeFigureOut">
              <a:rPr lang="ru-UA" smtClean="0"/>
              <a:t>05.10.2022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C515FA4-9AD7-4309-BB10-ECD13EF64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CFA66A-92DB-455D-84CB-4040B907A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FBC2A-C69C-426A-A895-2AA99D6DBF7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36526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7B9B98-032B-48D0-80B8-A7BDE730A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35F07598-F25D-4846-9835-66B4003E2C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D1D6219-2765-4A07-9F8D-2B221392D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79EDC-68DB-4BD3-A84E-FA796449FB9E}" type="datetimeFigureOut">
              <a:rPr lang="ru-UA" smtClean="0"/>
              <a:t>05.10.2022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6A522B4-D41E-4356-B85C-9104F5A4A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76E36B8-0BEA-423A-AACF-E332109B9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FBC2A-C69C-426A-A895-2AA99D6DBF7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26997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1B88F622-1FE6-4155-B9BE-318DD796F1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4BC74B87-A1AF-44D4-830E-01B5327891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4D71A6D-0961-4713-BFF7-CCB3B4F05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79EDC-68DB-4BD3-A84E-FA796449FB9E}" type="datetimeFigureOut">
              <a:rPr lang="ru-UA" smtClean="0"/>
              <a:t>05.10.2022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6A1DD2C-7130-4330-93F9-DDC8FE19E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1C82825-5C4B-42FC-AD7A-F231C40A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FBC2A-C69C-426A-A895-2AA99D6DBF7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67056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80EA2F3-AEA3-4A5F-8BB7-12AC0E811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D5FCC95-CA2F-4E3C-ADB7-223F5E9436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92B0C1E-6EC8-4191-8FE1-1336A41BE4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79EDC-68DB-4BD3-A84E-FA796449FB9E}" type="datetimeFigureOut">
              <a:rPr lang="ru-UA" smtClean="0"/>
              <a:t>05.10.2022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41CE2D-B183-48ED-AB35-00DB950BEC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195A7B7-74C1-405B-A432-5D7B48FB22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FFBC2A-C69C-426A-A895-2AA99D6DBF7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13656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Laptop Wallpapers - Top Free Geometric Laptop Backgrounds -  WallpaperAccess">
            <a:extLst>
              <a:ext uri="{FF2B5EF4-FFF2-40B4-BE49-F238E27FC236}">
                <a16:creationId xmlns:a16="http://schemas.microsoft.com/office/drawing/2014/main" id="{B71CC000-2CCB-489A-85F2-0DB8E05F7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BCCCDE4F-64BD-4D36-82B5-BB737CEE81AA}"/>
              </a:ext>
            </a:extLst>
          </p:cNvPr>
          <p:cNvSpPr/>
          <p:nvPr/>
        </p:nvSpPr>
        <p:spPr>
          <a:xfrm>
            <a:off x="1556994" y="1633193"/>
            <a:ext cx="9078012" cy="3591613"/>
          </a:xfrm>
          <a:prstGeom prst="roundRect">
            <a:avLst>
              <a:gd name="adj" fmla="val 12468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>
                <a:latin typeface="Garamond" panose="02020404030301010803" pitchFamily="18" charset="0"/>
              </a:rPr>
              <a:t>Вертикальні кути</a:t>
            </a:r>
            <a:endParaRPr lang="ru-UA" sz="8800" b="1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215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Laptop Wallpapers - Top Free Geometric Laptop Backgrounds -  WallpaperAccess">
            <a:extLst>
              <a:ext uri="{FF2B5EF4-FFF2-40B4-BE49-F238E27FC236}">
                <a16:creationId xmlns:a16="http://schemas.microsoft.com/office/drawing/2014/main" id="{B71CC000-2CCB-489A-85F2-0DB8E05F7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BCCCDE4F-64BD-4D36-82B5-BB737CEE81AA}"/>
              </a:ext>
            </a:extLst>
          </p:cNvPr>
          <p:cNvSpPr/>
          <p:nvPr/>
        </p:nvSpPr>
        <p:spPr>
          <a:xfrm>
            <a:off x="190893" y="177930"/>
            <a:ext cx="11810214" cy="6502139"/>
          </a:xfrm>
          <a:prstGeom prst="roundRect">
            <a:avLst>
              <a:gd name="adj" fmla="val 5219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8800" b="1" dirty="0">
              <a:latin typeface="Garamond" panose="02020404030301010803" pitchFamily="18" charset="0"/>
            </a:endParaRP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348147BC-51D9-4D85-97E8-991D06382D8C}"/>
              </a:ext>
            </a:extLst>
          </p:cNvPr>
          <p:cNvSpPr/>
          <p:nvPr/>
        </p:nvSpPr>
        <p:spPr>
          <a:xfrm>
            <a:off x="404883" y="360612"/>
            <a:ext cx="11382233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Два кути називають </a:t>
            </a:r>
            <a:r>
              <a:rPr lang="uk-UA" sz="4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вертикальними</a:t>
            </a:r>
            <a:r>
              <a:rPr lang="uk-UA" sz="4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, якщо сторони одного кута є доповняльними променями до сторін іншого.</a:t>
            </a:r>
          </a:p>
          <a:p>
            <a:pPr algn="ctr"/>
            <a:r>
              <a:rPr lang="uk-UA" sz="3200" i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При перетині двох прямих утворюються дві пари вертикальних кутів.</a:t>
            </a:r>
            <a:endParaRPr lang="uk-UA" sz="3200" b="0" i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1" name="Частина кола 10">
            <a:extLst>
              <a:ext uri="{FF2B5EF4-FFF2-40B4-BE49-F238E27FC236}">
                <a16:creationId xmlns:a16="http://schemas.microsoft.com/office/drawing/2014/main" id="{C1A980B9-F180-4691-8E04-7E51CFE0292E}"/>
              </a:ext>
            </a:extLst>
          </p:cNvPr>
          <p:cNvSpPr/>
          <p:nvPr/>
        </p:nvSpPr>
        <p:spPr>
          <a:xfrm flipV="1">
            <a:off x="5700781" y="4766755"/>
            <a:ext cx="595178" cy="452944"/>
          </a:xfrm>
          <a:prstGeom prst="pie">
            <a:avLst>
              <a:gd name="adj1" fmla="val 12196154"/>
              <a:gd name="adj2" fmla="val 20111305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8" name="Частина кола 7">
            <a:extLst>
              <a:ext uri="{FF2B5EF4-FFF2-40B4-BE49-F238E27FC236}">
                <a16:creationId xmlns:a16="http://schemas.microsoft.com/office/drawing/2014/main" id="{66719926-4073-4268-9A02-7631EB3D53C9}"/>
              </a:ext>
            </a:extLst>
          </p:cNvPr>
          <p:cNvSpPr/>
          <p:nvPr/>
        </p:nvSpPr>
        <p:spPr>
          <a:xfrm>
            <a:off x="5682591" y="4703321"/>
            <a:ext cx="631558" cy="516378"/>
          </a:xfrm>
          <a:prstGeom prst="pie">
            <a:avLst>
              <a:gd name="adj1" fmla="val 12153191"/>
              <a:gd name="adj2" fmla="val 20002815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12" name="Частина кола 11">
            <a:extLst>
              <a:ext uri="{FF2B5EF4-FFF2-40B4-BE49-F238E27FC236}">
                <a16:creationId xmlns:a16="http://schemas.microsoft.com/office/drawing/2014/main" id="{145E3D2E-07BD-4F66-8384-84840C0CEA05}"/>
              </a:ext>
            </a:extLst>
          </p:cNvPr>
          <p:cNvSpPr/>
          <p:nvPr/>
        </p:nvSpPr>
        <p:spPr>
          <a:xfrm rot="16200000">
            <a:off x="5579235" y="4635531"/>
            <a:ext cx="757239" cy="676209"/>
          </a:xfrm>
          <a:prstGeom prst="pie">
            <a:avLst>
              <a:gd name="adj1" fmla="val 14757069"/>
              <a:gd name="adj2" fmla="val 17699206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13" name="Частина кола 12">
            <a:extLst>
              <a:ext uri="{FF2B5EF4-FFF2-40B4-BE49-F238E27FC236}">
                <a16:creationId xmlns:a16="http://schemas.microsoft.com/office/drawing/2014/main" id="{14440577-B0E8-4557-AB34-ECDFF8A3116A}"/>
              </a:ext>
            </a:extLst>
          </p:cNvPr>
          <p:cNvSpPr/>
          <p:nvPr/>
        </p:nvSpPr>
        <p:spPr>
          <a:xfrm rot="5400000" flipH="1">
            <a:off x="5640387" y="4609270"/>
            <a:ext cx="757239" cy="715964"/>
          </a:xfrm>
          <a:prstGeom prst="pie">
            <a:avLst>
              <a:gd name="adj1" fmla="val 14425727"/>
              <a:gd name="adj2" fmla="val 17897637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14" name="Частина кола 13">
            <a:extLst>
              <a:ext uri="{FF2B5EF4-FFF2-40B4-BE49-F238E27FC236}">
                <a16:creationId xmlns:a16="http://schemas.microsoft.com/office/drawing/2014/main" id="{DFF29D8C-FFF0-48D4-9240-3DC9BD9B010E}"/>
              </a:ext>
            </a:extLst>
          </p:cNvPr>
          <p:cNvSpPr/>
          <p:nvPr/>
        </p:nvSpPr>
        <p:spPr>
          <a:xfrm rot="5400000" flipH="1">
            <a:off x="5640783" y="4516831"/>
            <a:ext cx="757239" cy="913606"/>
          </a:xfrm>
          <a:prstGeom prst="pie">
            <a:avLst>
              <a:gd name="adj1" fmla="val 14600372"/>
              <a:gd name="adj2" fmla="val 17861814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15" name="Частина кола 14">
            <a:extLst>
              <a:ext uri="{FF2B5EF4-FFF2-40B4-BE49-F238E27FC236}">
                <a16:creationId xmlns:a16="http://schemas.microsoft.com/office/drawing/2014/main" id="{2CFE938C-0802-4439-9D4E-E4756BDD3F4B}"/>
              </a:ext>
            </a:extLst>
          </p:cNvPr>
          <p:cNvSpPr/>
          <p:nvPr/>
        </p:nvSpPr>
        <p:spPr>
          <a:xfrm rot="16200000">
            <a:off x="5579234" y="4529929"/>
            <a:ext cx="757239" cy="874645"/>
          </a:xfrm>
          <a:prstGeom prst="pie">
            <a:avLst>
              <a:gd name="adj1" fmla="val 14659959"/>
              <a:gd name="adj2" fmla="val 17654033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cxnSp>
        <p:nvCxnSpPr>
          <p:cNvPr id="4" name="Пряма сполучна лінія 3">
            <a:extLst>
              <a:ext uri="{FF2B5EF4-FFF2-40B4-BE49-F238E27FC236}">
                <a16:creationId xmlns:a16="http://schemas.microsoft.com/office/drawing/2014/main" id="{A31DBB54-A905-47B7-AAAA-5C51556BD31A}"/>
              </a:ext>
            </a:extLst>
          </p:cNvPr>
          <p:cNvCxnSpPr/>
          <p:nvPr/>
        </p:nvCxnSpPr>
        <p:spPr>
          <a:xfrm flipV="1">
            <a:off x="3308808" y="3789575"/>
            <a:ext cx="5203596" cy="242268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 сполучна лінія 6">
            <a:extLst>
              <a:ext uri="{FF2B5EF4-FFF2-40B4-BE49-F238E27FC236}">
                <a16:creationId xmlns:a16="http://schemas.microsoft.com/office/drawing/2014/main" id="{D0393BA1-6638-4CC5-8EEB-7616E0E32143}"/>
              </a:ext>
            </a:extLst>
          </p:cNvPr>
          <p:cNvCxnSpPr>
            <a:cxnSpLocks/>
          </p:cNvCxnSpPr>
          <p:nvPr/>
        </p:nvCxnSpPr>
        <p:spPr>
          <a:xfrm flipH="1" flipV="1">
            <a:off x="3308808" y="3728890"/>
            <a:ext cx="5203596" cy="242268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5">
            <a:extLst>
              <a:ext uri="{FF2B5EF4-FFF2-40B4-BE49-F238E27FC236}">
                <a16:creationId xmlns:a16="http://schemas.microsoft.com/office/drawing/2014/main" id="{242A39FD-C8BE-4BAC-99EC-567874E9F4F2}"/>
              </a:ext>
            </a:extLst>
          </p:cNvPr>
          <p:cNvSpPr/>
          <p:nvPr/>
        </p:nvSpPr>
        <p:spPr>
          <a:xfrm>
            <a:off x="5876927" y="4857749"/>
            <a:ext cx="231775" cy="23177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947EBEAB-5152-46CB-9D52-5FB09A781DA6}"/>
              </a:ext>
            </a:extLst>
          </p:cNvPr>
          <p:cNvSpPr/>
          <p:nvPr/>
        </p:nvSpPr>
        <p:spPr>
          <a:xfrm>
            <a:off x="2984126" y="5228249"/>
            <a:ext cx="6399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7" name="Прямокутник 16">
            <a:extLst>
              <a:ext uri="{FF2B5EF4-FFF2-40B4-BE49-F238E27FC236}">
                <a16:creationId xmlns:a16="http://schemas.microsoft.com/office/drawing/2014/main" id="{518BEA43-7BF2-4774-9DB1-2BF30425296C}"/>
              </a:ext>
            </a:extLst>
          </p:cNvPr>
          <p:cNvSpPr/>
          <p:nvPr/>
        </p:nvSpPr>
        <p:spPr>
          <a:xfrm>
            <a:off x="2976913" y="3728890"/>
            <a:ext cx="654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C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8" name="Прямокутник 17">
            <a:extLst>
              <a:ext uri="{FF2B5EF4-FFF2-40B4-BE49-F238E27FC236}">
                <a16:creationId xmlns:a16="http://schemas.microsoft.com/office/drawing/2014/main" id="{13250839-3F85-42D8-8650-AFC25A492A4F}"/>
              </a:ext>
            </a:extLst>
          </p:cNvPr>
          <p:cNvSpPr/>
          <p:nvPr/>
        </p:nvSpPr>
        <p:spPr>
          <a:xfrm>
            <a:off x="8225746" y="3789575"/>
            <a:ext cx="654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B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34BC32F5-A1BC-4390-AA4A-68BC7CC5E7A9}"/>
              </a:ext>
            </a:extLst>
          </p:cNvPr>
          <p:cNvSpPr/>
          <p:nvPr/>
        </p:nvSpPr>
        <p:spPr>
          <a:xfrm>
            <a:off x="8189679" y="5201859"/>
            <a:ext cx="726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0" name="Прямокутник 19">
            <a:extLst>
              <a:ext uri="{FF2B5EF4-FFF2-40B4-BE49-F238E27FC236}">
                <a16:creationId xmlns:a16="http://schemas.microsoft.com/office/drawing/2014/main" id="{BE2BFBF7-C7CD-4393-B1BC-552AC3EFDEA7}"/>
              </a:ext>
            </a:extLst>
          </p:cNvPr>
          <p:cNvSpPr/>
          <p:nvPr/>
        </p:nvSpPr>
        <p:spPr>
          <a:xfrm>
            <a:off x="5596350" y="3843424"/>
            <a:ext cx="7328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O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96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Laptop Wallpapers - Top Free Geometric Laptop Backgrounds -  WallpaperAccess">
            <a:extLst>
              <a:ext uri="{FF2B5EF4-FFF2-40B4-BE49-F238E27FC236}">
                <a16:creationId xmlns:a16="http://schemas.microsoft.com/office/drawing/2014/main" id="{B71CC000-2CCB-489A-85F2-0DB8E05F7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BCCCDE4F-64BD-4D36-82B5-BB737CEE81AA}"/>
              </a:ext>
            </a:extLst>
          </p:cNvPr>
          <p:cNvSpPr/>
          <p:nvPr/>
        </p:nvSpPr>
        <p:spPr>
          <a:xfrm>
            <a:off x="190893" y="177930"/>
            <a:ext cx="11810214" cy="6502139"/>
          </a:xfrm>
          <a:prstGeom prst="roundRect">
            <a:avLst>
              <a:gd name="adj" fmla="val 5219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8800" b="1" dirty="0">
              <a:latin typeface="Garamond" panose="02020404030301010803" pitchFamily="18" charset="0"/>
            </a:endParaRP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348147BC-51D9-4D85-97E8-991D06382D8C}"/>
              </a:ext>
            </a:extLst>
          </p:cNvPr>
          <p:cNvSpPr/>
          <p:nvPr/>
        </p:nvSpPr>
        <p:spPr>
          <a:xfrm>
            <a:off x="404883" y="360612"/>
            <a:ext cx="11382233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Теорема. Вертикальні кути рівні.</a:t>
            </a:r>
          </a:p>
          <a:p>
            <a:pPr algn="ctr"/>
            <a:r>
              <a:rPr lang="uk-UA" sz="5400" i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Дано: ∠</a:t>
            </a:r>
            <a:r>
              <a:rPr lang="en-US" sz="5400" i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AOB </a:t>
            </a:r>
            <a:r>
              <a:rPr lang="uk-UA" sz="5400" i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і ∠</a:t>
            </a:r>
            <a:r>
              <a:rPr lang="en-US" sz="5400" i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DOC – </a:t>
            </a:r>
            <a:r>
              <a:rPr lang="uk-UA" sz="5400" i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вертикальні;</a:t>
            </a:r>
          </a:p>
          <a:p>
            <a:pPr algn="ctr"/>
            <a:r>
              <a:rPr lang="uk-UA" sz="5400" b="0" i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Довести: </a:t>
            </a:r>
            <a:r>
              <a:rPr lang="uk-UA" sz="4000" i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</a:t>
            </a:r>
            <a:r>
              <a:rPr lang="en-US" sz="4000" i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AOB</a:t>
            </a:r>
            <a:r>
              <a:rPr lang="uk-UA" sz="4000" i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= ∠</a:t>
            </a:r>
            <a:r>
              <a:rPr lang="en-US" sz="4000" i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DOC </a:t>
            </a:r>
            <a:endParaRPr lang="uk-UA" sz="4000" b="0" i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1" name="Частина кола 10">
            <a:extLst>
              <a:ext uri="{FF2B5EF4-FFF2-40B4-BE49-F238E27FC236}">
                <a16:creationId xmlns:a16="http://schemas.microsoft.com/office/drawing/2014/main" id="{C1A980B9-F180-4691-8E04-7E51CFE0292E}"/>
              </a:ext>
            </a:extLst>
          </p:cNvPr>
          <p:cNvSpPr/>
          <p:nvPr/>
        </p:nvSpPr>
        <p:spPr>
          <a:xfrm flipV="1">
            <a:off x="5700781" y="4766755"/>
            <a:ext cx="595178" cy="452944"/>
          </a:xfrm>
          <a:prstGeom prst="pie">
            <a:avLst>
              <a:gd name="adj1" fmla="val 12196154"/>
              <a:gd name="adj2" fmla="val 20111305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8" name="Частина кола 7">
            <a:extLst>
              <a:ext uri="{FF2B5EF4-FFF2-40B4-BE49-F238E27FC236}">
                <a16:creationId xmlns:a16="http://schemas.microsoft.com/office/drawing/2014/main" id="{66719926-4073-4268-9A02-7631EB3D53C9}"/>
              </a:ext>
            </a:extLst>
          </p:cNvPr>
          <p:cNvSpPr/>
          <p:nvPr/>
        </p:nvSpPr>
        <p:spPr>
          <a:xfrm>
            <a:off x="5682591" y="4703321"/>
            <a:ext cx="631558" cy="516378"/>
          </a:xfrm>
          <a:prstGeom prst="pie">
            <a:avLst>
              <a:gd name="adj1" fmla="val 12153191"/>
              <a:gd name="adj2" fmla="val 20002815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12" name="Частина кола 11">
            <a:extLst>
              <a:ext uri="{FF2B5EF4-FFF2-40B4-BE49-F238E27FC236}">
                <a16:creationId xmlns:a16="http://schemas.microsoft.com/office/drawing/2014/main" id="{145E3D2E-07BD-4F66-8384-84840C0CEA05}"/>
              </a:ext>
            </a:extLst>
          </p:cNvPr>
          <p:cNvSpPr/>
          <p:nvPr/>
        </p:nvSpPr>
        <p:spPr>
          <a:xfrm rot="16200000">
            <a:off x="5579235" y="4635531"/>
            <a:ext cx="757239" cy="676209"/>
          </a:xfrm>
          <a:prstGeom prst="pie">
            <a:avLst>
              <a:gd name="adj1" fmla="val 14757069"/>
              <a:gd name="adj2" fmla="val 17699206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13" name="Частина кола 12">
            <a:extLst>
              <a:ext uri="{FF2B5EF4-FFF2-40B4-BE49-F238E27FC236}">
                <a16:creationId xmlns:a16="http://schemas.microsoft.com/office/drawing/2014/main" id="{14440577-B0E8-4557-AB34-ECDFF8A3116A}"/>
              </a:ext>
            </a:extLst>
          </p:cNvPr>
          <p:cNvSpPr/>
          <p:nvPr/>
        </p:nvSpPr>
        <p:spPr>
          <a:xfrm rot="5400000" flipH="1">
            <a:off x="5640387" y="4609270"/>
            <a:ext cx="757239" cy="715964"/>
          </a:xfrm>
          <a:prstGeom prst="pie">
            <a:avLst>
              <a:gd name="adj1" fmla="val 14425727"/>
              <a:gd name="adj2" fmla="val 17897637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14" name="Частина кола 13">
            <a:extLst>
              <a:ext uri="{FF2B5EF4-FFF2-40B4-BE49-F238E27FC236}">
                <a16:creationId xmlns:a16="http://schemas.microsoft.com/office/drawing/2014/main" id="{DFF29D8C-FFF0-48D4-9240-3DC9BD9B010E}"/>
              </a:ext>
            </a:extLst>
          </p:cNvPr>
          <p:cNvSpPr/>
          <p:nvPr/>
        </p:nvSpPr>
        <p:spPr>
          <a:xfrm rot="5400000" flipH="1">
            <a:off x="5640783" y="4516831"/>
            <a:ext cx="757239" cy="913606"/>
          </a:xfrm>
          <a:prstGeom prst="pie">
            <a:avLst>
              <a:gd name="adj1" fmla="val 14600372"/>
              <a:gd name="adj2" fmla="val 17861814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15" name="Частина кола 14">
            <a:extLst>
              <a:ext uri="{FF2B5EF4-FFF2-40B4-BE49-F238E27FC236}">
                <a16:creationId xmlns:a16="http://schemas.microsoft.com/office/drawing/2014/main" id="{2CFE938C-0802-4439-9D4E-E4756BDD3F4B}"/>
              </a:ext>
            </a:extLst>
          </p:cNvPr>
          <p:cNvSpPr/>
          <p:nvPr/>
        </p:nvSpPr>
        <p:spPr>
          <a:xfrm rot="16200000">
            <a:off x="5579234" y="4529929"/>
            <a:ext cx="757239" cy="874645"/>
          </a:xfrm>
          <a:prstGeom prst="pie">
            <a:avLst>
              <a:gd name="adj1" fmla="val 14659959"/>
              <a:gd name="adj2" fmla="val 17654033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cxnSp>
        <p:nvCxnSpPr>
          <p:cNvPr id="4" name="Пряма сполучна лінія 3">
            <a:extLst>
              <a:ext uri="{FF2B5EF4-FFF2-40B4-BE49-F238E27FC236}">
                <a16:creationId xmlns:a16="http://schemas.microsoft.com/office/drawing/2014/main" id="{A31DBB54-A905-47B7-AAAA-5C51556BD31A}"/>
              </a:ext>
            </a:extLst>
          </p:cNvPr>
          <p:cNvCxnSpPr/>
          <p:nvPr/>
        </p:nvCxnSpPr>
        <p:spPr>
          <a:xfrm flipV="1">
            <a:off x="3308808" y="3789575"/>
            <a:ext cx="5203596" cy="242268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 сполучна лінія 6">
            <a:extLst>
              <a:ext uri="{FF2B5EF4-FFF2-40B4-BE49-F238E27FC236}">
                <a16:creationId xmlns:a16="http://schemas.microsoft.com/office/drawing/2014/main" id="{D0393BA1-6638-4CC5-8EEB-7616E0E32143}"/>
              </a:ext>
            </a:extLst>
          </p:cNvPr>
          <p:cNvCxnSpPr>
            <a:cxnSpLocks/>
          </p:cNvCxnSpPr>
          <p:nvPr/>
        </p:nvCxnSpPr>
        <p:spPr>
          <a:xfrm flipH="1" flipV="1">
            <a:off x="3308808" y="3728890"/>
            <a:ext cx="5203596" cy="242268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5">
            <a:extLst>
              <a:ext uri="{FF2B5EF4-FFF2-40B4-BE49-F238E27FC236}">
                <a16:creationId xmlns:a16="http://schemas.microsoft.com/office/drawing/2014/main" id="{242A39FD-C8BE-4BAC-99EC-567874E9F4F2}"/>
              </a:ext>
            </a:extLst>
          </p:cNvPr>
          <p:cNvSpPr/>
          <p:nvPr/>
        </p:nvSpPr>
        <p:spPr>
          <a:xfrm>
            <a:off x="5876927" y="4857749"/>
            <a:ext cx="231775" cy="23177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947EBEAB-5152-46CB-9D52-5FB09A781DA6}"/>
              </a:ext>
            </a:extLst>
          </p:cNvPr>
          <p:cNvSpPr/>
          <p:nvPr/>
        </p:nvSpPr>
        <p:spPr>
          <a:xfrm>
            <a:off x="2976913" y="5228249"/>
            <a:ext cx="654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B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7" name="Прямокутник 16">
            <a:extLst>
              <a:ext uri="{FF2B5EF4-FFF2-40B4-BE49-F238E27FC236}">
                <a16:creationId xmlns:a16="http://schemas.microsoft.com/office/drawing/2014/main" id="{518BEA43-7BF2-4774-9DB1-2BF30425296C}"/>
              </a:ext>
            </a:extLst>
          </p:cNvPr>
          <p:cNvSpPr/>
          <p:nvPr/>
        </p:nvSpPr>
        <p:spPr>
          <a:xfrm>
            <a:off x="2984125" y="3728890"/>
            <a:ext cx="6399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8" name="Прямокутник 17">
            <a:extLst>
              <a:ext uri="{FF2B5EF4-FFF2-40B4-BE49-F238E27FC236}">
                <a16:creationId xmlns:a16="http://schemas.microsoft.com/office/drawing/2014/main" id="{13250839-3F85-42D8-8650-AFC25A492A4F}"/>
              </a:ext>
            </a:extLst>
          </p:cNvPr>
          <p:cNvSpPr/>
          <p:nvPr/>
        </p:nvSpPr>
        <p:spPr>
          <a:xfrm>
            <a:off x="8189678" y="3789575"/>
            <a:ext cx="726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34BC32F5-A1BC-4390-AA4A-68BC7CC5E7A9}"/>
              </a:ext>
            </a:extLst>
          </p:cNvPr>
          <p:cNvSpPr/>
          <p:nvPr/>
        </p:nvSpPr>
        <p:spPr>
          <a:xfrm>
            <a:off x="8225746" y="5201859"/>
            <a:ext cx="654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C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0" name="Прямокутник 19">
            <a:extLst>
              <a:ext uri="{FF2B5EF4-FFF2-40B4-BE49-F238E27FC236}">
                <a16:creationId xmlns:a16="http://schemas.microsoft.com/office/drawing/2014/main" id="{BE2BFBF7-C7CD-4393-B1BC-552AC3EFDEA7}"/>
              </a:ext>
            </a:extLst>
          </p:cNvPr>
          <p:cNvSpPr/>
          <p:nvPr/>
        </p:nvSpPr>
        <p:spPr>
          <a:xfrm>
            <a:off x="5596350" y="3843424"/>
            <a:ext cx="7328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O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846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Laptop Wallpapers - Top Free Geometric Laptop Backgrounds -  WallpaperAccess">
            <a:extLst>
              <a:ext uri="{FF2B5EF4-FFF2-40B4-BE49-F238E27FC236}">
                <a16:creationId xmlns:a16="http://schemas.microsoft.com/office/drawing/2014/main" id="{B71CC000-2CCB-489A-85F2-0DB8E05F7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BCCCDE4F-64BD-4D36-82B5-BB737CEE81AA}"/>
              </a:ext>
            </a:extLst>
          </p:cNvPr>
          <p:cNvSpPr/>
          <p:nvPr/>
        </p:nvSpPr>
        <p:spPr>
          <a:xfrm>
            <a:off x="190893" y="177930"/>
            <a:ext cx="11810214" cy="6502139"/>
          </a:xfrm>
          <a:prstGeom prst="roundRect">
            <a:avLst>
              <a:gd name="adj" fmla="val 5219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8800" b="1" dirty="0">
              <a:latin typeface="Garamond" panose="02020404030301010803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6A4C5526-7C52-4F18-BB68-7B265B0A7584}"/>
              </a:ext>
            </a:extLst>
          </p:cNvPr>
          <p:cNvSpPr/>
          <p:nvPr/>
        </p:nvSpPr>
        <p:spPr>
          <a:xfrm>
            <a:off x="404883" y="305067"/>
            <a:ext cx="11382233" cy="62478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Доведення</a:t>
            </a:r>
          </a:p>
          <a:p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1) Кути</a:t>
            </a:r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AOB </a:t>
            </a:r>
            <a:r>
              <a:rPr lang="uk-UA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і </a:t>
            </a:r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DOC</a:t>
            </a:r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вертикальні, отже</a:t>
            </a:r>
            <a:r>
              <a:rPr lang="uk-UA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, їхні сторони</a:t>
            </a:r>
            <a:r>
              <a:rPr lang="en-US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BO </a:t>
            </a:r>
            <a:r>
              <a:rPr lang="uk-UA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і </a:t>
            </a:r>
            <a:r>
              <a:rPr lang="en-US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OD</a:t>
            </a:r>
            <a:r>
              <a:rPr lang="uk-UA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– доповняльні промені.</a:t>
            </a:r>
          </a:p>
          <a:p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2) Кути</a:t>
            </a:r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AOB</a:t>
            </a:r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і</a:t>
            </a:r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AOD</a:t>
            </a:r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суміжні, оскільки промінь</a:t>
            </a:r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OA</a:t>
            </a:r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– їхня спільна сторона, а промені</a:t>
            </a:r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OB</a:t>
            </a:r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і</a:t>
            </a:r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OD - </a:t>
            </a:r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доповняльні. За властивістю суміжних кутів</a:t>
            </a:r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</a:t>
            </a:r>
            <a:r>
              <a:rPr lang="en-US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∠AOB+∠AOD=180°</a:t>
            </a:r>
            <a:r>
              <a:rPr lang="uk-UA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, звідси </a:t>
            </a:r>
            <a:r>
              <a:rPr lang="en-US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∠AOB = 180° - ∠AOD</a:t>
            </a:r>
            <a:r>
              <a:rPr lang="uk-UA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.</a:t>
            </a:r>
          </a:p>
          <a:p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3) Аналогічно кути</a:t>
            </a:r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DOC</a:t>
            </a:r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і</a:t>
            </a:r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AOD</a:t>
            </a:r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суміжні,</a:t>
            </a:r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</a:t>
            </a:r>
            <a:r>
              <a:rPr lang="en-US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∠DOC+∠AOD=180°</a:t>
            </a:r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тобто</a:t>
            </a:r>
            <a:r>
              <a:rPr lang="en-US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</a:t>
            </a:r>
            <a:r>
              <a:rPr lang="en-US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∠DOC = 180° - ∠AOD</a:t>
            </a:r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. Отже </a:t>
            </a:r>
            <a:r>
              <a:rPr lang="en-US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∠AOB = ∠DOC</a:t>
            </a:r>
            <a:r>
              <a:rPr lang="uk-UA" sz="4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, що й треба було довести.</a:t>
            </a:r>
          </a:p>
        </p:txBody>
      </p:sp>
    </p:spTree>
    <p:extLst>
      <p:ext uri="{BB962C8B-B14F-4D97-AF65-F5344CB8AC3E}">
        <p14:creationId xmlns:p14="http://schemas.microsoft.com/office/powerpoint/2010/main" val="420604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Laptop Wallpapers - Top Free Geometric Laptop Backgrounds -  WallpaperAccess">
            <a:extLst>
              <a:ext uri="{FF2B5EF4-FFF2-40B4-BE49-F238E27FC236}">
                <a16:creationId xmlns:a16="http://schemas.microsoft.com/office/drawing/2014/main" id="{B71CC000-2CCB-489A-85F2-0DB8E05F7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BCCCDE4F-64BD-4D36-82B5-BB737CEE81AA}"/>
              </a:ext>
            </a:extLst>
          </p:cNvPr>
          <p:cNvSpPr/>
          <p:nvPr/>
        </p:nvSpPr>
        <p:spPr>
          <a:xfrm>
            <a:off x="190893" y="177930"/>
            <a:ext cx="11810214" cy="6502139"/>
          </a:xfrm>
          <a:prstGeom prst="roundRect">
            <a:avLst>
              <a:gd name="adj" fmla="val 5219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8800" b="1" dirty="0">
              <a:latin typeface="Garamond" panose="02020404030301010803" pitchFamily="18" charset="0"/>
            </a:endParaRP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348147BC-51D9-4D85-97E8-991D06382D8C}"/>
              </a:ext>
            </a:extLst>
          </p:cNvPr>
          <p:cNvSpPr/>
          <p:nvPr/>
        </p:nvSpPr>
        <p:spPr>
          <a:xfrm>
            <a:off x="404883" y="360612"/>
            <a:ext cx="1138223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Кутом між прямими</a:t>
            </a:r>
            <a:r>
              <a:rPr lang="uk-UA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, що перетинаються, називають менший із кутів, що утворилися в результаті перетину цих прямих.</a:t>
            </a:r>
            <a:endParaRPr lang="uk-UA" sz="280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1" name="Частина кола 10">
            <a:extLst>
              <a:ext uri="{FF2B5EF4-FFF2-40B4-BE49-F238E27FC236}">
                <a16:creationId xmlns:a16="http://schemas.microsoft.com/office/drawing/2014/main" id="{C1A980B9-F180-4691-8E04-7E51CFE0292E}"/>
              </a:ext>
            </a:extLst>
          </p:cNvPr>
          <p:cNvSpPr/>
          <p:nvPr/>
        </p:nvSpPr>
        <p:spPr>
          <a:xfrm flipV="1">
            <a:off x="5687133" y="3906946"/>
            <a:ext cx="595178" cy="452944"/>
          </a:xfrm>
          <a:prstGeom prst="pie">
            <a:avLst>
              <a:gd name="adj1" fmla="val 12196154"/>
              <a:gd name="adj2" fmla="val 20111305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8" name="Частина кола 7">
            <a:extLst>
              <a:ext uri="{FF2B5EF4-FFF2-40B4-BE49-F238E27FC236}">
                <a16:creationId xmlns:a16="http://schemas.microsoft.com/office/drawing/2014/main" id="{66719926-4073-4268-9A02-7631EB3D53C9}"/>
              </a:ext>
            </a:extLst>
          </p:cNvPr>
          <p:cNvSpPr/>
          <p:nvPr/>
        </p:nvSpPr>
        <p:spPr>
          <a:xfrm>
            <a:off x="5668943" y="3843512"/>
            <a:ext cx="631558" cy="516378"/>
          </a:xfrm>
          <a:prstGeom prst="pie">
            <a:avLst>
              <a:gd name="adj1" fmla="val 12153191"/>
              <a:gd name="adj2" fmla="val 20002815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12" name="Частина кола 11">
            <a:extLst>
              <a:ext uri="{FF2B5EF4-FFF2-40B4-BE49-F238E27FC236}">
                <a16:creationId xmlns:a16="http://schemas.microsoft.com/office/drawing/2014/main" id="{145E3D2E-07BD-4F66-8384-84840C0CEA05}"/>
              </a:ext>
            </a:extLst>
          </p:cNvPr>
          <p:cNvSpPr/>
          <p:nvPr/>
        </p:nvSpPr>
        <p:spPr>
          <a:xfrm rot="16200000">
            <a:off x="5565587" y="3775722"/>
            <a:ext cx="757239" cy="676209"/>
          </a:xfrm>
          <a:prstGeom prst="pie">
            <a:avLst>
              <a:gd name="adj1" fmla="val 14757069"/>
              <a:gd name="adj2" fmla="val 17699206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13" name="Частина кола 12">
            <a:extLst>
              <a:ext uri="{FF2B5EF4-FFF2-40B4-BE49-F238E27FC236}">
                <a16:creationId xmlns:a16="http://schemas.microsoft.com/office/drawing/2014/main" id="{14440577-B0E8-4557-AB34-ECDFF8A3116A}"/>
              </a:ext>
            </a:extLst>
          </p:cNvPr>
          <p:cNvSpPr/>
          <p:nvPr/>
        </p:nvSpPr>
        <p:spPr>
          <a:xfrm rot="5400000" flipH="1">
            <a:off x="5626739" y="3749461"/>
            <a:ext cx="757239" cy="715964"/>
          </a:xfrm>
          <a:prstGeom prst="pie">
            <a:avLst>
              <a:gd name="adj1" fmla="val 14425727"/>
              <a:gd name="adj2" fmla="val 17897637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14" name="Частина кола 13">
            <a:extLst>
              <a:ext uri="{FF2B5EF4-FFF2-40B4-BE49-F238E27FC236}">
                <a16:creationId xmlns:a16="http://schemas.microsoft.com/office/drawing/2014/main" id="{DFF29D8C-FFF0-48D4-9240-3DC9BD9B010E}"/>
              </a:ext>
            </a:extLst>
          </p:cNvPr>
          <p:cNvSpPr/>
          <p:nvPr/>
        </p:nvSpPr>
        <p:spPr>
          <a:xfrm rot="5400000" flipH="1">
            <a:off x="5627135" y="3657022"/>
            <a:ext cx="757239" cy="913606"/>
          </a:xfrm>
          <a:prstGeom prst="pie">
            <a:avLst>
              <a:gd name="adj1" fmla="val 14600372"/>
              <a:gd name="adj2" fmla="val 17861814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15" name="Частина кола 14">
            <a:extLst>
              <a:ext uri="{FF2B5EF4-FFF2-40B4-BE49-F238E27FC236}">
                <a16:creationId xmlns:a16="http://schemas.microsoft.com/office/drawing/2014/main" id="{2CFE938C-0802-4439-9D4E-E4756BDD3F4B}"/>
              </a:ext>
            </a:extLst>
          </p:cNvPr>
          <p:cNvSpPr/>
          <p:nvPr/>
        </p:nvSpPr>
        <p:spPr>
          <a:xfrm rot="16200000">
            <a:off x="5565586" y="3670120"/>
            <a:ext cx="757239" cy="874645"/>
          </a:xfrm>
          <a:prstGeom prst="pie">
            <a:avLst>
              <a:gd name="adj1" fmla="val 14659959"/>
              <a:gd name="adj2" fmla="val 17654033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cxnSp>
        <p:nvCxnSpPr>
          <p:cNvPr id="4" name="Пряма сполучна лінія 3">
            <a:extLst>
              <a:ext uri="{FF2B5EF4-FFF2-40B4-BE49-F238E27FC236}">
                <a16:creationId xmlns:a16="http://schemas.microsoft.com/office/drawing/2014/main" id="{A31DBB54-A905-47B7-AAAA-5C51556BD31A}"/>
              </a:ext>
            </a:extLst>
          </p:cNvPr>
          <p:cNvCxnSpPr/>
          <p:nvPr/>
        </p:nvCxnSpPr>
        <p:spPr>
          <a:xfrm flipV="1">
            <a:off x="3295160" y="2929766"/>
            <a:ext cx="5203596" cy="242268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 сполучна лінія 6">
            <a:extLst>
              <a:ext uri="{FF2B5EF4-FFF2-40B4-BE49-F238E27FC236}">
                <a16:creationId xmlns:a16="http://schemas.microsoft.com/office/drawing/2014/main" id="{D0393BA1-6638-4CC5-8EEB-7616E0E32143}"/>
              </a:ext>
            </a:extLst>
          </p:cNvPr>
          <p:cNvCxnSpPr>
            <a:cxnSpLocks/>
          </p:cNvCxnSpPr>
          <p:nvPr/>
        </p:nvCxnSpPr>
        <p:spPr>
          <a:xfrm flipH="1" flipV="1">
            <a:off x="3295160" y="2869081"/>
            <a:ext cx="5203596" cy="242268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5">
            <a:extLst>
              <a:ext uri="{FF2B5EF4-FFF2-40B4-BE49-F238E27FC236}">
                <a16:creationId xmlns:a16="http://schemas.microsoft.com/office/drawing/2014/main" id="{242A39FD-C8BE-4BAC-99EC-567874E9F4F2}"/>
              </a:ext>
            </a:extLst>
          </p:cNvPr>
          <p:cNvSpPr/>
          <p:nvPr/>
        </p:nvSpPr>
        <p:spPr>
          <a:xfrm>
            <a:off x="5863279" y="3997940"/>
            <a:ext cx="231775" cy="23177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947EBEAB-5152-46CB-9D52-5FB09A781DA6}"/>
              </a:ext>
            </a:extLst>
          </p:cNvPr>
          <p:cNvSpPr/>
          <p:nvPr/>
        </p:nvSpPr>
        <p:spPr>
          <a:xfrm>
            <a:off x="2963265" y="4368440"/>
            <a:ext cx="654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B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7" name="Прямокутник 16">
            <a:extLst>
              <a:ext uri="{FF2B5EF4-FFF2-40B4-BE49-F238E27FC236}">
                <a16:creationId xmlns:a16="http://schemas.microsoft.com/office/drawing/2014/main" id="{518BEA43-7BF2-4774-9DB1-2BF30425296C}"/>
              </a:ext>
            </a:extLst>
          </p:cNvPr>
          <p:cNvSpPr/>
          <p:nvPr/>
        </p:nvSpPr>
        <p:spPr>
          <a:xfrm>
            <a:off x="2970477" y="2869081"/>
            <a:ext cx="6399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8" name="Прямокутник 17">
            <a:extLst>
              <a:ext uri="{FF2B5EF4-FFF2-40B4-BE49-F238E27FC236}">
                <a16:creationId xmlns:a16="http://schemas.microsoft.com/office/drawing/2014/main" id="{13250839-3F85-42D8-8650-AFC25A492A4F}"/>
              </a:ext>
            </a:extLst>
          </p:cNvPr>
          <p:cNvSpPr/>
          <p:nvPr/>
        </p:nvSpPr>
        <p:spPr>
          <a:xfrm>
            <a:off x="8176030" y="2929766"/>
            <a:ext cx="726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34BC32F5-A1BC-4390-AA4A-68BC7CC5E7A9}"/>
              </a:ext>
            </a:extLst>
          </p:cNvPr>
          <p:cNvSpPr/>
          <p:nvPr/>
        </p:nvSpPr>
        <p:spPr>
          <a:xfrm>
            <a:off x="8212098" y="4342050"/>
            <a:ext cx="654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C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0" name="Прямокутник 19">
            <a:extLst>
              <a:ext uri="{FF2B5EF4-FFF2-40B4-BE49-F238E27FC236}">
                <a16:creationId xmlns:a16="http://schemas.microsoft.com/office/drawing/2014/main" id="{BE2BFBF7-C7CD-4393-B1BC-552AC3EFDEA7}"/>
              </a:ext>
            </a:extLst>
          </p:cNvPr>
          <p:cNvSpPr/>
          <p:nvPr/>
        </p:nvSpPr>
        <p:spPr>
          <a:xfrm>
            <a:off x="5577758" y="2444079"/>
            <a:ext cx="7328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O</a:t>
            </a:r>
            <a:endParaRPr lang="uk-UA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DFF01641-AC73-4F27-A7DA-FC5FA40EDBCE}"/>
              </a:ext>
            </a:extLst>
          </p:cNvPr>
          <p:cNvSpPr/>
          <p:nvPr/>
        </p:nvSpPr>
        <p:spPr>
          <a:xfrm>
            <a:off x="6614206" y="3743016"/>
            <a:ext cx="8691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50</a:t>
            </a:r>
            <a:r>
              <a:rPr lang="en-US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°</a:t>
            </a:r>
            <a:endParaRPr lang="ru-UA" sz="4000" b="1" dirty="0"/>
          </a:p>
        </p:txBody>
      </p:sp>
      <p:sp>
        <p:nvSpPr>
          <p:cNvPr id="21" name="Прямокутник 20">
            <a:extLst>
              <a:ext uri="{FF2B5EF4-FFF2-40B4-BE49-F238E27FC236}">
                <a16:creationId xmlns:a16="http://schemas.microsoft.com/office/drawing/2014/main" id="{712B6566-350A-4EC7-A6B9-8995E3F30CC5}"/>
              </a:ext>
            </a:extLst>
          </p:cNvPr>
          <p:cNvSpPr/>
          <p:nvPr/>
        </p:nvSpPr>
        <p:spPr>
          <a:xfrm>
            <a:off x="4258353" y="3751657"/>
            <a:ext cx="8691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50</a:t>
            </a:r>
            <a:r>
              <a:rPr lang="en-US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°</a:t>
            </a:r>
            <a:endParaRPr lang="ru-UA" sz="4000" b="1" dirty="0"/>
          </a:p>
        </p:txBody>
      </p:sp>
      <p:sp>
        <p:nvSpPr>
          <p:cNvPr id="22" name="Прямокутник 21">
            <a:extLst>
              <a:ext uri="{FF2B5EF4-FFF2-40B4-BE49-F238E27FC236}">
                <a16:creationId xmlns:a16="http://schemas.microsoft.com/office/drawing/2014/main" id="{0E13F765-5C83-4432-BD5A-3B01FCCA3144}"/>
              </a:ext>
            </a:extLst>
          </p:cNvPr>
          <p:cNvSpPr/>
          <p:nvPr/>
        </p:nvSpPr>
        <p:spPr>
          <a:xfrm>
            <a:off x="5442674" y="4368440"/>
            <a:ext cx="1072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1</a:t>
            </a:r>
            <a:r>
              <a:rPr lang="uk-U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3</a:t>
            </a:r>
            <a:r>
              <a:rPr lang="en-US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0°</a:t>
            </a:r>
            <a:endParaRPr lang="ru-UA" sz="4000" b="1" dirty="0"/>
          </a:p>
        </p:txBody>
      </p:sp>
      <p:sp>
        <p:nvSpPr>
          <p:cNvPr id="23" name="Прямокутник 22">
            <a:extLst>
              <a:ext uri="{FF2B5EF4-FFF2-40B4-BE49-F238E27FC236}">
                <a16:creationId xmlns:a16="http://schemas.microsoft.com/office/drawing/2014/main" id="{AF1BC091-BD4F-46E8-9310-92A79C3B8EC8}"/>
              </a:ext>
            </a:extLst>
          </p:cNvPr>
          <p:cNvSpPr/>
          <p:nvPr/>
        </p:nvSpPr>
        <p:spPr>
          <a:xfrm>
            <a:off x="5442674" y="3096524"/>
            <a:ext cx="1072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1</a:t>
            </a:r>
            <a:r>
              <a:rPr lang="uk-U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3</a:t>
            </a:r>
            <a:r>
              <a:rPr lang="en-US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0°</a:t>
            </a:r>
            <a:endParaRPr lang="ru-UA" sz="4000" b="1" dirty="0"/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DE7A11B1-8529-43A2-9786-A8139966B9A9}"/>
              </a:ext>
            </a:extLst>
          </p:cNvPr>
          <p:cNvSpPr/>
          <p:nvPr/>
        </p:nvSpPr>
        <p:spPr>
          <a:xfrm>
            <a:off x="2710787" y="5933074"/>
            <a:ext cx="64668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i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Прямі перетинаються під кутом 50</a:t>
            </a:r>
            <a:r>
              <a:rPr lang="en-US" sz="3600" i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°</a:t>
            </a:r>
            <a:endParaRPr lang="ru-UA" sz="3600" i="1" dirty="0"/>
          </a:p>
        </p:txBody>
      </p:sp>
    </p:spTree>
    <p:extLst>
      <p:ext uri="{BB962C8B-B14F-4D97-AF65-F5344CB8AC3E}">
        <p14:creationId xmlns:p14="http://schemas.microsoft.com/office/powerpoint/2010/main" val="4904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Laptop Wallpapers - Top Free Geometric Laptop Backgrounds -  WallpaperAccess">
            <a:extLst>
              <a:ext uri="{FF2B5EF4-FFF2-40B4-BE49-F238E27FC236}">
                <a16:creationId xmlns:a16="http://schemas.microsoft.com/office/drawing/2014/main" id="{B71CC000-2CCB-489A-85F2-0DB8E05F7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BCCCDE4F-64BD-4D36-82B5-BB737CEE81AA}"/>
              </a:ext>
            </a:extLst>
          </p:cNvPr>
          <p:cNvSpPr/>
          <p:nvPr/>
        </p:nvSpPr>
        <p:spPr>
          <a:xfrm>
            <a:off x="190893" y="177930"/>
            <a:ext cx="11810214" cy="6502139"/>
          </a:xfrm>
          <a:prstGeom prst="roundRect">
            <a:avLst>
              <a:gd name="adj" fmla="val 5219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8800" b="1" dirty="0">
              <a:latin typeface="Garamond" panose="02020404030301010803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E5138142-0202-4CF8-91D8-034B85F2FCCA}"/>
              </a:ext>
            </a:extLst>
          </p:cNvPr>
          <p:cNvSpPr/>
          <p:nvPr/>
        </p:nvSpPr>
        <p:spPr>
          <a:xfrm>
            <a:off x="404883" y="360612"/>
            <a:ext cx="11382233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Якщо в результаті перетину двох прямих утворюються чотири рівних кути, то всі вони дорівнюють 90°. Тобто, коли дві прямі перетинаються й утворюють рівні кути, то ці прямі перетинаються під прямим кутом.</a:t>
            </a:r>
            <a:endParaRPr lang="uk-UA" sz="360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485448F6-A1EA-4831-9776-F14E071F6B3C}"/>
              </a:ext>
            </a:extLst>
          </p:cNvPr>
          <p:cNvSpPr/>
          <p:nvPr/>
        </p:nvSpPr>
        <p:spPr>
          <a:xfrm>
            <a:off x="5765800" y="4416489"/>
            <a:ext cx="660395" cy="6603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cxnSp>
        <p:nvCxnSpPr>
          <p:cNvPr id="7" name="Пряма сполучна лінія 6">
            <a:extLst>
              <a:ext uri="{FF2B5EF4-FFF2-40B4-BE49-F238E27FC236}">
                <a16:creationId xmlns:a16="http://schemas.microsoft.com/office/drawing/2014/main" id="{2E79E316-154A-4C1C-B141-0821F8C8EA7F}"/>
              </a:ext>
            </a:extLst>
          </p:cNvPr>
          <p:cNvCxnSpPr>
            <a:cxnSpLocks/>
          </p:cNvCxnSpPr>
          <p:nvPr/>
        </p:nvCxnSpPr>
        <p:spPr>
          <a:xfrm rot="16200000">
            <a:off x="6083192" y="2911065"/>
            <a:ext cx="0" cy="3671247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Пряма сполучна лінія 2">
            <a:extLst>
              <a:ext uri="{FF2B5EF4-FFF2-40B4-BE49-F238E27FC236}">
                <a16:creationId xmlns:a16="http://schemas.microsoft.com/office/drawing/2014/main" id="{2CD0A02C-F778-46F5-84AB-B52B6F654C47}"/>
              </a:ext>
            </a:extLst>
          </p:cNvPr>
          <p:cNvCxnSpPr/>
          <p:nvPr/>
        </p:nvCxnSpPr>
        <p:spPr>
          <a:xfrm>
            <a:off x="6083192" y="2912599"/>
            <a:ext cx="0" cy="3671247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>
            <a:extLst>
              <a:ext uri="{FF2B5EF4-FFF2-40B4-BE49-F238E27FC236}">
                <a16:creationId xmlns:a16="http://schemas.microsoft.com/office/drawing/2014/main" id="{7D9EC207-DC45-43E5-8345-AC19ADB7B7BB}"/>
              </a:ext>
            </a:extLst>
          </p:cNvPr>
          <p:cNvSpPr/>
          <p:nvPr/>
        </p:nvSpPr>
        <p:spPr>
          <a:xfrm>
            <a:off x="5980111" y="4630800"/>
            <a:ext cx="231775" cy="23177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14A38A83-A189-4250-B56D-B771642E0D94}"/>
              </a:ext>
            </a:extLst>
          </p:cNvPr>
          <p:cNvSpPr/>
          <p:nvPr/>
        </p:nvSpPr>
        <p:spPr>
          <a:xfrm>
            <a:off x="6400585" y="4051390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90°</a:t>
            </a:r>
            <a:endParaRPr lang="ru-UA" sz="2400" b="1" dirty="0"/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25903E79-E459-4516-9BC0-882642DC0AA3}"/>
              </a:ext>
            </a:extLst>
          </p:cNvPr>
          <p:cNvSpPr/>
          <p:nvPr/>
        </p:nvSpPr>
        <p:spPr>
          <a:xfrm>
            <a:off x="6400584" y="5035703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90°</a:t>
            </a:r>
            <a:endParaRPr lang="ru-UA" sz="2400" b="1" dirty="0"/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C1548593-C001-4F2A-9A36-92B30655F0A4}"/>
              </a:ext>
            </a:extLst>
          </p:cNvPr>
          <p:cNvSpPr/>
          <p:nvPr/>
        </p:nvSpPr>
        <p:spPr>
          <a:xfrm>
            <a:off x="5269996" y="5039045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90°</a:t>
            </a:r>
            <a:endParaRPr lang="ru-UA" sz="2400" b="1" dirty="0"/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43E74D13-0984-443D-8DD4-FC7BA0E67498}"/>
              </a:ext>
            </a:extLst>
          </p:cNvPr>
          <p:cNvSpPr/>
          <p:nvPr/>
        </p:nvSpPr>
        <p:spPr>
          <a:xfrm>
            <a:off x="5269996" y="4051390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90°</a:t>
            </a:r>
            <a:endParaRPr lang="ru-UA" sz="2400" b="1" dirty="0"/>
          </a:p>
        </p:txBody>
      </p:sp>
    </p:spTree>
    <p:extLst>
      <p:ext uri="{BB962C8B-B14F-4D97-AF65-F5344CB8AC3E}">
        <p14:creationId xmlns:p14="http://schemas.microsoft.com/office/powerpoint/2010/main" val="2481742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Laptop Wallpapers - Top Free Geometric Laptop Backgrounds -  WallpaperAccess">
            <a:extLst>
              <a:ext uri="{FF2B5EF4-FFF2-40B4-BE49-F238E27FC236}">
                <a16:creationId xmlns:a16="http://schemas.microsoft.com/office/drawing/2014/main" id="{B71CC000-2CCB-489A-85F2-0DB8E05F7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BCCCDE4F-64BD-4D36-82B5-BB737CEE81AA}"/>
              </a:ext>
            </a:extLst>
          </p:cNvPr>
          <p:cNvSpPr/>
          <p:nvPr/>
        </p:nvSpPr>
        <p:spPr>
          <a:xfrm>
            <a:off x="190893" y="177930"/>
            <a:ext cx="11810214" cy="6502139"/>
          </a:xfrm>
          <a:prstGeom prst="roundRect">
            <a:avLst>
              <a:gd name="adj" fmla="val 5219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8800" b="1" dirty="0">
              <a:latin typeface="Garamond" panose="02020404030301010803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6E3662F6-0663-42F4-A7E8-C46155DEBA5E}"/>
              </a:ext>
            </a:extLst>
          </p:cNvPr>
          <p:cNvSpPr/>
          <p:nvPr/>
        </p:nvSpPr>
        <p:spPr>
          <a:xfrm>
            <a:off x="404883" y="360612"/>
            <a:ext cx="6569601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Назвіть вертикальні кути на рисунку. Скільки пар вертикальних кутів утворилося?</a:t>
            </a:r>
            <a:endParaRPr lang="uk-UA" sz="400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cxnSp>
        <p:nvCxnSpPr>
          <p:cNvPr id="21" name="Пряма сполучна лінія 20">
            <a:extLst>
              <a:ext uri="{FF2B5EF4-FFF2-40B4-BE49-F238E27FC236}">
                <a16:creationId xmlns:a16="http://schemas.microsoft.com/office/drawing/2014/main" id="{AA292D3F-6C24-4035-BA6F-979CB99D28B2}"/>
              </a:ext>
            </a:extLst>
          </p:cNvPr>
          <p:cNvCxnSpPr>
            <a:cxnSpLocks/>
          </p:cNvCxnSpPr>
          <p:nvPr/>
        </p:nvCxnSpPr>
        <p:spPr>
          <a:xfrm flipV="1">
            <a:off x="7757962" y="685972"/>
            <a:ext cx="3019970" cy="1813296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 сполучна лінія 21">
            <a:extLst>
              <a:ext uri="{FF2B5EF4-FFF2-40B4-BE49-F238E27FC236}">
                <a16:creationId xmlns:a16="http://schemas.microsoft.com/office/drawing/2014/main" id="{60211329-4882-4F92-A6CA-2437FA35C912}"/>
              </a:ext>
            </a:extLst>
          </p:cNvPr>
          <p:cNvCxnSpPr>
            <a:cxnSpLocks/>
          </p:cNvCxnSpPr>
          <p:nvPr/>
        </p:nvCxnSpPr>
        <p:spPr>
          <a:xfrm flipH="1" flipV="1">
            <a:off x="7111058" y="1292480"/>
            <a:ext cx="3189323" cy="805775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Овал 22">
            <a:extLst>
              <a:ext uri="{FF2B5EF4-FFF2-40B4-BE49-F238E27FC236}">
                <a16:creationId xmlns:a16="http://schemas.microsoft.com/office/drawing/2014/main" id="{F10CC816-F6AB-4D49-B106-8FBE7C2A7573}"/>
              </a:ext>
            </a:extLst>
          </p:cNvPr>
          <p:cNvSpPr/>
          <p:nvPr/>
        </p:nvSpPr>
        <p:spPr>
          <a:xfrm>
            <a:off x="8876208" y="1646428"/>
            <a:ext cx="231775" cy="23177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4" name="Прямокутник 23">
            <a:extLst>
              <a:ext uri="{FF2B5EF4-FFF2-40B4-BE49-F238E27FC236}">
                <a16:creationId xmlns:a16="http://schemas.microsoft.com/office/drawing/2014/main" id="{23D3BB16-A305-47C8-86E4-5C7EE330EF91}"/>
              </a:ext>
            </a:extLst>
          </p:cNvPr>
          <p:cNvSpPr/>
          <p:nvPr/>
        </p:nvSpPr>
        <p:spPr>
          <a:xfrm>
            <a:off x="6997205" y="537524"/>
            <a:ext cx="53251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B</a:t>
            </a:r>
            <a:endParaRPr lang="uk-UA" sz="4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5" name="Прямокутник 24">
            <a:extLst>
              <a:ext uri="{FF2B5EF4-FFF2-40B4-BE49-F238E27FC236}">
                <a16:creationId xmlns:a16="http://schemas.microsoft.com/office/drawing/2014/main" id="{1F672047-2B7D-4113-AC74-A85AF45A40C2}"/>
              </a:ext>
            </a:extLst>
          </p:cNvPr>
          <p:cNvSpPr/>
          <p:nvPr/>
        </p:nvSpPr>
        <p:spPr>
          <a:xfrm>
            <a:off x="10867402" y="246293"/>
            <a:ext cx="5212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</a:t>
            </a:r>
            <a:endParaRPr lang="uk-UA" sz="4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6" name="Прямокутник 25">
            <a:extLst>
              <a:ext uri="{FF2B5EF4-FFF2-40B4-BE49-F238E27FC236}">
                <a16:creationId xmlns:a16="http://schemas.microsoft.com/office/drawing/2014/main" id="{C521442D-1DAD-4B68-95AA-B021196D033A}"/>
              </a:ext>
            </a:extLst>
          </p:cNvPr>
          <p:cNvSpPr/>
          <p:nvPr/>
        </p:nvSpPr>
        <p:spPr>
          <a:xfrm>
            <a:off x="7237014" y="1791382"/>
            <a:ext cx="58541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</a:t>
            </a:r>
            <a:endParaRPr lang="uk-UA" sz="4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7" name="Прямокутник 26">
            <a:extLst>
              <a:ext uri="{FF2B5EF4-FFF2-40B4-BE49-F238E27FC236}">
                <a16:creationId xmlns:a16="http://schemas.microsoft.com/office/drawing/2014/main" id="{C52B77B0-04B2-46FB-AEB5-1ED347C130FD}"/>
              </a:ext>
            </a:extLst>
          </p:cNvPr>
          <p:cNvSpPr/>
          <p:nvPr/>
        </p:nvSpPr>
        <p:spPr>
          <a:xfrm>
            <a:off x="10453526" y="1653273"/>
            <a:ext cx="53251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C</a:t>
            </a:r>
            <a:endParaRPr lang="uk-UA" sz="4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28" name="Прямокутник 27">
            <a:extLst>
              <a:ext uri="{FF2B5EF4-FFF2-40B4-BE49-F238E27FC236}">
                <a16:creationId xmlns:a16="http://schemas.microsoft.com/office/drawing/2014/main" id="{E7DBCAB9-3923-428C-BA86-B3B8326B2B37}"/>
              </a:ext>
            </a:extLst>
          </p:cNvPr>
          <p:cNvSpPr/>
          <p:nvPr/>
        </p:nvSpPr>
        <p:spPr>
          <a:xfrm>
            <a:off x="8576165" y="915007"/>
            <a:ext cx="5902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O</a:t>
            </a:r>
            <a:endParaRPr lang="uk-UA" sz="4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cxnSp>
        <p:nvCxnSpPr>
          <p:cNvPr id="35" name="Пряма сполучна лінія 34">
            <a:extLst>
              <a:ext uri="{FF2B5EF4-FFF2-40B4-BE49-F238E27FC236}">
                <a16:creationId xmlns:a16="http://schemas.microsoft.com/office/drawing/2014/main" id="{0EA08877-89DB-48BB-81C3-EB4775AD96CA}"/>
              </a:ext>
            </a:extLst>
          </p:cNvPr>
          <p:cNvCxnSpPr>
            <a:cxnSpLocks/>
          </p:cNvCxnSpPr>
          <p:nvPr/>
        </p:nvCxnSpPr>
        <p:spPr>
          <a:xfrm flipV="1">
            <a:off x="7699815" y="4281398"/>
            <a:ext cx="3347143" cy="1829977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 сполучна лінія 36">
            <a:extLst>
              <a:ext uri="{FF2B5EF4-FFF2-40B4-BE49-F238E27FC236}">
                <a16:creationId xmlns:a16="http://schemas.microsoft.com/office/drawing/2014/main" id="{A2DDBD11-BCFE-4043-9300-F2596B1A8712}"/>
              </a:ext>
            </a:extLst>
          </p:cNvPr>
          <p:cNvCxnSpPr>
            <a:cxnSpLocks/>
          </p:cNvCxnSpPr>
          <p:nvPr/>
        </p:nvCxnSpPr>
        <p:spPr>
          <a:xfrm flipH="1" flipV="1">
            <a:off x="7699816" y="4358733"/>
            <a:ext cx="3347142" cy="1468861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 сполучна лінія 39">
            <a:extLst>
              <a:ext uri="{FF2B5EF4-FFF2-40B4-BE49-F238E27FC236}">
                <a16:creationId xmlns:a16="http://schemas.microsoft.com/office/drawing/2014/main" id="{C4AB1AE1-D3FD-4EE7-97DE-8E15C90E24AD}"/>
              </a:ext>
            </a:extLst>
          </p:cNvPr>
          <p:cNvCxnSpPr>
            <a:cxnSpLocks/>
          </p:cNvCxnSpPr>
          <p:nvPr/>
        </p:nvCxnSpPr>
        <p:spPr>
          <a:xfrm flipH="1" flipV="1">
            <a:off x="9242655" y="3789546"/>
            <a:ext cx="498527" cy="2618866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рямокутник 41">
            <a:extLst>
              <a:ext uri="{FF2B5EF4-FFF2-40B4-BE49-F238E27FC236}">
                <a16:creationId xmlns:a16="http://schemas.microsoft.com/office/drawing/2014/main" id="{AB564B9B-7DE3-4987-97C4-26C01B0497AB}"/>
              </a:ext>
            </a:extLst>
          </p:cNvPr>
          <p:cNvSpPr/>
          <p:nvPr/>
        </p:nvSpPr>
        <p:spPr>
          <a:xfrm>
            <a:off x="9094242" y="3105776"/>
            <a:ext cx="50045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F</a:t>
            </a:r>
            <a:endParaRPr lang="uk-UA" sz="4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43" name="Прямокутник 42">
            <a:extLst>
              <a:ext uri="{FF2B5EF4-FFF2-40B4-BE49-F238E27FC236}">
                <a16:creationId xmlns:a16="http://schemas.microsoft.com/office/drawing/2014/main" id="{E0F0D5C2-0592-42A4-85D6-E097BAC1038D}"/>
              </a:ext>
            </a:extLst>
          </p:cNvPr>
          <p:cNvSpPr/>
          <p:nvPr/>
        </p:nvSpPr>
        <p:spPr>
          <a:xfrm>
            <a:off x="10569083" y="3612180"/>
            <a:ext cx="53251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C</a:t>
            </a:r>
            <a:endParaRPr lang="uk-UA" sz="4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44" name="Прямокутник 43">
            <a:extLst>
              <a:ext uri="{FF2B5EF4-FFF2-40B4-BE49-F238E27FC236}">
                <a16:creationId xmlns:a16="http://schemas.microsoft.com/office/drawing/2014/main" id="{1CBB680A-EF48-4E94-89D0-80C3459DF96A}"/>
              </a:ext>
            </a:extLst>
          </p:cNvPr>
          <p:cNvSpPr/>
          <p:nvPr/>
        </p:nvSpPr>
        <p:spPr>
          <a:xfrm>
            <a:off x="7676230" y="3728346"/>
            <a:ext cx="5212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А</a:t>
            </a:r>
            <a:endParaRPr lang="uk-UA" sz="4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45" name="Прямокутник 44">
            <a:extLst>
              <a:ext uri="{FF2B5EF4-FFF2-40B4-BE49-F238E27FC236}">
                <a16:creationId xmlns:a16="http://schemas.microsoft.com/office/drawing/2014/main" id="{6EE660E9-D641-4EDB-8D3F-6DD72BD4DB54}"/>
              </a:ext>
            </a:extLst>
          </p:cNvPr>
          <p:cNvSpPr/>
          <p:nvPr/>
        </p:nvSpPr>
        <p:spPr>
          <a:xfrm>
            <a:off x="7216213" y="5402475"/>
            <a:ext cx="58541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D</a:t>
            </a:r>
            <a:endParaRPr lang="uk-UA" sz="4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46" name="Прямокутник 45">
            <a:extLst>
              <a:ext uri="{FF2B5EF4-FFF2-40B4-BE49-F238E27FC236}">
                <a16:creationId xmlns:a16="http://schemas.microsoft.com/office/drawing/2014/main" id="{EDF6C548-9A6D-49EB-BBFE-D9E167687D31}"/>
              </a:ext>
            </a:extLst>
          </p:cNvPr>
          <p:cNvSpPr/>
          <p:nvPr/>
        </p:nvSpPr>
        <p:spPr>
          <a:xfrm>
            <a:off x="8923274" y="5894840"/>
            <a:ext cx="62869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H</a:t>
            </a:r>
            <a:endParaRPr lang="uk-UA" sz="4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47" name="Прямокутник 46">
            <a:extLst>
              <a:ext uri="{FF2B5EF4-FFF2-40B4-BE49-F238E27FC236}">
                <a16:creationId xmlns:a16="http://schemas.microsoft.com/office/drawing/2014/main" id="{7A0D6A10-49FE-464C-87AD-2B14E19F55A4}"/>
              </a:ext>
            </a:extLst>
          </p:cNvPr>
          <p:cNvSpPr/>
          <p:nvPr/>
        </p:nvSpPr>
        <p:spPr>
          <a:xfrm>
            <a:off x="10821246" y="5094952"/>
            <a:ext cx="53251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B</a:t>
            </a:r>
            <a:endParaRPr lang="uk-UA" sz="4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48" name="Прямокутник 47">
            <a:extLst>
              <a:ext uri="{FF2B5EF4-FFF2-40B4-BE49-F238E27FC236}">
                <a16:creationId xmlns:a16="http://schemas.microsoft.com/office/drawing/2014/main" id="{56C6E35E-D8E1-46F7-95D0-C35525FB11A2}"/>
              </a:ext>
            </a:extLst>
          </p:cNvPr>
          <p:cNvSpPr/>
          <p:nvPr/>
        </p:nvSpPr>
        <p:spPr>
          <a:xfrm>
            <a:off x="9409370" y="4281390"/>
            <a:ext cx="5902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O</a:t>
            </a:r>
            <a:endParaRPr lang="uk-UA" sz="4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49" name="Овал 48">
            <a:extLst>
              <a:ext uri="{FF2B5EF4-FFF2-40B4-BE49-F238E27FC236}">
                <a16:creationId xmlns:a16="http://schemas.microsoft.com/office/drawing/2014/main" id="{84FD038C-ECEE-48CA-97C1-96507B0AB6E5}"/>
              </a:ext>
            </a:extLst>
          </p:cNvPr>
          <p:cNvSpPr/>
          <p:nvPr/>
        </p:nvSpPr>
        <p:spPr>
          <a:xfrm>
            <a:off x="9393520" y="5014249"/>
            <a:ext cx="231775" cy="23177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0" name="Прямокутник 49">
            <a:extLst>
              <a:ext uri="{FF2B5EF4-FFF2-40B4-BE49-F238E27FC236}">
                <a16:creationId xmlns:a16="http://schemas.microsoft.com/office/drawing/2014/main" id="{85E76FFB-3CD4-4C98-A8D3-B23915AE0680}"/>
              </a:ext>
            </a:extLst>
          </p:cNvPr>
          <p:cNvSpPr/>
          <p:nvPr/>
        </p:nvSpPr>
        <p:spPr>
          <a:xfrm>
            <a:off x="494899" y="4082289"/>
            <a:ext cx="6569601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Скільки пар вертикальних кутів зображено на малюнку? Назвіть їх.</a:t>
            </a:r>
            <a:endParaRPr lang="uk-UA" sz="400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75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Laptop Wallpapers - Top Free Geometric Laptop Backgrounds -  WallpaperAccess">
            <a:extLst>
              <a:ext uri="{FF2B5EF4-FFF2-40B4-BE49-F238E27FC236}">
                <a16:creationId xmlns:a16="http://schemas.microsoft.com/office/drawing/2014/main" id="{B71CC000-2CCB-489A-85F2-0DB8E05F7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BCCCDE4F-64BD-4D36-82B5-BB737CEE81AA}"/>
              </a:ext>
            </a:extLst>
          </p:cNvPr>
          <p:cNvSpPr/>
          <p:nvPr/>
        </p:nvSpPr>
        <p:spPr>
          <a:xfrm>
            <a:off x="190893" y="177930"/>
            <a:ext cx="11810214" cy="6502139"/>
          </a:xfrm>
          <a:prstGeom prst="roundRect">
            <a:avLst>
              <a:gd name="adj" fmla="val 5219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8800" b="1" dirty="0">
              <a:latin typeface="Garamond" panose="02020404030301010803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616ECCBF-A883-47F8-9070-B94BC861AB07}"/>
              </a:ext>
            </a:extLst>
          </p:cNvPr>
          <p:cNvSpPr/>
          <p:nvPr/>
        </p:nvSpPr>
        <p:spPr>
          <a:xfrm>
            <a:off x="504967" y="387908"/>
            <a:ext cx="11182066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Завдання №1</a:t>
            </a:r>
          </a:p>
          <a:p>
            <a:r>
              <a:rPr lang="uk-UA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Прямі AM і CE перетинаються в точці O, що лежить між точками A і M та C і E. Чи утворилися при цьому вертикальні кути? Якщо так, то назвіть їх.</a:t>
            </a:r>
          </a:p>
          <a:p>
            <a:endParaRPr lang="uk-UA" sz="40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  <a:p>
            <a:r>
              <a:rPr lang="uk-U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Завдання №2</a:t>
            </a:r>
          </a:p>
          <a:p>
            <a:r>
              <a:rPr lang="uk-UA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Один із чотирьох кутів, утворених при перетині двох прямих, дорівнює 140°. Чому дорівнюють інші кути?</a:t>
            </a:r>
            <a:endParaRPr lang="uk-UA" sz="400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74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Laptop Wallpapers - Top Free Geometric Laptop Backgrounds -  WallpaperAccess">
            <a:extLst>
              <a:ext uri="{FF2B5EF4-FFF2-40B4-BE49-F238E27FC236}">
                <a16:creationId xmlns:a16="http://schemas.microsoft.com/office/drawing/2014/main" id="{B71CC000-2CCB-489A-85F2-0DB8E05F7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BCCCDE4F-64BD-4D36-82B5-BB737CEE81AA}"/>
              </a:ext>
            </a:extLst>
          </p:cNvPr>
          <p:cNvSpPr/>
          <p:nvPr/>
        </p:nvSpPr>
        <p:spPr>
          <a:xfrm>
            <a:off x="1556994" y="1633193"/>
            <a:ext cx="9078012" cy="3591613"/>
          </a:xfrm>
          <a:prstGeom prst="roundRect">
            <a:avLst>
              <a:gd name="adj" fmla="val 12468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>
                <a:latin typeface="Garamond" panose="02020404030301010803" pitchFamily="18" charset="0"/>
              </a:rPr>
              <a:t>Дякую за увагу!</a:t>
            </a:r>
            <a:endParaRPr lang="ru-UA" sz="8800" b="1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704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354</Words>
  <Application>Microsoft Office PowerPoint</Application>
  <PresentationFormat>Широкий екран</PresentationFormat>
  <Paragraphs>56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Garamond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Стрельченко Дмитро Сергійович</dc:creator>
  <cp:lastModifiedBy>Стрельченко Дмитро Сергійович</cp:lastModifiedBy>
  <cp:revision>1</cp:revision>
  <dcterms:created xsi:type="dcterms:W3CDTF">2022-10-04T22:48:41Z</dcterms:created>
  <dcterms:modified xsi:type="dcterms:W3CDTF">2022-10-04T23:50:35Z</dcterms:modified>
</cp:coreProperties>
</file>