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8" r:id="rId5"/>
    <p:sldId id="347" r:id="rId6"/>
    <p:sldId id="348" r:id="rId7"/>
    <p:sldId id="349" r:id="rId8"/>
    <p:sldId id="350" r:id="rId9"/>
    <p:sldId id="356" r:id="rId10"/>
    <p:sldId id="358" r:id="rId11"/>
    <p:sldId id="351" r:id="rId12"/>
    <p:sldId id="359" r:id="rId13"/>
    <p:sldId id="353" r:id="rId14"/>
    <p:sldId id="354" r:id="rId15"/>
    <p:sldId id="357" r:id="rId16"/>
    <p:sldId id="355" r:id="rId17"/>
  </p:sldIdLst>
  <p:sldSz cx="12192000" cy="6858000"/>
  <p:notesSz cx="6858000" cy="9144000"/>
  <p:defaultTextStyle>
    <a:defPPr rtl="0">
      <a:defRPr lang="uk-ua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696A"/>
    <a:srgbClr val="0070C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654ACDB4-642F-4F82-9C8D-2DC384BF8F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ABB06E6-7341-4F07-8285-8B35565B99C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8CC9007-6A18-4FDE-AEDA-11269BDE3B8D}" type="datetime1">
              <a:rPr lang="uk-UA" smtClean="0"/>
              <a:t>04.01.2023</a:t>
            </a:fld>
            <a:endParaRPr lang="uk-UA" dirty="0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2C88C94-6E7C-4506-82BE-23DAD04DCE1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45A5C082-911A-46EA-8DF6-A63F9F9E0A6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C3086C9-2826-46AE-BD8E-F12CB3F9C8B4}" type="slidenum">
              <a:rPr lang="uk-UA" smtClean="0"/>
              <a:t>‹№›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875910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0BFF7-3F91-4CCB-A0CB-A5B25EAED47A}" type="datetime1">
              <a:rPr lang="uk-UA" smtClean="0"/>
              <a:pPr/>
              <a:t>04.01.2023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noProof="0" dirty="0"/>
              <a:t>Зразки заголовків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FAD0BC5-116C-42CF-8B28-245F66D50665}" type="slidenum">
              <a:rPr lang="uk-UA" noProof="0" smtClean="0"/>
              <a:t>‹№›</a:t>
            </a:fld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2499818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FAD0BC5-116C-42CF-8B28-245F66D50665}" type="slidenum">
              <a:rPr lang="uk-UA" smtClean="0"/>
              <a:t>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288827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FAD0BC5-116C-42CF-8B28-245F66D50665}" type="slidenum">
              <a:rPr lang="uk-UA" smtClean="0"/>
              <a:t>13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5665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Зображення 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Прямокутник 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кутник 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rtlCol="0" anchor="b">
            <a:noAutofit/>
          </a:bodyPr>
          <a:lstStyle>
            <a:lvl1pPr algn="r">
              <a:defRPr sz="54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 rtlCol="0"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редагувати стиль зразка підзаголовка</a:t>
            </a:r>
            <a:endParaRPr lang="uk-UA" noProof="0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DB2CC3-CEFF-4CAD-871C-85EE943A4373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Зображення 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кут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кутник 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9E45630-6676-43F4-9A60-D71B518F3AA5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Зображення 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Прямокутник 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кутник 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rtlCol="0" anchor="ctr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 rtlCol="0"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2DC51A5-D0D5-4630-B553-B588F36C2973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Зображення 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Зображення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кутник 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кутник 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E45705-257D-4EC4-B944-8A0EC5651A71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Зображення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Зображення 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Прямокутник 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Прямокутник 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59D7D4-AAA9-4E33-A847-5C3FA96A74F3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Зображення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Прямокутник 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Прямокутник 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1F5BC2-AB04-49AA-8EB4-8E8F4D6AA688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Зображення 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Прямокутник 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BB1D02-23D4-46B6-8AF6-28C19A89DCEA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Зображення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кутник 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кутник 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вмісту 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5CFE07E-9959-432A-8559-4369588E3E0B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Зображення 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Зображення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Прямокутник 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кутник 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8CC7FF0-EBC1-4BF0-92D3-F30151D7D27A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Зображення 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Зображення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кутник 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кутник 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rtlCol="0" anchor="b">
            <a:normAutofit/>
          </a:bodyPr>
          <a:lstStyle>
            <a:lvl1pPr>
              <a:defRPr sz="24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зображення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D2CC9DE-22BE-4E29-BCB2-DE9BFB920DB7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Зображення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Прямокутник 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Прямокутник 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E0D476-3BED-4623-9BC4-8A78FB4557F9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Зображення 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Зображення 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Прямокутник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Прямокутник 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rtlCol="0" anchor="ctr"/>
          <a:lstStyle>
            <a:lvl1pPr>
              <a:defRPr sz="32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12" name="Місце для тексту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D12329-356B-4A18-A989-25E0D5706B97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  <p:sp>
        <p:nvSpPr>
          <p:cNvPr id="16" name="Текстове поле 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uk-UA" sz="7200" noProof="0" dirty="0">
                <a:solidFill>
                  <a:schemeClr val="tx1"/>
                </a:solidFill>
                <a:effectLst/>
              </a:rPr>
              <a:t>"</a:t>
            </a:r>
          </a:p>
        </p:txBody>
      </p:sp>
      <p:sp>
        <p:nvSpPr>
          <p:cNvPr id="17" name="Текстове поле 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uk-UA" sz="7200" noProof="0" dirty="0">
                <a:solidFill>
                  <a:schemeClr val="tx1"/>
                </a:solidFill>
                <a:effectLst/>
              </a:rPr>
              <a:t>"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з імен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Зображення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Прямокутник 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Прямокутник 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1EFACD-2C6E-4024-B14D-5462DC827D71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впець 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Зображення 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Прямокутник 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Прямокутник 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7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8" name="Місце для тексту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9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10" name="Місце для тексту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11" name="Місце для тексту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12" name="Місце для тексту 3"/>
          <p:cNvSpPr>
            <a:spLocks noGrp="1"/>
          </p:cNvSpPr>
          <p:nvPr>
            <p:ph type="body" sz="half" idx="17" hasCustomPrompt="1"/>
          </p:nvPr>
        </p:nvSpPr>
        <p:spPr>
          <a:xfrm>
            <a:off x="7224156" y="3022673"/>
            <a:ext cx="3070025" cy="2913513"/>
          </a:xfrm>
        </p:spPr>
        <p:txBody>
          <a:bodyPr rtlCol="0" anchor="t">
            <a:normAutofit/>
          </a:bodyPr>
          <a:lstStyle>
            <a:lvl1pPr marL="0" indent="0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 dirty="0"/>
              <a:t>Клацніть, щоб змінити стилі зразків тексту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32EA32-C181-4AA0-AFAE-8964E6569114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стовпці зображе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Зображення 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Прямокутник 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Прямокутник 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19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0" name="Місце для зображення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1" name="Місце для тексту 3"/>
          <p:cNvSpPr>
            <a:spLocks noGrp="1"/>
          </p:cNvSpPr>
          <p:nvPr>
            <p:ph type="body" sz="half" idx="18" hasCustomPrompt="1"/>
          </p:nvPr>
        </p:nvSpPr>
        <p:spPr>
          <a:xfrm>
            <a:off x="680318" y="4873765"/>
            <a:ext cx="3049705" cy="1062422"/>
          </a:xfrm>
        </p:spPr>
        <p:txBody>
          <a:bodyPr rtlCol="0" anchor="t">
            <a:normAutofit/>
          </a:bodyPr>
          <a:lstStyle>
            <a:lvl1pPr marL="0" indent="0" rtl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 dirty="0"/>
              <a:t>Клацніть, щоб змінити стилі зразків тексту</a:t>
            </a:r>
          </a:p>
        </p:txBody>
      </p:sp>
      <p:sp>
        <p:nvSpPr>
          <p:cNvPr id="22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3" name="Місце для зображення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4" name="Місце для тексту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5" name="Місце для тексту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26" name="Місце для зображення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  <a:endParaRPr lang="uk-UA" noProof="0" dirty="0"/>
          </a:p>
        </p:txBody>
      </p:sp>
      <p:sp>
        <p:nvSpPr>
          <p:cNvPr id="27" name="Місце для тексту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E0026F-D994-49DC-80BA-EA7D5CB2967C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Зображення 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Прямокутник 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Прямокутник 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r">
              <a:defRPr/>
            </a:lvl1pPr>
          </a:lstStyle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B309BE-5482-4BCA-A227-141B301655F5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uk-UA" noProof="0" smtClean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Прямокутник 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Вертикальний заголовок 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 rtlCol="0"/>
          <a:lstStyle/>
          <a:p>
            <a:pPr rtl="0"/>
            <a:r>
              <a:rPr lang="uk-UA" noProof="0"/>
              <a:t>Клацніть, щоб редагувати стиль зразка заголовка</a:t>
            </a:r>
            <a:endParaRPr lang="uk-UA" noProof="0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 rtlCol="0"/>
          <a:lstStyle/>
          <a:p>
            <a:pPr lvl="0" rtl="0"/>
            <a:r>
              <a:rPr lang="uk-UA" noProof="0"/>
              <a:t>Клацніть, щоб відредагувати стилі зразків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 rtlCol="0"/>
          <a:lstStyle/>
          <a:p>
            <a:pPr rtl="0"/>
            <a:fld id="{2997850A-54D8-400B-BBB4-3FE37FAC7015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 rtlCol="0"/>
          <a:lstStyle/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rtlCol="0" anchor="t"/>
          <a:lstStyle>
            <a:lvl1pPr algn="ctr">
              <a:defRPr/>
            </a:lvl1pPr>
          </a:lstStyle>
          <a:p>
            <a:pPr rtl="0"/>
            <a:fld id="{6D22F896-40B5-4ADD-8801-0D06FADFA095}" type="slidenum">
              <a:rPr lang="uk-UA" noProof="0" smtClean="0"/>
              <a:pPr rtl="0"/>
              <a:t>‹№›</a:t>
            </a:fld>
            <a:endParaRPr lang="uk-UA" noProof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-UA" noProof="0" dirty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 dirty="0"/>
              <a:t>Зразки заголовків</a:t>
            </a:r>
          </a:p>
          <a:p>
            <a:pPr lvl="1" rtl="0"/>
            <a:r>
              <a:rPr lang="uk-UA" noProof="0" dirty="0"/>
              <a:t>Другий рівень</a:t>
            </a:r>
          </a:p>
          <a:p>
            <a:pPr lvl="2" rtl="0"/>
            <a:r>
              <a:rPr lang="uk-UA" noProof="0" dirty="0"/>
              <a:t>Третій рівень</a:t>
            </a:r>
          </a:p>
          <a:p>
            <a:pPr lvl="3" rtl="0"/>
            <a:r>
              <a:rPr lang="uk-UA" noProof="0" dirty="0"/>
              <a:t>Четвертий рівень</a:t>
            </a:r>
          </a:p>
          <a:p>
            <a:pPr lvl="4" rtl="0"/>
            <a:r>
              <a:rPr lang="uk-UA" noProof="0" dirty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85495C1-C260-4DD5-9292-BF53EAE4D7C4}" type="datetime1">
              <a:rPr lang="uk-UA" noProof="0" smtClean="0"/>
              <a:t>04.01.2023</a:t>
            </a:fld>
            <a:endParaRPr lang="uk-UA" noProof="0" dirty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uk-UA" noProof="0" smtClean="0"/>
              <a:pPr rtl="0"/>
              <a:t>‹№›</a:t>
            </a:fld>
            <a:endParaRPr lang="uk-UA" noProof="0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3.wdp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A3622902-D4B0-4A14-BDB7-9A3B13185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069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41704883-D088-4683-A1FD-AEE53B336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4249541"/>
            <a:ext cx="8968085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6AF5ED-FC20-4831-8454-D57E6A498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7067" y="4249541"/>
            <a:ext cx="8576733" cy="1652772"/>
          </a:xfrm>
        </p:spPr>
        <p:txBody>
          <a:bodyPr rtlCol="0">
            <a:norm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ВІДРІЗОК. 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ВИМІРЮВАННЯ ВІДРІЗКІВ.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ВІДСТАНЬ МІЖ ДВОМА ТОЧКАМИ</a:t>
            </a:r>
          </a:p>
        </p:txBody>
      </p:sp>
      <p:sp>
        <p:nvSpPr>
          <p:cNvPr id="29" name="Прямокутник 28">
            <a:extLst>
              <a:ext uri="{FF2B5EF4-FFF2-40B4-BE49-F238E27FC236}">
                <a16:creationId xmlns:a16="http://schemas.microsoft.com/office/drawing/2014/main" id="{9BAB74E2-5A82-47FD-BBB4-BFD47779F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02314"/>
            <a:ext cx="8968085" cy="27594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27" name="Прямокутник 26">
            <a:extLst>
              <a:ext uri="{FF2B5EF4-FFF2-40B4-BE49-F238E27FC236}">
                <a16:creationId xmlns:a16="http://schemas.microsoft.com/office/drawing/2014/main" id="{A9C04EC1-26B9-40BD-84A6-B2C0A913D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4249541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9C4FFB60-A034-4994-8F55-E38D4F31C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5902314"/>
            <a:ext cx="3080285" cy="2759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67D29C3-ACAE-4896-AC3F-F049AE31FC9A}"/>
              </a:ext>
            </a:extLst>
          </p:cNvPr>
          <p:cNvSpPr/>
          <p:nvPr/>
        </p:nvSpPr>
        <p:spPr>
          <a:xfrm>
            <a:off x="9111715" y="4249540"/>
            <a:ext cx="3095189" cy="1660331"/>
          </a:xfrm>
          <a:prstGeom prst="rect">
            <a:avLst/>
          </a:prstGeom>
          <a:solidFill>
            <a:srgbClr val="2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9228" name="Picture 12" descr="Geometric Border Png Transparent Images – Free PNG Images Vector, PSD,  Clipart, Templates">
            <a:extLst>
              <a:ext uri="{FF2B5EF4-FFF2-40B4-BE49-F238E27FC236}">
                <a16:creationId xmlns:a16="http://schemas.microsoft.com/office/drawing/2014/main" id="{B90297A7-19E2-4FA4-B34F-565B84F23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841631" y="-841634"/>
            <a:ext cx="4209535" cy="589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Синий абстрактный дизайн png изображение - PNG All">
            <a:extLst>
              <a:ext uri="{FF2B5EF4-FFF2-40B4-BE49-F238E27FC236}">
                <a16:creationId xmlns:a16="http://schemas.microsoft.com/office/drawing/2014/main" id="{4DE49D69-68B3-46E3-8776-9251CAAF9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705" y="0"/>
            <a:ext cx="4394200" cy="439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68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E94C5DC1-500B-4B07-971F-D63A2FCF9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75E4C06-B427-4062-A18C-F149C55285C0}"/>
              </a:ext>
            </a:extLst>
          </p:cNvPr>
          <p:cNvSpPr/>
          <p:nvPr/>
        </p:nvSpPr>
        <p:spPr>
          <a:xfrm>
            <a:off x="304358" y="159107"/>
            <a:ext cx="81946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Відрізком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називають частину прямої, яка складається з усіх точок цієї прямої, що лежать між двома її точками, разом із цими точками. </a:t>
            </a:r>
          </a:p>
        </p:txBody>
      </p: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8DE4B566-845F-4A1A-917A-3578AC8C090B}"/>
              </a:ext>
            </a:extLst>
          </p:cNvPr>
          <p:cNvGrpSpPr/>
          <p:nvPr/>
        </p:nvGrpSpPr>
        <p:grpSpPr>
          <a:xfrm>
            <a:off x="418306" y="2689704"/>
            <a:ext cx="8080737" cy="2281766"/>
            <a:chOff x="2036763" y="3736975"/>
            <a:chExt cx="6496050" cy="1799204"/>
          </a:xfrm>
        </p:grpSpPr>
        <p:grpSp>
          <p:nvGrpSpPr>
            <p:cNvPr id="4" name="Группа 17">
              <a:extLst>
                <a:ext uri="{FF2B5EF4-FFF2-40B4-BE49-F238E27FC236}">
                  <a16:creationId xmlns:a16="http://schemas.microsoft.com/office/drawing/2014/main" id="{4588FF12-86AE-4C44-B09C-A6DF4DA1FC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36763" y="4373481"/>
              <a:ext cx="6496050" cy="142934"/>
              <a:chOff x="2037318" y="4373542"/>
              <a:chExt cx="6495122" cy="143043"/>
            </a:xfrm>
          </p:grpSpPr>
          <p:cxnSp>
            <p:nvCxnSpPr>
              <p:cNvPr id="11" name="Прямая соединительная линия 13">
                <a:extLst>
                  <a:ext uri="{FF2B5EF4-FFF2-40B4-BE49-F238E27FC236}">
                    <a16:creationId xmlns:a16="http://schemas.microsoft.com/office/drawing/2014/main" id="{1DCDCD81-E020-49D9-9680-199E353695F9}"/>
                  </a:ext>
                </a:extLst>
              </p:cNvPr>
              <p:cNvCxnSpPr/>
              <p:nvPr/>
            </p:nvCxnSpPr>
            <p:spPr>
              <a:xfrm>
                <a:off x="2037318" y="4453008"/>
                <a:ext cx="2030122" cy="0"/>
              </a:xfrm>
              <a:prstGeom prst="line">
                <a:avLst/>
              </a:prstGeom>
              <a:ln w="38100">
                <a:solidFill>
                  <a:srgbClr val="FFFF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Группа 9">
                <a:extLst>
                  <a:ext uri="{FF2B5EF4-FFF2-40B4-BE49-F238E27FC236}">
                    <a16:creationId xmlns:a16="http://schemas.microsoft.com/office/drawing/2014/main" id="{81D725D9-B272-4F34-A7DB-9A5E9C40BE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40117" y="4373542"/>
                <a:ext cx="2576486" cy="143043"/>
                <a:chOff x="2725421" y="4356385"/>
                <a:chExt cx="4294141" cy="161403"/>
              </a:xfrm>
            </p:grpSpPr>
            <p:cxnSp>
              <p:nvCxnSpPr>
                <p:cNvPr id="12" name="Прямая соединительная линия 4">
                  <a:extLst>
                    <a:ext uri="{FF2B5EF4-FFF2-40B4-BE49-F238E27FC236}">
                      <a16:creationId xmlns:a16="http://schemas.microsoft.com/office/drawing/2014/main" id="{FDDC487E-8BCA-43B6-8A55-C8B177147837}"/>
                    </a:ext>
                  </a:extLst>
                </p:cNvPr>
                <p:cNvCxnSpPr/>
                <p:nvPr/>
              </p:nvCxnSpPr>
              <p:spPr>
                <a:xfrm>
                  <a:off x="2842388" y="4437111"/>
                  <a:ext cx="4177174" cy="0"/>
                </a:xfrm>
                <a:prstGeom prst="line">
                  <a:avLst/>
                </a:prstGeom>
                <a:ln w="57150">
                  <a:solidFill>
                    <a:srgbClr val="00B050"/>
                  </a:solidFill>
                </a:ln>
              </p:spPr>
              <p:style>
                <a:lnRef idx="2">
                  <a:schemeClr val="accent3"/>
                </a:lnRef>
                <a:fillRef idx="0">
                  <a:schemeClr val="accent3"/>
                </a:fillRef>
                <a:effectRef idx="1">
                  <a:schemeClr val="accent3"/>
                </a:effectRef>
                <a:fontRef idx="minor">
                  <a:schemeClr val="tx1"/>
                </a:fontRef>
              </p:style>
            </p:cxnSp>
            <p:sp>
              <p:nvSpPr>
                <p:cNvPr id="14" name="Овал 13">
                  <a:extLst>
                    <a:ext uri="{FF2B5EF4-FFF2-40B4-BE49-F238E27FC236}">
                      <a16:creationId xmlns:a16="http://schemas.microsoft.com/office/drawing/2014/main" id="{F1000214-3A5C-427C-B4A5-1CA4F7184BAD}"/>
                    </a:ext>
                  </a:extLst>
                </p:cNvPr>
                <p:cNvSpPr/>
                <p:nvPr/>
              </p:nvSpPr>
              <p:spPr>
                <a:xfrm>
                  <a:off x="2725421" y="4356385"/>
                  <a:ext cx="233925" cy="161403"/>
                </a:xfrm>
                <a:prstGeom prst="ellipse">
                  <a:avLst/>
                </a:prstGeom>
                <a:solidFill>
                  <a:srgbClr val="00B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/>
                </a:p>
              </p:txBody>
            </p:sp>
          </p:grpSp>
          <p:cxnSp>
            <p:nvCxnSpPr>
              <p:cNvPr id="10" name="Прямая соединительная линия 11">
                <a:extLst>
                  <a:ext uri="{FF2B5EF4-FFF2-40B4-BE49-F238E27FC236}">
                    <a16:creationId xmlns:a16="http://schemas.microsoft.com/office/drawing/2014/main" id="{EA89F6EC-9183-4090-B6AE-9ECFB0BB857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659458" y="4445064"/>
                <a:ext cx="1872982" cy="0"/>
              </a:xfrm>
              <a:prstGeom prst="line">
                <a:avLst/>
              </a:prstGeom>
              <a:ln w="38100">
                <a:solidFill>
                  <a:srgbClr val="FFFF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Прямоугольник 22">
              <a:extLst>
                <a:ext uri="{FF2B5EF4-FFF2-40B4-BE49-F238E27FC236}">
                  <a16:creationId xmlns:a16="http://schemas.microsoft.com/office/drawing/2014/main" id="{D923F0BC-05AE-46EB-850D-675BBEAE0B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5782" y="3767138"/>
              <a:ext cx="361838" cy="50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just" eaLnBrk="1" hangingPunct="1"/>
              <a:r>
                <a:rPr lang="ru-RU" altLang="ru-UA" sz="3600" b="1" i="1" dirty="0">
                  <a:solidFill>
                    <a:schemeClr val="bg1"/>
                  </a:solidFill>
                </a:rPr>
                <a:t>В</a:t>
              </a:r>
              <a:endParaRPr lang="ru-RU" altLang="ru-UA" sz="3600" i="1" dirty="0">
                <a:solidFill>
                  <a:schemeClr val="bg1"/>
                </a:solidFill>
              </a:endParaRPr>
            </a:p>
          </p:txBody>
        </p:sp>
        <p:sp>
          <p:nvSpPr>
            <p:cNvPr id="6" name="Прямоугольник 23">
              <a:extLst>
                <a:ext uri="{FF2B5EF4-FFF2-40B4-BE49-F238E27FC236}">
                  <a16:creationId xmlns:a16="http://schemas.microsoft.com/office/drawing/2014/main" id="{4048890A-DA95-48DA-9081-F0ECC8ADEA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0707" y="3736975"/>
              <a:ext cx="361838" cy="509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just" eaLnBrk="1" hangingPunct="1"/>
              <a:r>
                <a:rPr lang="ru-RU" altLang="ru-UA" sz="3600" b="1" i="1" dirty="0">
                  <a:solidFill>
                    <a:schemeClr val="bg1"/>
                  </a:solidFill>
                </a:rPr>
                <a:t>А</a:t>
              </a:r>
              <a:endParaRPr lang="ru-RU" altLang="ru-UA" sz="3600" i="1" dirty="0">
                <a:solidFill>
                  <a:schemeClr val="bg1"/>
                </a:solidFill>
              </a:endParaRPr>
            </a:p>
          </p:txBody>
        </p:sp>
        <p:cxnSp>
          <p:nvCxnSpPr>
            <p:cNvPr id="7" name="Прямая со стрелкой 25">
              <a:extLst>
                <a:ext uri="{FF2B5EF4-FFF2-40B4-BE49-F238E27FC236}">
                  <a16:creationId xmlns:a16="http://schemas.microsoft.com/office/drawing/2014/main" id="{5762055A-0FC4-4F89-B7B5-0DBF230B503E}"/>
                </a:ext>
              </a:extLst>
            </p:cNvPr>
            <p:cNvCxnSpPr/>
            <p:nvPr/>
          </p:nvCxnSpPr>
          <p:spPr>
            <a:xfrm flipV="1">
              <a:off x="4110035" y="4670991"/>
              <a:ext cx="0" cy="865188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 стрелкой 27">
              <a:extLst>
                <a:ext uri="{FF2B5EF4-FFF2-40B4-BE49-F238E27FC236}">
                  <a16:creationId xmlns:a16="http://schemas.microsoft.com/office/drawing/2014/main" id="{0F31B698-1CBD-48A1-A982-CD35673A0B5C}"/>
                </a:ext>
              </a:extLst>
            </p:cNvPr>
            <p:cNvCxnSpPr/>
            <p:nvPr/>
          </p:nvCxnSpPr>
          <p:spPr>
            <a:xfrm flipV="1">
              <a:off x="6598565" y="4670991"/>
              <a:ext cx="0" cy="865188"/>
            </a:xfrm>
            <a:prstGeom prst="straightConnector1">
              <a:avLst/>
            </a:prstGeom>
            <a:ln w="3810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A407A49A-DB47-4F72-9DAB-E85140167C70}"/>
              </a:ext>
            </a:extLst>
          </p:cNvPr>
          <p:cNvSpPr/>
          <p:nvPr/>
        </p:nvSpPr>
        <p:spPr>
          <a:xfrm>
            <a:off x="789369" y="5268403"/>
            <a:ext cx="75341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точки називають кінцями відрізка.</a:t>
            </a:r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1B2ACCCB-F148-481D-B95E-7F2DC33C9D66}"/>
              </a:ext>
            </a:extLst>
          </p:cNvPr>
          <p:cNvSpPr/>
          <p:nvPr/>
        </p:nvSpPr>
        <p:spPr bwMode="auto">
          <a:xfrm>
            <a:off x="5999910" y="3491717"/>
            <a:ext cx="191043" cy="18127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8" name="Picture 4" descr="Geometric Background Png">
            <a:extLst>
              <a:ext uri="{FF2B5EF4-FFF2-40B4-BE49-F238E27FC236}">
                <a16:creationId xmlns:a16="http://schemas.microsoft.com/office/drawing/2014/main" id="{BA5DB273-3F21-4E6E-88AD-32476A99E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14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AD7C6CEF-9F75-4218-A434-5D849AC54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2B097F-9F0E-44C0-85BB-DD058370149A}"/>
              </a:ext>
            </a:extLst>
          </p:cNvPr>
          <p:cNvSpPr txBox="1">
            <a:spLocks/>
          </p:cNvSpPr>
          <p:nvPr/>
        </p:nvSpPr>
        <p:spPr>
          <a:xfrm>
            <a:off x="750888" y="150813"/>
            <a:ext cx="7067550" cy="36036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ru-UA" b="1">
                <a:solidFill>
                  <a:srgbClr val="FF0000"/>
                </a:solidFill>
              </a:rPr>
              <a:t> </a:t>
            </a:r>
            <a:endParaRPr lang="ru-RU" altLang="ru-UA" b="1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94768F-B44B-4A0C-BB0C-D0232F3D9C83}"/>
              </a:ext>
            </a:extLst>
          </p:cNvPr>
          <p:cNvSpPr txBox="1">
            <a:spLocks/>
          </p:cNvSpPr>
          <p:nvPr/>
        </p:nvSpPr>
        <p:spPr>
          <a:xfrm>
            <a:off x="968658" y="4860560"/>
            <a:ext cx="5830888" cy="18049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uk-UA" altLang="ru-UA" sz="3600" b="1" i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Точка Р не належить відрізку АВ</a:t>
            </a:r>
          </a:p>
          <a:p>
            <a:pPr marL="0" indent="0" algn="ctr">
              <a:buFontTx/>
              <a:buNone/>
            </a:pPr>
            <a:r>
              <a:rPr lang="uk-UA" altLang="ru-UA" sz="3600" b="1" i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 ∉ АВ</a:t>
            </a:r>
            <a:endParaRPr lang="ru-RU" altLang="ru-UA" sz="3600" b="1" i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26">
            <a:extLst>
              <a:ext uri="{FF2B5EF4-FFF2-40B4-BE49-F238E27FC236}">
                <a16:creationId xmlns:a16="http://schemas.microsoft.com/office/drawing/2014/main" id="{6D56A62C-11CE-4F3A-AB6A-4B4DD27EEEFD}"/>
              </a:ext>
            </a:extLst>
          </p:cNvPr>
          <p:cNvGrpSpPr>
            <a:grpSpLocks/>
          </p:cNvGrpSpPr>
          <p:nvPr/>
        </p:nvGrpSpPr>
        <p:grpSpPr bwMode="auto">
          <a:xfrm>
            <a:off x="930275" y="2811225"/>
            <a:ext cx="5617810" cy="763807"/>
            <a:chOff x="1973318" y="4166666"/>
            <a:chExt cx="5617483" cy="763848"/>
          </a:xfrm>
        </p:grpSpPr>
        <p:grpSp>
          <p:nvGrpSpPr>
            <p:cNvPr id="5" name="Группа 7">
              <a:extLst>
                <a:ext uri="{FF2B5EF4-FFF2-40B4-BE49-F238E27FC236}">
                  <a16:creationId xmlns:a16="http://schemas.microsoft.com/office/drawing/2014/main" id="{C8104A34-8F12-4C84-B459-4D0E516D731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0640" y="4797152"/>
              <a:ext cx="5256584" cy="133362"/>
              <a:chOff x="2051720" y="2204864"/>
              <a:chExt cx="5256584" cy="144016"/>
            </a:xfrm>
          </p:grpSpPr>
          <p:cxnSp>
            <p:nvCxnSpPr>
              <p:cNvPr id="8" name="Прямая соединительная линия 4">
                <a:extLst>
                  <a:ext uri="{FF2B5EF4-FFF2-40B4-BE49-F238E27FC236}">
                    <a16:creationId xmlns:a16="http://schemas.microsoft.com/office/drawing/2014/main" id="{0F5A10A8-3ECA-4203-A373-16EC5B5A6DCB}"/>
                  </a:ext>
                </a:extLst>
              </p:cNvPr>
              <p:cNvCxnSpPr/>
              <p:nvPr/>
            </p:nvCxnSpPr>
            <p:spPr>
              <a:xfrm>
                <a:off x="2123429" y="2276875"/>
                <a:ext cx="5113040" cy="0"/>
              </a:xfrm>
              <a:prstGeom prst="line">
                <a:avLst/>
              </a:prstGeom>
              <a:ln w="3810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Овал 8">
                <a:extLst>
                  <a:ext uri="{FF2B5EF4-FFF2-40B4-BE49-F238E27FC236}">
                    <a16:creationId xmlns:a16="http://schemas.microsoft.com/office/drawing/2014/main" id="{FAC7DEB2-1E30-4D3A-931D-959EDE6E627E}"/>
                  </a:ext>
                </a:extLst>
              </p:cNvPr>
              <p:cNvSpPr/>
              <p:nvPr/>
            </p:nvSpPr>
            <p:spPr>
              <a:xfrm>
                <a:off x="2051996" y="2204869"/>
                <a:ext cx="144454" cy="144011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10" name="Овал 9">
                <a:extLst>
                  <a:ext uri="{FF2B5EF4-FFF2-40B4-BE49-F238E27FC236}">
                    <a16:creationId xmlns:a16="http://schemas.microsoft.com/office/drawing/2014/main" id="{BD37C63F-872F-46F5-928F-1071670A92A4}"/>
                  </a:ext>
                </a:extLst>
              </p:cNvPr>
              <p:cNvSpPr/>
              <p:nvPr/>
            </p:nvSpPr>
            <p:spPr>
              <a:xfrm>
                <a:off x="7163448" y="2204869"/>
                <a:ext cx="144454" cy="144011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6" name="Прямоугольник 8">
              <a:extLst>
                <a:ext uri="{FF2B5EF4-FFF2-40B4-BE49-F238E27FC236}">
                  <a16:creationId xmlns:a16="http://schemas.microsoft.com/office/drawing/2014/main" id="{44C19B7A-2F7B-4303-BAC6-0EAD86C1A524}"/>
                </a:ext>
              </a:extLst>
            </p:cNvPr>
            <p:cNvSpPr/>
            <p:nvPr/>
          </p:nvSpPr>
          <p:spPr>
            <a:xfrm>
              <a:off x="1973318" y="4166666"/>
              <a:ext cx="518061" cy="646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FFFF00"/>
                  </a:solidFill>
                  <a:latin typeface="Times New Roman"/>
                  <a:ea typeface="+mj-ea"/>
                  <a:cs typeface="Times New Roman"/>
                </a:rPr>
                <a:t>А</a:t>
              </a:r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7" name="Прямоугольник 9">
              <a:extLst>
                <a:ext uri="{FF2B5EF4-FFF2-40B4-BE49-F238E27FC236}">
                  <a16:creationId xmlns:a16="http://schemas.microsoft.com/office/drawing/2014/main" id="{F63A9A79-FEE6-4626-83DF-3264F9A2E928}"/>
                </a:ext>
              </a:extLst>
            </p:cNvPr>
            <p:cNvSpPr/>
            <p:nvPr/>
          </p:nvSpPr>
          <p:spPr>
            <a:xfrm>
              <a:off x="7098387" y="4172334"/>
              <a:ext cx="492414" cy="646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uk-UA" sz="3600" b="1" kern="0" dirty="0">
                  <a:solidFill>
                    <a:srgbClr val="FFFF00"/>
                  </a:solidFill>
                  <a:latin typeface="Times New Roman"/>
                  <a:ea typeface="+mj-ea"/>
                  <a:cs typeface="Times New Roman"/>
                </a:rPr>
                <a:t>В</a:t>
              </a:r>
              <a:endParaRPr lang="ru-RU" sz="3600" b="1" kern="0" dirty="0">
                <a:solidFill>
                  <a:srgbClr val="FFFF00"/>
                </a:solidFill>
                <a:latin typeface="Times New Roman"/>
                <a:ea typeface="+mj-ea"/>
                <a:cs typeface="Times New Roman"/>
              </a:endParaRPr>
            </a:p>
          </p:txBody>
        </p:sp>
      </p:grpSp>
      <p:grpSp>
        <p:nvGrpSpPr>
          <p:cNvPr id="11" name="Группа 23">
            <a:extLst>
              <a:ext uri="{FF2B5EF4-FFF2-40B4-BE49-F238E27FC236}">
                <a16:creationId xmlns:a16="http://schemas.microsoft.com/office/drawing/2014/main" id="{9CA08C1A-EC42-4F07-A644-D28CC04A4F22}"/>
              </a:ext>
            </a:extLst>
          </p:cNvPr>
          <p:cNvGrpSpPr>
            <a:grpSpLocks/>
          </p:cNvGrpSpPr>
          <p:nvPr/>
        </p:nvGrpSpPr>
        <p:grpSpPr bwMode="auto">
          <a:xfrm>
            <a:off x="3884102" y="2811224"/>
            <a:ext cx="620713" cy="779684"/>
            <a:chOff x="4979770" y="889431"/>
            <a:chExt cx="620683" cy="780183"/>
          </a:xfrm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0FD6048C-B950-4E11-B794-F7D83A1680EE}"/>
                </a:ext>
              </a:extLst>
            </p:cNvPr>
            <p:cNvSpPr/>
            <p:nvPr/>
          </p:nvSpPr>
          <p:spPr>
            <a:xfrm>
              <a:off x="4979770" y="889431"/>
              <a:ext cx="620683" cy="6465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FFFF00"/>
                  </a:solidFill>
                  <a:latin typeface="Times New Roman"/>
                  <a:ea typeface="+mj-ea"/>
                  <a:cs typeface="Times New Roman"/>
                </a:rPr>
                <a:t>М</a:t>
              </a:r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F3713C4D-D7E8-44D8-8B4F-FE4CC4303F42}"/>
                </a:ext>
              </a:extLst>
            </p:cNvPr>
            <p:cNvSpPr/>
            <p:nvPr/>
          </p:nvSpPr>
          <p:spPr>
            <a:xfrm>
              <a:off x="5220265" y="1536179"/>
              <a:ext cx="144455" cy="133435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15" name="Прямоугольник 12">
            <a:extLst>
              <a:ext uri="{FF2B5EF4-FFF2-40B4-BE49-F238E27FC236}">
                <a16:creationId xmlns:a16="http://schemas.microsoft.com/office/drawing/2014/main" id="{AB52DED6-5550-4E86-A00D-74E71C4598AA}"/>
              </a:ext>
            </a:extLst>
          </p:cNvPr>
          <p:cNvSpPr/>
          <p:nvPr/>
        </p:nvSpPr>
        <p:spPr bwMode="auto">
          <a:xfrm>
            <a:off x="2092325" y="3646722"/>
            <a:ext cx="466725" cy="6461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600" b="1" kern="0" dirty="0">
                <a:solidFill>
                  <a:srgbClr val="92D050"/>
                </a:solidFill>
                <a:latin typeface="Times New Roman"/>
                <a:ea typeface="+mj-ea"/>
                <a:cs typeface="Times New Roman"/>
              </a:rPr>
              <a:t>Р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17" name="Прямоугольник 28">
            <a:extLst>
              <a:ext uri="{FF2B5EF4-FFF2-40B4-BE49-F238E27FC236}">
                <a16:creationId xmlns:a16="http://schemas.microsoft.com/office/drawing/2014/main" id="{66DC26E5-2E1C-4FDD-B6AD-990CA92C0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089" y="380407"/>
            <a:ext cx="741402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ru-RU" altLang="ru-UA" sz="3600" b="1" i="1" dirty="0">
                <a:solidFill>
                  <a:srgbClr val="FFFF00"/>
                </a:solidFill>
              </a:rPr>
              <a:t>точка  М  </a:t>
            </a:r>
            <a:r>
              <a:rPr lang="ru-RU" altLang="ru-UA" sz="3600" b="1" i="1" dirty="0" err="1">
                <a:solidFill>
                  <a:srgbClr val="FFFF00"/>
                </a:solidFill>
              </a:rPr>
              <a:t>належить</a:t>
            </a:r>
            <a:r>
              <a:rPr lang="ru-RU" altLang="ru-UA" sz="3600" b="1" i="1" dirty="0">
                <a:solidFill>
                  <a:srgbClr val="FFFF00"/>
                </a:solidFill>
              </a:rPr>
              <a:t>  </a:t>
            </a:r>
            <a:r>
              <a:rPr lang="ru-RU" altLang="ru-UA" sz="3600" b="1" i="1" dirty="0" err="1">
                <a:solidFill>
                  <a:srgbClr val="FFFF00"/>
                </a:solidFill>
              </a:rPr>
              <a:t>відрізку</a:t>
            </a:r>
            <a:r>
              <a:rPr lang="ru-RU" altLang="ru-UA" sz="3600" b="1" i="1" dirty="0">
                <a:solidFill>
                  <a:srgbClr val="FFFF00"/>
                </a:solidFill>
              </a:rPr>
              <a:t>  АВ </a:t>
            </a:r>
          </a:p>
          <a:p>
            <a:pPr algn="ctr" eaLnBrk="1" hangingPunct="1"/>
            <a:r>
              <a:rPr lang="uk-UA" altLang="ru-UA" sz="3600" b="1" i="1" dirty="0">
                <a:solidFill>
                  <a:srgbClr val="FFFF00"/>
                </a:solidFill>
              </a:rPr>
              <a:t>М  </a:t>
            </a:r>
            <a:r>
              <a:rPr lang="el-GR" altLang="ru-UA" sz="3600" b="1" i="1" dirty="0">
                <a:solidFill>
                  <a:srgbClr val="FFFF00"/>
                </a:solidFill>
              </a:rPr>
              <a:t>ϵ</a:t>
            </a:r>
            <a:r>
              <a:rPr lang="uk-UA" altLang="ru-UA" sz="3600" b="1" i="1" dirty="0">
                <a:solidFill>
                  <a:srgbClr val="FFFF00"/>
                </a:solidFill>
              </a:rPr>
              <a:t> АВ. </a:t>
            </a:r>
          </a:p>
          <a:p>
            <a:pPr algn="ctr" eaLnBrk="1" hangingPunct="1"/>
            <a:r>
              <a:rPr lang="uk-UA" altLang="ru-UA" sz="3600" b="1" i="1" dirty="0">
                <a:solidFill>
                  <a:srgbClr val="FFFF00"/>
                </a:solidFill>
              </a:rPr>
              <a:t>М – внутрішня точка</a:t>
            </a:r>
            <a:endParaRPr lang="ru-RU" altLang="ru-UA" sz="3600" b="1" i="1" dirty="0">
              <a:solidFill>
                <a:srgbClr val="FFFF00"/>
              </a:solidFill>
            </a:endParaRPr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45E68715-5AB3-4EAC-9310-D5EF76985C27}"/>
              </a:ext>
            </a:extLst>
          </p:cNvPr>
          <p:cNvSpPr/>
          <p:nvPr/>
        </p:nvSpPr>
        <p:spPr bwMode="auto">
          <a:xfrm>
            <a:off x="2253456" y="4310294"/>
            <a:ext cx="144462" cy="133350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" name="Picture 4" descr="Geometric Background Png">
            <a:extLst>
              <a:ext uri="{FF2B5EF4-FFF2-40B4-BE49-F238E27FC236}">
                <a16:creationId xmlns:a16="http://schemas.microsoft.com/office/drawing/2014/main" id="{FB4BDEBC-6A91-4C4F-B3D2-BD1A808A5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74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D06374E5-FF42-4534-8490-C3E1B730A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Прямая соединительная линия 6">
            <a:extLst>
              <a:ext uri="{FF2B5EF4-FFF2-40B4-BE49-F238E27FC236}">
                <a16:creationId xmlns:a16="http://schemas.microsoft.com/office/drawing/2014/main" id="{F1E564C3-EB95-4772-99B2-0A54C75865C8}"/>
              </a:ext>
            </a:extLst>
          </p:cNvPr>
          <p:cNvCxnSpPr>
            <a:cxnSpLocks/>
            <a:stCxn id="10" idx="3"/>
            <a:endCxn id="11" idx="1"/>
          </p:cNvCxnSpPr>
          <p:nvPr/>
        </p:nvCxnSpPr>
        <p:spPr bwMode="auto">
          <a:xfrm>
            <a:off x="2359784" y="2183255"/>
            <a:ext cx="4114006" cy="222782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32">
            <a:extLst>
              <a:ext uri="{FF2B5EF4-FFF2-40B4-BE49-F238E27FC236}">
                <a16:creationId xmlns:a16="http://schemas.microsoft.com/office/drawing/2014/main" id="{05E58F39-D914-4927-AE43-67FCFB724CE1}"/>
              </a:ext>
            </a:extLst>
          </p:cNvPr>
          <p:cNvGrpSpPr>
            <a:grpSpLocks/>
          </p:cNvGrpSpPr>
          <p:nvPr/>
        </p:nvGrpSpPr>
        <p:grpSpPr bwMode="auto">
          <a:xfrm>
            <a:off x="1842259" y="1768123"/>
            <a:ext cx="5214938" cy="2966012"/>
            <a:chOff x="2104049" y="1135440"/>
            <a:chExt cx="5214337" cy="2965944"/>
          </a:xfrm>
        </p:grpSpPr>
        <p:cxnSp>
          <p:nvCxnSpPr>
            <p:cNvPr id="5" name="Прямая соединительная линия 4">
              <a:extLst>
                <a:ext uri="{FF2B5EF4-FFF2-40B4-BE49-F238E27FC236}">
                  <a16:creationId xmlns:a16="http://schemas.microsoft.com/office/drawing/2014/main" id="{68F2CDE0-5D79-4174-BDCC-FB7A169D1F89}"/>
                </a:ext>
              </a:extLst>
            </p:cNvPr>
            <p:cNvCxnSpPr>
              <a:cxnSpLocks/>
              <a:stCxn id="12" idx="3"/>
              <a:endCxn id="13" idx="1"/>
            </p:cNvCxnSpPr>
            <p:nvPr/>
          </p:nvCxnSpPr>
          <p:spPr>
            <a:xfrm flipV="1">
              <a:off x="2697706" y="1458490"/>
              <a:ext cx="4000039" cy="2268485"/>
            </a:xfrm>
            <a:prstGeom prst="line">
              <a:avLst/>
            </a:prstGeom>
            <a:ln w="38100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19">
              <a:extLst>
                <a:ext uri="{FF2B5EF4-FFF2-40B4-BE49-F238E27FC236}">
                  <a16:creationId xmlns:a16="http://schemas.microsoft.com/office/drawing/2014/main" id="{DCB300EC-8A8D-4A96-B0F0-FA52D8409768}"/>
                </a:ext>
              </a:extLst>
            </p:cNvPr>
            <p:cNvSpPr/>
            <p:nvPr/>
          </p:nvSpPr>
          <p:spPr>
            <a:xfrm>
              <a:off x="2104049" y="1227513"/>
              <a:ext cx="517465" cy="6460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0070C0"/>
                  </a:solidFill>
                  <a:latin typeface="Times New Roman"/>
                  <a:ea typeface="+mj-ea"/>
                  <a:cs typeface="Times New Roman"/>
                </a:rPr>
                <a:t>А</a:t>
              </a:r>
              <a:endParaRPr lang="ru-RU" dirty="0"/>
            </a:p>
          </p:txBody>
        </p:sp>
        <p:sp>
          <p:nvSpPr>
            <p:cNvPr id="11" name="Прямоугольник 20">
              <a:extLst>
                <a:ext uri="{FF2B5EF4-FFF2-40B4-BE49-F238E27FC236}">
                  <a16:creationId xmlns:a16="http://schemas.microsoft.com/office/drawing/2014/main" id="{664ED3C8-D2C5-4A39-A343-35C31F2E3012}"/>
                </a:ext>
              </a:extLst>
            </p:cNvPr>
            <p:cNvSpPr/>
            <p:nvPr/>
          </p:nvSpPr>
          <p:spPr>
            <a:xfrm>
              <a:off x="6735046" y="3455287"/>
              <a:ext cx="492068" cy="6460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0070C0"/>
                  </a:solidFill>
                  <a:latin typeface="Times New Roman"/>
                  <a:ea typeface="+mj-ea"/>
                  <a:cs typeface="Times New Roman"/>
                </a:rPr>
                <a:t>В</a:t>
              </a:r>
              <a:endParaRPr lang="ru-RU" dirty="0"/>
            </a:p>
          </p:txBody>
        </p:sp>
        <p:sp>
          <p:nvSpPr>
            <p:cNvPr id="12" name="Прямоугольник 21">
              <a:extLst>
                <a:ext uri="{FF2B5EF4-FFF2-40B4-BE49-F238E27FC236}">
                  <a16:creationId xmlns:a16="http://schemas.microsoft.com/office/drawing/2014/main" id="{CA39639A-D256-4F00-9D58-74A004FA98B1}"/>
                </a:ext>
              </a:extLst>
            </p:cNvPr>
            <p:cNvSpPr/>
            <p:nvPr/>
          </p:nvSpPr>
          <p:spPr>
            <a:xfrm>
              <a:off x="2231034" y="3403926"/>
              <a:ext cx="466671" cy="6460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00B050"/>
                  </a:solidFill>
                  <a:latin typeface="Times New Roman"/>
                  <a:ea typeface="+mj-ea"/>
                  <a:cs typeface="Times New Roman"/>
                </a:rPr>
                <a:t>Р</a:t>
              </a:r>
              <a:endParaRPr lang="ru-RU" dirty="0"/>
            </a:p>
          </p:txBody>
        </p:sp>
        <p:sp>
          <p:nvSpPr>
            <p:cNvPr id="13" name="Прямоугольник 22">
              <a:extLst>
                <a:ext uri="{FF2B5EF4-FFF2-40B4-BE49-F238E27FC236}">
                  <a16:creationId xmlns:a16="http://schemas.microsoft.com/office/drawing/2014/main" id="{C3C92381-3E0F-4D5F-8754-C141330D1162}"/>
                </a:ext>
              </a:extLst>
            </p:cNvPr>
            <p:cNvSpPr/>
            <p:nvPr/>
          </p:nvSpPr>
          <p:spPr>
            <a:xfrm>
              <a:off x="6697745" y="1135440"/>
              <a:ext cx="620641" cy="6460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00B050"/>
                  </a:solidFill>
                  <a:latin typeface="Times New Roman"/>
                  <a:ea typeface="+mj-ea"/>
                  <a:cs typeface="Times New Roman"/>
                </a:rPr>
                <a:t>М</a:t>
              </a:r>
              <a:endParaRPr lang="ru-RU" dirty="0"/>
            </a:p>
          </p:txBody>
        </p:sp>
      </p:grpSp>
      <p:sp>
        <p:nvSpPr>
          <p:cNvPr id="16" name="Прямоугольник 18">
            <a:extLst>
              <a:ext uri="{FF2B5EF4-FFF2-40B4-BE49-F238E27FC236}">
                <a16:creationId xmlns:a16="http://schemas.microsoft.com/office/drawing/2014/main" id="{62B801F9-75C5-4044-B629-7EB6B9393949}"/>
              </a:ext>
            </a:extLst>
          </p:cNvPr>
          <p:cNvSpPr/>
          <p:nvPr/>
        </p:nvSpPr>
        <p:spPr bwMode="auto">
          <a:xfrm>
            <a:off x="4046504" y="2414236"/>
            <a:ext cx="544512" cy="6461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3600" b="1" kern="0" dirty="0">
                <a:solidFill>
                  <a:srgbClr val="FFFF00"/>
                </a:solidFill>
                <a:latin typeface="Times New Roman"/>
                <a:ea typeface="+mj-ea"/>
                <a:cs typeface="Times New Roman"/>
              </a:rPr>
              <a:t>О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7" name="Прямоугольник 23">
            <a:extLst>
              <a:ext uri="{FF2B5EF4-FFF2-40B4-BE49-F238E27FC236}">
                <a16:creationId xmlns:a16="http://schemas.microsoft.com/office/drawing/2014/main" id="{53221089-9C37-485E-9AF8-A7C6FBF95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326" y="5406935"/>
            <a:ext cx="74882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uk-UA" altLang="ru-UA" sz="3600" b="1" i="1" dirty="0"/>
              <a:t>Кажуть, що відрізки   АВ  і  РМ  перетинаються в точці О. </a:t>
            </a:r>
          </a:p>
        </p:txBody>
      </p:sp>
      <p:sp>
        <p:nvSpPr>
          <p:cNvPr id="18" name="Прямоугольник 26">
            <a:extLst>
              <a:ext uri="{FF2B5EF4-FFF2-40B4-BE49-F238E27FC236}">
                <a16:creationId xmlns:a16="http://schemas.microsoft.com/office/drawing/2014/main" id="{7F65EA8E-B936-4F41-887A-563D4870E8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363" y="77994"/>
            <a:ext cx="912474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uk-UA" altLang="ru-UA" sz="3600" b="1" i="1" dirty="0"/>
              <a:t>Відрізки   АВ і РМ   мають єдину спільну </a:t>
            </a:r>
          </a:p>
          <a:p>
            <a:pPr algn="ctr" eaLnBrk="1" hangingPunct="1"/>
            <a:r>
              <a:rPr lang="uk-UA" altLang="ru-UA" sz="3600" b="1" i="1" dirty="0"/>
              <a:t>точку О. 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6D7E3541-0DD9-4AD0-9EBE-86026F16F6E4}"/>
              </a:ext>
            </a:extLst>
          </p:cNvPr>
          <p:cNvSpPr/>
          <p:nvPr/>
        </p:nvSpPr>
        <p:spPr>
          <a:xfrm>
            <a:off x="4256053" y="3177030"/>
            <a:ext cx="206375" cy="2063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07E8C9DD-34D3-4A3D-984A-B2A1BC8C1E02}"/>
              </a:ext>
            </a:extLst>
          </p:cNvPr>
          <p:cNvSpPr/>
          <p:nvPr/>
        </p:nvSpPr>
        <p:spPr>
          <a:xfrm>
            <a:off x="6305514" y="4288725"/>
            <a:ext cx="206375" cy="20637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0EC67F8F-9846-44D5-AF05-B1EA692E32B4}"/>
              </a:ext>
            </a:extLst>
          </p:cNvPr>
          <p:cNvSpPr/>
          <p:nvPr/>
        </p:nvSpPr>
        <p:spPr>
          <a:xfrm>
            <a:off x="6305514" y="1990283"/>
            <a:ext cx="206375" cy="20637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7" name="Овал 26">
            <a:extLst>
              <a:ext uri="{FF2B5EF4-FFF2-40B4-BE49-F238E27FC236}">
                <a16:creationId xmlns:a16="http://schemas.microsoft.com/office/drawing/2014/main" id="{3DAD74FF-1911-4B8C-AA72-714BA8C39321}"/>
              </a:ext>
            </a:extLst>
          </p:cNvPr>
          <p:cNvSpPr/>
          <p:nvPr/>
        </p:nvSpPr>
        <p:spPr>
          <a:xfrm>
            <a:off x="2274453" y="2074685"/>
            <a:ext cx="206375" cy="20637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5CB28049-5772-4486-96F3-5232C8576FE9}"/>
              </a:ext>
            </a:extLst>
          </p:cNvPr>
          <p:cNvSpPr/>
          <p:nvPr/>
        </p:nvSpPr>
        <p:spPr>
          <a:xfrm>
            <a:off x="2363353" y="4256529"/>
            <a:ext cx="206375" cy="20637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6148" name="Picture 4" descr="Geometric Background Png">
            <a:extLst>
              <a:ext uri="{FF2B5EF4-FFF2-40B4-BE49-F238E27FC236}">
                <a16:creationId xmlns:a16="http://schemas.microsoft.com/office/drawing/2014/main" id="{619E6183-14D4-448F-B41C-697FF3D56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40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95E504F3-3B56-4F6C-9148-6A20A5EF5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7DDFD47-7B64-4FFA-A825-DC2E92DD74DB}"/>
              </a:ext>
            </a:extLst>
          </p:cNvPr>
          <p:cNvSpPr/>
          <p:nvPr/>
        </p:nvSpPr>
        <p:spPr>
          <a:xfrm>
            <a:off x="340983" y="142496"/>
            <a:ext cx="790786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Одиничний відрізок </a:t>
            </a:r>
            <a:r>
              <a:rPr lang="uk-UA" altLang="ru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одиниця вимірювання </a:t>
            </a:r>
          </a:p>
          <a:p>
            <a:endParaRPr lang="uk-UA" altLang="ru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altLang="ru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Одиницями вимірювання довжини є 1 мм, 1 см, 1 </a:t>
            </a:r>
            <a:r>
              <a:rPr lang="uk-UA" altLang="ru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altLang="ru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 м, 1 км. </a:t>
            </a:r>
          </a:p>
        </p:txBody>
      </p:sp>
      <p:pic>
        <p:nvPicPr>
          <p:cNvPr id="3" name="Picture 5" descr="C:\Users\Лена\Desktop\download.png">
            <a:extLst>
              <a:ext uri="{FF2B5EF4-FFF2-40B4-BE49-F238E27FC236}">
                <a16:creationId xmlns:a16="http://schemas.microsoft.com/office/drawing/2014/main" id="{CD08519B-E395-4852-88D9-DEC1E40728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27"/>
          <a:stretch/>
        </p:blipFill>
        <p:spPr bwMode="auto">
          <a:xfrm>
            <a:off x="340983" y="3962400"/>
            <a:ext cx="7507618" cy="1079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Geometric Background Png">
            <a:extLst>
              <a:ext uri="{FF2B5EF4-FFF2-40B4-BE49-F238E27FC236}">
                <a16:creationId xmlns:a16="http://schemas.microsoft.com/office/drawing/2014/main" id="{08FD899C-1EAA-4FCD-9AC8-13FEE8F6F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A5C6F053-2CE9-4052-9971-B90A77F27F4B}"/>
              </a:ext>
            </a:extLst>
          </p:cNvPr>
          <p:cNvSpPr/>
          <p:nvPr/>
        </p:nvSpPr>
        <p:spPr>
          <a:xfrm>
            <a:off x="668867" y="3773745"/>
            <a:ext cx="122766" cy="12276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320FE90B-40D0-49DD-9EA9-EFA6FFF01E5D}"/>
              </a:ext>
            </a:extLst>
          </p:cNvPr>
          <p:cNvSpPr/>
          <p:nvPr/>
        </p:nvSpPr>
        <p:spPr>
          <a:xfrm>
            <a:off x="3488267" y="3773745"/>
            <a:ext cx="122766" cy="12276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34AFDC8A-B416-4B6B-BD48-8527BD1FF381}"/>
              </a:ext>
            </a:extLst>
          </p:cNvPr>
          <p:cNvCxnSpPr>
            <a:cxnSpLocks/>
            <a:stCxn id="7" idx="6"/>
            <a:endCxn id="8" idx="2"/>
          </p:cNvCxnSpPr>
          <p:nvPr/>
        </p:nvCxnSpPr>
        <p:spPr>
          <a:xfrm>
            <a:off x="791633" y="3835128"/>
            <a:ext cx="269663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225A8C06-6669-4EB5-B84C-BEA0A6ACF20B}"/>
              </a:ext>
            </a:extLst>
          </p:cNvPr>
          <p:cNvSpPr/>
          <p:nvPr/>
        </p:nvSpPr>
        <p:spPr>
          <a:xfrm>
            <a:off x="3320259" y="3191221"/>
            <a:ext cx="4587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107A0314-5338-4C53-BE50-6BCF845B8672}"/>
              </a:ext>
            </a:extLst>
          </p:cNvPr>
          <p:cNvSpPr/>
          <p:nvPr/>
        </p:nvSpPr>
        <p:spPr>
          <a:xfrm>
            <a:off x="489639" y="3195029"/>
            <a:ext cx="4812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</p:spTree>
    <p:extLst>
      <p:ext uri="{BB962C8B-B14F-4D97-AF65-F5344CB8AC3E}">
        <p14:creationId xmlns:p14="http://schemas.microsoft.com/office/powerpoint/2010/main" val="411937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95E504F3-3B56-4F6C-9148-6A20A5EF5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Geometric Background Png">
            <a:extLst>
              <a:ext uri="{FF2B5EF4-FFF2-40B4-BE49-F238E27FC236}">
                <a16:creationId xmlns:a16="http://schemas.microsoft.com/office/drawing/2014/main" id="{08FD899C-1EAA-4FCD-9AC8-13FEE8F6F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12C81CD-0C75-4008-A7E8-DA9BD9C391C5}"/>
              </a:ext>
            </a:extLst>
          </p:cNvPr>
          <p:cNvSpPr/>
          <p:nvPr/>
        </p:nvSpPr>
        <p:spPr>
          <a:xfrm>
            <a:off x="246698" y="54340"/>
            <a:ext cx="8670963" cy="67403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Одиниці вимірювання довжини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мм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міліметри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сантиметри</a:t>
            </a:r>
          </a:p>
          <a:p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дециметри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метри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кілометри</a:t>
            </a:r>
          </a:p>
          <a:p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см = 10 мм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10 см = 100 мм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м = 10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дм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100 см = 1000 мм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км = 1000 м = 100 000 см = 1 000 000 мм</a:t>
            </a:r>
          </a:p>
        </p:txBody>
      </p:sp>
    </p:spTree>
    <p:extLst>
      <p:ext uri="{BB962C8B-B14F-4D97-AF65-F5344CB8AC3E}">
        <p14:creationId xmlns:p14="http://schemas.microsoft.com/office/powerpoint/2010/main" val="397056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95E504F3-3B56-4F6C-9148-6A20A5EF5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Geometric Background Png">
            <a:extLst>
              <a:ext uri="{FF2B5EF4-FFF2-40B4-BE49-F238E27FC236}">
                <a16:creationId xmlns:a16="http://schemas.microsoft.com/office/drawing/2014/main" id="{08FD899C-1EAA-4FCD-9AC8-13FEE8F6F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Лена\Desktop\starovinn-mri-vimryuvannya-dovzhini-plosch-masi-znachennya-starovinnih-zahodv-vimryuvannya-velichin-na-rus_481.jpg">
            <a:extLst>
              <a:ext uri="{FF2B5EF4-FFF2-40B4-BE49-F238E27FC236}">
                <a16:creationId xmlns:a16="http://schemas.microsoft.com/office/drawing/2014/main" id="{2BE6FF96-3433-4BC7-B2B1-87095766D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742950"/>
            <a:ext cx="6362700" cy="5981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CE0470B-ADB7-4D9B-A529-8ADF345A8B5A}"/>
              </a:ext>
            </a:extLst>
          </p:cNvPr>
          <p:cNvSpPr/>
          <p:nvPr/>
        </p:nvSpPr>
        <p:spPr>
          <a:xfrm>
            <a:off x="976965" y="133350"/>
            <a:ext cx="55771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Стародавні міри довжини</a:t>
            </a:r>
          </a:p>
        </p:txBody>
      </p:sp>
    </p:spTree>
    <p:extLst>
      <p:ext uri="{BB962C8B-B14F-4D97-AF65-F5344CB8AC3E}">
        <p14:creationId xmlns:p14="http://schemas.microsoft.com/office/powerpoint/2010/main" val="146251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476FAF11-18D5-4CD5-B074-FB49C44CF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3777B3F-F79C-45FD-ABD0-3C4D239979F4}"/>
              </a:ext>
            </a:extLst>
          </p:cNvPr>
          <p:cNvSpPr/>
          <p:nvPr/>
        </p:nvSpPr>
        <p:spPr>
          <a:xfrm>
            <a:off x="133505" y="133592"/>
            <a:ext cx="832448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властивість вимірювання відрізків</a:t>
            </a:r>
            <a:endParaRPr lang="en-US" altLang="ru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ru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Довжина відрізка дорівнює сумі довжин частин, на які він розбивається будь-якою його внутрішньою точкою.</a:t>
            </a:r>
          </a:p>
        </p:txBody>
      </p:sp>
      <p:pic>
        <p:nvPicPr>
          <p:cNvPr id="3" name="Picture 2" descr="C:\Users\Лена\Desktop\255-1392187027.png">
            <a:extLst>
              <a:ext uri="{FF2B5EF4-FFF2-40B4-BE49-F238E27FC236}">
                <a16:creationId xmlns:a16="http://schemas.microsoft.com/office/drawing/2014/main" id="{FB917F45-F7D9-4DF0-9C2F-D7469643A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7" y="2995914"/>
            <a:ext cx="7272337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Geometric Background Png">
            <a:extLst>
              <a:ext uri="{FF2B5EF4-FFF2-40B4-BE49-F238E27FC236}">
                <a16:creationId xmlns:a16="http://schemas.microsoft.com/office/drawing/2014/main" id="{BDFFF9B2-CD0D-4334-95F9-927F91F40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B832032-E64C-4717-AE37-63370FCBFAFB}"/>
              </a:ext>
            </a:extLst>
          </p:cNvPr>
          <p:cNvSpPr/>
          <p:nvPr/>
        </p:nvSpPr>
        <p:spPr>
          <a:xfrm>
            <a:off x="2122964" y="3771899"/>
            <a:ext cx="1083733" cy="355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см</a:t>
            </a:r>
            <a:endParaRPr lang="ru-UA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DE66E2B5-7B34-4293-8FA1-3991EB754A77}"/>
              </a:ext>
            </a:extLst>
          </p:cNvPr>
          <p:cNvSpPr/>
          <p:nvPr/>
        </p:nvSpPr>
        <p:spPr>
          <a:xfrm>
            <a:off x="4703951" y="3776132"/>
            <a:ext cx="1083733" cy="355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3,5 см</a:t>
            </a:r>
            <a:endParaRPr lang="ru-UA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B0C4A8E8-223E-4B44-8E8F-A669C28F59BB}"/>
              </a:ext>
            </a:extLst>
          </p:cNvPr>
          <p:cNvSpPr/>
          <p:nvPr/>
        </p:nvSpPr>
        <p:spPr>
          <a:xfrm>
            <a:off x="3332351" y="3077906"/>
            <a:ext cx="1083733" cy="355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7,5 см</a:t>
            </a:r>
            <a:endParaRPr lang="ru-UA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72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4B9806A8-A182-4CF2-A356-11CEBEA4F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Geometric Background Png">
            <a:extLst>
              <a:ext uri="{FF2B5EF4-FFF2-40B4-BE49-F238E27FC236}">
                <a16:creationId xmlns:a16="http://schemas.microsoft.com/office/drawing/2014/main" id="{D5C8097C-EE52-4008-A488-F18B24D45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BCCA2C7-162D-49C1-81C8-B3C23376F20C}"/>
              </a:ext>
            </a:extLst>
          </p:cNvPr>
          <p:cNvSpPr/>
          <p:nvPr/>
        </p:nvSpPr>
        <p:spPr>
          <a:xfrm>
            <a:off x="13351" y="102690"/>
            <a:ext cx="87757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ru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вимірювання відрізків використовують різні вимірювальні інструменти. 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Линейка PNG">
            <a:extLst>
              <a:ext uri="{FF2B5EF4-FFF2-40B4-BE49-F238E27FC236}">
                <a16:creationId xmlns:a16="http://schemas.microsoft.com/office/drawing/2014/main" id="{C08DC756-D394-4EDE-8CD6-0D989230CA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0567">
            <a:off x="1777164" y="1846617"/>
            <a:ext cx="4333875" cy="217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Измерительная рулетка PNG">
            <a:extLst>
              <a:ext uri="{FF2B5EF4-FFF2-40B4-BE49-F238E27FC236}">
                <a16:creationId xmlns:a16="http://schemas.microsoft.com/office/drawing/2014/main" id="{108A437B-0685-4CC9-B050-6284FD8BC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8270">
            <a:off x="207537" y="3800272"/>
            <a:ext cx="2933568" cy="293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штангенциркуль png images | PNGEgg">
            <a:extLst>
              <a:ext uri="{FF2B5EF4-FFF2-40B4-BE49-F238E27FC236}">
                <a16:creationId xmlns:a16="http://schemas.microsoft.com/office/drawing/2014/main" id="{523149C0-8781-4235-8187-28BB26544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9" b="89720" l="7778" r="95444">
                        <a14:foregroundMark x1="7889" y1="79439" x2="7778" y2="33022"/>
                        <a14:foregroundMark x1="90111" y1="42991" x2="95444" y2="426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4688">
            <a:off x="-178272" y="2704700"/>
            <a:ext cx="5124369" cy="182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Микрометры">
            <a:extLst>
              <a:ext uri="{FF2B5EF4-FFF2-40B4-BE49-F238E27FC236}">
                <a16:creationId xmlns:a16="http://schemas.microsoft.com/office/drawing/2014/main" id="{2A43CF0B-29D8-4725-9289-0D43E9456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144" b="89831" l="5291" r="92769">
                        <a14:foregroundMark x1="44356" y1="8686" x2="48854" y2="7627"/>
                        <a14:foregroundMark x1="48854" y1="7627" x2="54762" y2="8051"/>
                        <a14:foregroundMark x1="85185" y1="19703" x2="89859" y2="19492"/>
                        <a14:foregroundMark x1="89859" y1="19492" x2="92857" y2="19915"/>
                        <a14:foregroundMark x1="11464" y1="23517" x2="9347" y2="59322"/>
                        <a14:foregroundMark x1="9347" y1="59322" x2="9788" y2="47669"/>
                        <a14:foregroundMark x1="9788" y1="47669" x2="10229" y2="45127"/>
                        <a14:foregroundMark x1="6437" y1="71822" x2="5379" y2="59746"/>
                        <a14:foregroundMark x1="5379" y1="59746" x2="6085" y2="55297"/>
                        <a14:foregroundMark x1="46737" y1="6780" x2="56085" y2="61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27" y="1273586"/>
            <a:ext cx="3642460" cy="1516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Лазерний далекомір Vortex Viper HD 3000 (LRF-VP3000), цена 23940 грн -  Prom.ua (ID#1634204925)">
            <a:extLst>
              <a:ext uri="{FF2B5EF4-FFF2-40B4-BE49-F238E27FC236}">
                <a16:creationId xmlns:a16="http://schemas.microsoft.com/office/drawing/2014/main" id="{04CEFEDD-C9C6-4F9A-8DC4-755B0AC00E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277" t="13053" r="16503" b="15649"/>
          <a:stretch/>
        </p:blipFill>
        <p:spPr bwMode="auto">
          <a:xfrm>
            <a:off x="5235684" y="3920336"/>
            <a:ext cx="2820202" cy="286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74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CC3E4035-F0AA-45C3-87EC-2138C329A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7B4F80-9A19-4037-949D-CFC495A6999C}"/>
              </a:ext>
            </a:extLst>
          </p:cNvPr>
          <p:cNvSpPr txBox="1">
            <a:spLocks/>
          </p:cNvSpPr>
          <p:nvPr/>
        </p:nvSpPr>
        <p:spPr>
          <a:xfrm>
            <a:off x="137319" y="176216"/>
            <a:ext cx="721042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altLang="ru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Довжину відрізка називають також </a:t>
            </a:r>
            <a:r>
              <a:rPr lang="uk-UA" altLang="ru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відстанню між його кінцями</a:t>
            </a:r>
            <a:r>
              <a:rPr lang="uk-UA" altLang="ru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grpSp>
        <p:nvGrpSpPr>
          <p:cNvPr id="3" name="Группа 9">
            <a:extLst>
              <a:ext uri="{FF2B5EF4-FFF2-40B4-BE49-F238E27FC236}">
                <a16:creationId xmlns:a16="http://schemas.microsoft.com/office/drawing/2014/main" id="{5D828E8E-D52C-43F8-B1DD-9B3661D8DC50}"/>
              </a:ext>
            </a:extLst>
          </p:cNvPr>
          <p:cNvGrpSpPr>
            <a:grpSpLocks/>
          </p:cNvGrpSpPr>
          <p:nvPr/>
        </p:nvGrpSpPr>
        <p:grpSpPr bwMode="auto">
          <a:xfrm>
            <a:off x="801554" y="2056604"/>
            <a:ext cx="5130800" cy="228600"/>
            <a:chOff x="1859124" y="3098676"/>
            <a:chExt cx="6024660" cy="229217"/>
          </a:xfrm>
          <a:solidFill>
            <a:srgbClr val="FFFF00"/>
          </a:solidFill>
        </p:grpSpPr>
        <p:cxnSp>
          <p:nvCxnSpPr>
            <p:cNvPr id="4" name="Прямая соединительная линия 4">
              <a:extLst>
                <a:ext uri="{FF2B5EF4-FFF2-40B4-BE49-F238E27FC236}">
                  <a16:creationId xmlns:a16="http://schemas.microsoft.com/office/drawing/2014/main" id="{7360A3B1-AD90-425E-A1D5-844CF9FCB12E}"/>
                </a:ext>
              </a:extLst>
            </p:cNvPr>
            <p:cNvCxnSpPr/>
            <p:nvPr/>
          </p:nvCxnSpPr>
          <p:spPr>
            <a:xfrm>
              <a:off x="1980288" y="3213285"/>
              <a:ext cx="5903496" cy="0"/>
            </a:xfrm>
            <a:prstGeom prst="line">
              <a:avLst/>
            </a:prstGeom>
            <a:grpFill/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Овал 4">
              <a:extLst>
                <a:ext uri="{FF2B5EF4-FFF2-40B4-BE49-F238E27FC236}">
                  <a16:creationId xmlns:a16="http://schemas.microsoft.com/office/drawing/2014/main" id="{1CA574EF-24A4-452B-9C79-F6CE7E9A36F1}"/>
                </a:ext>
              </a:extLst>
            </p:cNvPr>
            <p:cNvSpPr/>
            <p:nvPr/>
          </p:nvSpPr>
          <p:spPr>
            <a:xfrm>
              <a:off x="1859124" y="3098676"/>
              <a:ext cx="240464" cy="22921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</p:grpSp>
      <p:sp>
        <p:nvSpPr>
          <p:cNvPr id="7" name="Прямоугольник 10">
            <a:extLst>
              <a:ext uri="{FF2B5EF4-FFF2-40B4-BE49-F238E27FC236}">
                <a16:creationId xmlns:a16="http://schemas.microsoft.com/office/drawing/2014/main" id="{E68AD6A3-C99E-448E-981E-8B2745755D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417" y="4259466"/>
            <a:ext cx="671622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uk-UA" altLang="ru-UA" sz="4000" b="1" i="1" dirty="0"/>
              <a:t>Два відрізки  називають  рівними,  якщо </a:t>
            </a:r>
          </a:p>
          <a:p>
            <a:pPr algn="ctr" eaLnBrk="1" hangingPunct="1"/>
            <a:r>
              <a:rPr lang="uk-UA" altLang="ru-UA" sz="4000" b="1" i="1" dirty="0"/>
              <a:t>рівні  їх  довжини.  </a:t>
            </a:r>
            <a:endParaRPr lang="uk-UA" altLang="ru-UA" sz="4000" i="1" dirty="0"/>
          </a:p>
        </p:txBody>
      </p:sp>
      <p:grpSp>
        <p:nvGrpSpPr>
          <p:cNvPr id="8" name="Группа 11">
            <a:extLst>
              <a:ext uri="{FF2B5EF4-FFF2-40B4-BE49-F238E27FC236}">
                <a16:creationId xmlns:a16="http://schemas.microsoft.com/office/drawing/2014/main" id="{6245AD52-6A80-47D4-8532-6547E25E67D9}"/>
              </a:ext>
            </a:extLst>
          </p:cNvPr>
          <p:cNvGrpSpPr>
            <a:grpSpLocks/>
          </p:cNvGrpSpPr>
          <p:nvPr/>
        </p:nvGrpSpPr>
        <p:grpSpPr bwMode="auto">
          <a:xfrm>
            <a:off x="614229" y="2797961"/>
            <a:ext cx="5618321" cy="731837"/>
            <a:chOff x="1973602" y="4198637"/>
            <a:chExt cx="5617994" cy="731877"/>
          </a:xfrm>
        </p:grpSpPr>
        <p:grpSp>
          <p:nvGrpSpPr>
            <p:cNvPr id="9" name="Группа 12">
              <a:extLst>
                <a:ext uri="{FF2B5EF4-FFF2-40B4-BE49-F238E27FC236}">
                  <a16:creationId xmlns:a16="http://schemas.microsoft.com/office/drawing/2014/main" id="{20395ABB-012A-4EB2-92C7-1F34F98CEAB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0640" y="4797152"/>
              <a:ext cx="5256584" cy="133362"/>
              <a:chOff x="2051720" y="2204864"/>
              <a:chExt cx="5256584" cy="144016"/>
            </a:xfrm>
          </p:grpSpPr>
          <p:cxnSp>
            <p:nvCxnSpPr>
              <p:cNvPr id="12" name="Прямая соединительная линия 15">
                <a:extLst>
                  <a:ext uri="{FF2B5EF4-FFF2-40B4-BE49-F238E27FC236}">
                    <a16:creationId xmlns:a16="http://schemas.microsoft.com/office/drawing/2014/main" id="{0D4C7C90-14F8-41CA-93A4-7FE5186E3804}"/>
                  </a:ext>
                </a:extLst>
              </p:cNvPr>
              <p:cNvCxnSpPr/>
              <p:nvPr/>
            </p:nvCxnSpPr>
            <p:spPr>
              <a:xfrm>
                <a:off x="2123429" y="2276875"/>
                <a:ext cx="5113040" cy="0"/>
              </a:xfrm>
              <a:prstGeom prst="line">
                <a:avLst/>
              </a:prstGeom>
              <a:ln w="38100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Овал 12">
                <a:extLst>
                  <a:ext uri="{FF2B5EF4-FFF2-40B4-BE49-F238E27FC236}">
                    <a16:creationId xmlns:a16="http://schemas.microsoft.com/office/drawing/2014/main" id="{103AC428-4004-4A39-9C50-E8E6F188E5A2}"/>
                  </a:ext>
                </a:extLst>
              </p:cNvPr>
              <p:cNvSpPr/>
              <p:nvPr/>
            </p:nvSpPr>
            <p:spPr>
              <a:xfrm>
                <a:off x="2051996" y="2204869"/>
                <a:ext cx="144454" cy="144011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/>
              </a:p>
            </p:txBody>
          </p:sp>
          <p:sp>
            <p:nvSpPr>
              <p:cNvPr id="14" name="Овал 13">
                <a:extLst>
                  <a:ext uri="{FF2B5EF4-FFF2-40B4-BE49-F238E27FC236}">
                    <a16:creationId xmlns:a16="http://schemas.microsoft.com/office/drawing/2014/main" id="{67F652CE-5DBC-401B-8579-F4E0F197589A}"/>
                  </a:ext>
                </a:extLst>
              </p:cNvPr>
              <p:cNvSpPr/>
              <p:nvPr/>
            </p:nvSpPr>
            <p:spPr>
              <a:xfrm>
                <a:off x="7163448" y="2204869"/>
                <a:ext cx="144454" cy="144011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</p:grpSp>
        <p:sp>
          <p:nvSpPr>
            <p:cNvPr id="10" name="Прямоугольник 13">
              <a:extLst>
                <a:ext uri="{FF2B5EF4-FFF2-40B4-BE49-F238E27FC236}">
                  <a16:creationId xmlns:a16="http://schemas.microsoft.com/office/drawing/2014/main" id="{CB30999E-0D46-498E-BAA0-3828CD8BF8DE}"/>
                </a:ext>
              </a:extLst>
            </p:cNvPr>
            <p:cNvSpPr/>
            <p:nvPr/>
          </p:nvSpPr>
          <p:spPr>
            <a:xfrm>
              <a:off x="1973602" y="4198637"/>
              <a:ext cx="518061" cy="6463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uk-UA" sz="3600" b="1" kern="0" dirty="0">
                  <a:solidFill>
                    <a:srgbClr val="92D050"/>
                  </a:solidFill>
                  <a:latin typeface="Times New Roman"/>
                  <a:ea typeface="+mj-ea"/>
                  <a:cs typeface="Times New Roman"/>
                </a:rPr>
                <a:t>А</a:t>
              </a:r>
              <a:endParaRPr lang="ru-RU" dirty="0">
                <a:solidFill>
                  <a:srgbClr val="92D050"/>
                </a:solidFill>
              </a:endParaRPr>
            </a:p>
          </p:txBody>
        </p:sp>
        <p:sp>
          <p:nvSpPr>
            <p:cNvPr id="11" name="Прямоугольник 14">
              <a:extLst>
                <a:ext uri="{FF2B5EF4-FFF2-40B4-BE49-F238E27FC236}">
                  <a16:creationId xmlns:a16="http://schemas.microsoft.com/office/drawing/2014/main" id="{847CDA34-CB44-4DF1-B363-5E1B3E893869}"/>
                </a:ext>
              </a:extLst>
            </p:cNvPr>
            <p:cNvSpPr/>
            <p:nvPr/>
          </p:nvSpPr>
          <p:spPr>
            <a:xfrm>
              <a:off x="7099182" y="4265316"/>
              <a:ext cx="492414" cy="64636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uk-UA" sz="3600" b="1" kern="0" dirty="0">
                  <a:solidFill>
                    <a:srgbClr val="92D050"/>
                  </a:solidFill>
                  <a:latin typeface="Times New Roman"/>
                  <a:ea typeface="+mj-ea"/>
                  <a:cs typeface="Times New Roman"/>
                </a:rPr>
                <a:t>В</a:t>
              </a:r>
              <a:endParaRPr lang="ru-RU" sz="3600" b="1" kern="0" dirty="0">
                <a:solidFill>
                  <a:srgbClr val="92D050"/>
                </a:solidFill>
                <a:latin typeface="Times New Roman"/>
                <a:ea typeface="+mj-ea"/>
                <a:cs typeface="Times New Roman"/>
              </a:endParaRPr>
            </a:p>
          </p:txBody>
        </p:sp>
      </p:grpSp>
      <p:sp>
        <p:nvSpPr>
          <p:cNvPr id="15" name="Прямоугольник 18">
            <a:extLst>
              <a:ext uri="{FF2B5EF4-FFF2-40B4-BE49-F238E27FC236}">
                <a16:creationId xmlns:a16="http://schemas.microsoft.com/office/drawing/2014/main" id="{51561475-3B7D-47B7-8E75-E83AA6B8F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229" y="1531136"/>
            <a:ext cx="5032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UA" sz="2800" b="1" i="1" dirty="0">
                <a:solidFill>
                  <a:srgbClr val="FFFF00"/>
                </a:solidFill>
              </a:rPr>
              <a:t>М</a:t>
            </a:r>
            <a:endParaRPr lang="ru-RU" altLang="ru-UA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9">
            <a:extLst>
              <a:ext uri="{FF2B5EF4-FFF2-40B4-BE49-F238E27FC236}">
                <a16:creationId xmlns:a16="http://schemas.microsoft.com/office/drawing/2014/main" id="{26E03E18-1972-42E2-A59C-D166AD5466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3304" y="1570823"/>
            <a:ext cx="404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r>
              <a:rPr lang="ru-RU" altLang="ru-UA" sz="2800" b="1" i="1" dirty="0">
                <a:solidFill>
                  <a:srgbClr val="FFFF00"/>
                </a:solidFill>
              </a:rPr>
              <a:t>Р</a:t>
            </a:r>
            <a:endParaRPr lang="ru-RU" altLang="ru-UA" dirty="0">
              <a:solidFill>
                <a:srgbClr val="FFFF00"/>
              </a:solidFill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F5C3E13D-CCCC-455B-829E-6BBE83246A94}"/>
              </a:ext>
            </a:extLst>
          </p:cNvPr>
          <p:cNvSpPr/>
          <p:nvPr/>
        </p:nvSpPr>
        <p:spPr bwMode="auto">
          <a:xfrm>
            <a:off x="5866314" y="2056604"/>
            <a:ext cx="204787" cy="22860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9" name="Picture 4" descr="Geometric Background Png">
            <a:extLst>
              <a:ext uri="{FF2B5EF4-FFF2-40B4-BE49-F238E27FC236}">
                <a16:creationId xmlns:a16="http://schemas.microsoft.com/office/drawing/2014/main" id="{1A3884F6-77F4-45E2-8DD8-27A9AB307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04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E26483C2-9D9F-4070-B9FC-F6F52FCB2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3">
            <a:extLst>
              <a:ext uri="{FF2B5EF4-FFF2-40B4-BE49-F238E27FC236}">
                <a16:creationId xmlns:a16="http://schemas.microsoft.com/office/drawing/2014/main" id="{07855599-C25E-4AA8-8849-22A8F6E12F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3354" y="3371467"/>
            <a:ext cx="7794896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/>
            <a:endParaRPr lang="ru-RU" altLang="ru-UA" sz="2800" b="1" i="1" dirty="0">
              <a:solidFill>
                <a:srgbClr val="B00000"/>
              </a:solidFill>
            </a:endParaRPr>
          </a:p>
          <a:p>
            <a:pPr algn="ctr" eaLnBrk="1" hangingPunct="1"/>
            <a:r>
              <a:rPr lang="uk-UA" altLang="ru-UA" sz="3600" b="1" i="1" dirty="0"/>
              <a:t>а відрізки неоднакової довжини — різною кількістю рисочок.  </a:t>
            </a:r>
          </a:p>
        </p:txBody>
      </p:sp>
      <p:sp>
        <p:nvSpPr>
          <p:cNvPr id="13" name="Прямоугольник 19455">
            <a:extLst>
              <a:ext uri="{FF2B5EF4-FFF2-40B4-BE49-F238E27FC236}">
                <a16:creationId xmlns:a16="http://schemas.microsoft.com/office/drawing/2014/main" id="{E0E3A2D1-F927-49AA-A3C1-CDC48930F1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5125"/>
            <a:ext cx="757897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uk-UA" altLang="ru-UA" sz="3600" b="1" i="1" dirty="0"/>
              <a:t>На малюнках рівні відрізки прийнято позначати однаковою кількістю рисочок,</a:t>
            </a:r>
          </a:p>
        </p:txBody>
      </p:sp>
      <p:pic>
        <p:nvPicPr>
          <p:cNvPr id="26" name="Picture 4" descr="Geometric Background Png">
            <a:extLst>
              <a:ext uri="{FF2B5EF4-FFF2-40B4-BE49-F238E27FC236}">
                <a16:creationId xmlns:a16="http://schemas.microsoft.com/office/drawing/2014/main" id="{11E67035-BC41-4431-8FBC-87974030C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661" y="0"/>
            <a:ext cx="6848988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па 19462">
            <a:extLst>
              <a:ext uri="{FF2B5EF4-FFF2-40B4-BE49-F238E27FC236}">
                <a16:creationId xmlns:a16="http://schemas.microsoft.com/office/drawing/2014/main" id="{76B22779-94FF-44FA-B3EC-4E2DCE434781}"/>
              </a:ext>
            </a:extLst>
          </p:cNvPr>
          <p:cNvGrpSpPr>
            <a:grpSpLocks/>
          </p:cNvGrpSpPr>
          <p:nvPr/>
        </p:nvGrpSpPr>
        <p:grpSpPr bwMode="auto">
          <a:xfrm>
            <a:off x="367124" y="2320591"/>
            <a:ext cx="6621462" cy="811212"/>
            <a:chOff x="1636838" y="1427887"/>
            <a:chExt cx="6621774" cy="811252"/>
          </a:xfrm>
        </p:grpSpPr>
        <p:cxnSp>
          <p:nvCxnSpPr>
            <p:cNvPr id="4" name="Прямая соединительная линия 5">
              <a:extLst>
                <a:ext uri="{FF2B5EF4-FFF2-40B4-BE49-F238E27FC236}">
                  <a16:creationId xmlns:a16="http://schemas.microsoft.com/office/drawing/2014/main" id="{23EB4E49-ECD8-4455-96FE-24CEE3E83D89}"/>
                </a:ext>
              </a:extLst>
            </p:cNvPr>
            <p:cNvCxnSpPr/>
            <p:nvPr/>
          </p:nvCxnSpPr>
          <p:spPr>
            <a:xfrm>
              <a:off x="1847985" y="2094670"/>
              <a:ext cx="6121688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Овал 4">
              <a:extLst>
                <a:ext uri="{FF2B5EF4-FFF2-40B4-BE49-F238E27FC236}">
                  <a16:creationId xmlns:a16="http://schemas.microsoft.com/office/drawing/2014/main" id="{26407A2E-5C8A-4016-8F23-BD8850457737}"/>
                </a:ext>
              </a:extLst>
            </p:cNvPr>
            <p:cNvSpPr/>
            <p:nvPr/>
          </p:nvSpPr>
          <p:spPr>
            <a:xfrm>
              <a:off x="4905654" y="1893047"/>
              <a:ext cx="287352" cy="287352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BEA3685B-CB4C-4909-85AA-6F40B13946B0}"/>
                </a:ext>
              </a:extLst>
            </p:cNvPr>
            <p:cNvSpPr/>
            <p:nvPr/>
          </p:nvSpPr>
          <p:spPr>
            <a:xfrm>
              <a:off x="1705103" y="1951788"/>
              <a:ext cx="287352" cy="287351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7" name="Овал 6">
              <a:extLst>
                <a:ext uri="{FF2B5EF4-FFF2-40B4-BE49-F238E27FC236}">
                  <a16:creationId xmlns:a16="http://schemas.microsoft.com/office/drawing/2014/main" id="{C48D6868-6F8A-4522-BD83-54CEB72AD3CD}"/>
                </a:ext>
              </a:extLst>
            </p:cNvPr>
            <p:cNvSpPr/>
            <p:nvPr/>
          </p:nvSpPr>
          <p:spPr>
            <a:xfrm>
              <a:off x="7899820" y="1951788"/>
              <a:ext cx="288939" cy="287351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cxnSp>
          <p:nvCxnSpPr>
            <p:cNvPr id="8" name="Прямая соединительная линия 21">
              <a:extLst>
                <a:ext uri="{FF2B5EF4-FFF2-40B4-BE49-F238E27FC236}">
                  <a16:creationId xmlns:a16="http://schemas.microsoft.com/office/drawing/2014/main" id="{DA9C0C54-0202-4645-8364-104F1D0D1A52}"/>
                </a:ext>
              </a:extLst>
            </p:cNvPr>
            <p:cNvCxnSpPr/>
            <p:nvPr/>
          </p:nvCxnSpPr>
          <p:spPr>
            <a:xfrm flipH="1">
              <a:off x="3378407" y="1951788"/>
              <a:ext cx="53978" cy="250837"/>
            </a:xfrm>
            <a:prstGeom prst="line">
              <a:avLst/>
            </a:prstGeom>
            <a:ln w="444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Прямоугольник 24">
              <a:extLst>
                <a:ext uri="{FF2B5EF4-FFF2-40B4-BE49-F238E27FC236}">
                  <a16:creationId xmlns:a16="http://schemas.microsoft.com/office/drawing/2014/main" id="{75AFEF3F-6822-406E-B552-C23FDF9FD9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6838" y="1427887"/>
              <a:ext cx="42351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ru-RU" altLang="ru-UA" sz="2800" b="1" i="1" dirty="0">
                  <a:solidFill>
                    <a:srgbClr val="00B0F0"/>
                  </a:solidFill>
                </a:rPr>
                <a:t>А</a:t>
              </a:r>
              <a:endParaRPr lang="ru-RU" altLang="ru-UA" dirty="0">
                <a:solidFill>
                  <a:srgbClr val="00B0F0"/>
                </a:solidFill>
              </a:endParaRPr>
            </a:p>
          </p:txBody>
        </p:sp>
        <p:sp>
          <p:nvSpPr>
            <p:cNvPr id="11" name="Прямоугольник 27">
              <a:extLst>
                <a:ext uri="{FF2B5EF4-FFF2-40B4-BE49-F238E27FC236}">
                  <a16:creationId xmlns:a16="http://schemas.microsoft.com/office/drawing/2014/main" id="{525EAFA5-3036-42D7-9CE3-560BBE1962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5098" y="1444411"/>
              <a:ext cx="42351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ru-RU" altLang="ru-UA" sz="2800" b="1" i="1" dirty="0">
                  <a:solidFill>
                    <a:srgbClr val="00B0F0"/>
                  </a:solidFill>
                </a:rPr>
                <a:t>В</a:t>
              </a:r>
              <a:endParaRPr lang="ru-RU" altLang="ru-UA" dirty="0">
                <a:solidFill>
                  <a:srgbClr val="00B0F0"/>
                </a:solidFill>
              </a:endParaRPr>
            </a:p>
          </p:txBody>
        </p:sp>
        <p:sp>
          <p:nvSpPr>
            <p:cNvPr id="12" name="Прямоугольник 30">
              <a:extLst>
                <a:ext uri="{FF2B5EF4-FFF2-40B4-BE49-F238E27FC236}">
                  <a16:creationId xmlns:a16="http://schemas.microsoft.com/office/drawing/2014/main" id="{1E87ED16-A1B0-4AF5-866C-3FB2B702DE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67253" y="1427887"/>
              <a:ext cx="42351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ru-RU" altLang="ru-UA" sz="2800" b="1" i="1" dirty="0">
                  <a:solidFill>
                    <a:srgbClr val="00B0F0"/>
                  </a:solidFill>
                </a:rPr>
                <a:t>С</a:t>
              </a:r>
              <a:endParaRPr lang="ru-RU" altLang="ru-UA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4" name="Группа 19463">
            <a:extLst>
              <a:ext uri="{FF2B5EF4-FFF2-40B4-BE49-F238E27FC236}">
                <a16:creationId xmlns:a16="http://schemas.microsoft.com/office/drawing/2014/main" id="{2C829DA1-61C2-4CE2-B8C9-627EB408E7AE}"/>
              </a:ext>
            </a:extLst>
          </p:cNvPr>
          <p:cNvGrpSpPr>
            <a:grpSpLocks/>
          </p:cNvGrpSpPr>
          <p:nvPr/>
        </p:nvGrpSpPr>
        <p:grpSpPr bwMode="auto">
          <a:xfrm>
            <a:off x="631442" y="5386808"/>
            <a:ext cx="6296025" cy="841375"/>
            <a:chOff x="1716910" y="4963969"/>
            <a:chExt cx="6297589" cy="841536"/>
          </a:xfrm>
        </p:grpSpPr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44005C36-F1C5-4F08-A1C6-B24F3E2B8BD4}"/>
                </a:ext>
              </a:extLst>
            </p:cNvPr>
            <p:cNvSpPr/>
            <p:nvPr/>
          </p:nvSpPr>
          <p:spPr>
            <a:xfrm>
              <a:off x="3419133" y="5516525"/>
              <a:ext cx="288997" cy="288980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3D920148-7263-4299-87A5-AD0C81502026}"/>
                </a:ext>
              </a:extLst>
            </p:cNvPr>
            <p:cNvSpPr/>
            <p:nvPr/>
          </p:nvSpPr>
          <p:spPr>
            <a:xfrm>
              <a:off x="1836002" y="5516525"/>
              <a:ext cx="287409" cy="288980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CF6E7F2B-7767-47EE-88B5-CD1A65068427}"/>
                </a:ext>
              </a:extLst>
            </p:cNvPr>
            <p:cNvSpPr/>
            <p:nvPr/>
          </p:nvSpPr>
          <p:spPr>
            <a:xfrm>
              <a:off x="7647695" y="5516525"/>
              <a:ext cx="288997" cy="288980"/>
            </a:xfrm>
            <a:prstGeom prst="ellipse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cxnSp>
          <p:nvCxnSpPr>
            <p:cNvPr id="18" name="Прямая соединительная линия 13">
              <a:extLst>
                <a:ext uri="{FF2B5EF4-FFF2-40B4-BE49-F238E27FC236}">
                  <a16:creationId xmlns:a16="http://schemas.microsoft.com/office/drawing/2014/main" id="{31BEABAF-5D85-4F43-995A-C1E96E9420BA}"/>
                </a:ext>
              </a:extLst>
            </p:cNvPr>
            <p:cNvCxnSpPr/>
            <p:nvPr/>
          </p:nvCxnSpPr>
          <p:spPr>
            <a:xfrm>
              <a:off x="1980500" y="5661014"/>
              <a:ext cx="5832335" cy="0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25">
              <a:extLst>
                <a:ext uri="{FF2B5EF4-FFF2-40B4-BE49-F238E27FC236}">
                  <a16:creationId xmlns:a16="http://schemas.microsoft.com/office/drawing/2014/main" id="{58F8517B-926F-4C82-A221-4EA6E1BDBC10}"/>
                </a:ext>
              </a:extLst>
            </p:cNvPr>
            <p:cNvCxnSpPr/>
            <p:nvPr/>
          </p:nvCxnSpPr>
          <p:spPr>
            <a:xfrm flipH="1">
              <a:off x="2699816" y="5527639"/>
              <a:ext cx="53988" cy="250873"/>
            </a:xfrm>
            <a:prstGeom prst="line">
              <a:avLst/>
            </a:prstGeom>
            <a:ln w="444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28">
              <a:extLst>
                <a:ext uri="{FF2B5EF4-FFF2-40B4-BE49-F238E27FC236}">
                  <a16:creationId xmlns:a16="http://schemas.microsoft.com/office/drawing/2014/main" id="{A3ED306A-1568-44EF-90AC-22F889BD3627}"/>
                </a:ext>
              </a:extLst>
            </p:cNvPr>
            <p:cNvCxnSpPr/>
            <p:nvPr/>
          </p:nvCxnSpPr>
          <p:spPr>
            <a:xfrm flipH="1">
              <a:off x="5580256" y="5553044"/>
              <a:ext cx="53988" cy="250873"/>
            </a:xfrm>
            <a:prstGeom prst="line">
              <a:avLst/>
            </a:prstGeom>
            <a:ln w="444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9">
              <a:extLst>
                <a:ext uri="{FF2B5EF4-FFF2-40B4-BE49-F238E27FC236}">
                  <a16:creationId xmlns:a16="http://schemas.microsoft.com/office/drawing/2014/main" id="{6FFA066E-085C-4CCC-88E9-DAE3004EAAD6}"/>
                </a:ext>
              </a:extLst>
            </p:cNvPr>
            <p:cNvCxnSpPr/>
            <p:nvPr/>
          </p:nvCxnSpPr>
          <p:spPr>
            <a:xfrm flipH="1">
              <a:off x="5721580" y="5554632"/>
              <a:ext cx="53988" cy="250873"/>
            </a:xfrm>
            <a:prstGeom prst="line">
              <a:avLst/>
            </a:prstGeom>
            <a:ln w="444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рямоугольник 19456">
              <a:extLst>
                <a:ext uri="{FF2B5EF4-FFF2-40B4-BE49-F238E27FC236}">
                  <a16:creationId xmlns:a16="http://schemas.microsoft.com/office/drawing/2014/main" id="{DC2AB67A-FE0A-47EC-9D64-EAF51C52E4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7681" y="4994012"/>
              <a:ext cx="42832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ru-RU" altLang="ru-UA" sz="2800" b="1" i="1" dirty="0">
                  <a:solidFill>
                    <a:srgbClr val="00B0F0"/>
                  </a:solidFill>
                </a:rPr>
                <a:t>К</a:t>
              </a:r>
              <a:endParaRPr lang="ru-RU" altLang="ru-UA" dirty="0">
                <a:solidFill>
                  <a:srgbClr val="00B0F0"/>
                </a:solidFill>
              </a:endParaRPr>
            </a:p>
          </p:txBody>
        </p:sp>
        <p:sp>
          <p:nvSpPr>
            <p:cNvPr id="23" name="Прямоугольник 19459">
              <a:extLst>
                <a:ext uri="{FF2B5EF4-FFF2-40B4-BE49-F238E27FC236}">
                  <a16:creationId xmlns:a16="http://schemas.microsoft.com/office/drawing/2014/main" id="{1BA33453-0A2A-403B-94AC-6C6CC68E28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16910" y="4963969"/>
              <a:ext cx="44435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uk-UA" altLang="ru-UA" sz="2800" b="1" i="1" dirty="0">
                  <a:solidFill>
                    <a:srgbClr val="00B0F0"/>
                  </a:solidFill>
                </a:rPr>
                <a:t>О</a:t>
              </a:r>
              <a:endParaRPr lang="ru-RU" altLang="ru-UA" sz="2800" b="1" i="1" dirty="0">
                <a:solidFill>
                  <a:srgbClr val="00B0F0"/>
                </a:solidFill>
              </a:endParaRPr>
            </a:p>
          </p:txBody>
        </p:sp>
        <p:sp>
          <p:nvSpPr>
            <p:cNvPr id="24" name="Прямоугольник 19460">
              <a:extLst>
                <a:ext uri="{FF2B5EF4-FFF2-40B4-BE49-F238E27FC236}">
                  <a16:creationId xmlns:a16="http://schemas.microsoft.com/office/drawing/2014/main" id="{4D469092-33E2-4C09-BA92-AA80B36D58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0221" y="4963969"/>
              <a:ext cx="40427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uk-UA" altLang="ru-UA" sz="2800" b="1" i="1" dirty="0">
                  <a:solidFill>
                    <a:srgbClr val="00B0F0"/>
                  </a:solidFill>
                </a:rPr>
                <a:t>Р</a:t>
              </a:r>
              <a:endParaRPr lang="ru-RU" altLang="ru-UA" sz="2800" b="1" i="1" dirty="0">
                <a:solidFill>
                  <a:srgbClr val="00B0F0"/>
                </a:solidFill>
              </a:endParaRPr>
            </a:p>
          </p:txBody>
        </p:sp>
      </p:grpSp>
      <p:cxnSp>
        <p:nvCxnSpPr>
          <p:cNvPr id="27" name="Прямая соединительная линия 21">
            <a:extLst>
              <a:ext uri="{FF2B5EF4-FFF2-40B4-BE49-F238E27FC236}">
                <a16:creationId xmlns:a16="http://schemas.microsoft.com/office/drawing/2014/main" id="{CBFEE245-7273-4BB3-B6D0-C2E21CCDD565}"/>
              </a:ext>
            </a:extLst>
          </p:cNvPr>
          <p:cNvCxnSpPr/>
          <p:nvPr/>
        </p:nvCxnSpPr>
        <p:spPr bwMode="auto">
          <a:xfrm flipH="1">
            <a:off x="5243326" y="2831892"/>
            <a:ext cx="53975" cy="250825"/>
          </a:xfrm>
          <a:prstGeom prst="line">
            <a:avLst/>
          </a:prstGeom>
          <a:ln w="444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861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E26483C2-9D9F-4070-B9FC-F6F52FCB2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12"/>
            <a:ext cx="12190864" cy="6848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08D5344-F1FF-4B74-8968-56E3D81F9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0" r="2778"/>
          <a:stretch/>
        </p:blipFill>
        <p:spPr>
          <a:xfrm>
            <a:off x="101599" y="2476500"/>
            <a:ext cx="9955919" cy="4162525"/>
          </a:xfrm>
          <a:prstGeom prst="rect">
            <a:avLst/>
          </a:prstGeom>
        </p:spPr>
      </p:pic>
      <p:sp>
        <p:nvSpPr>
          <p:cNvPr id="29" name="Прямокутник 28">
            <a:extLst>
              <a:ext uri="{FF2B5EF4-FFF2-40B4-BE49-F238E27FC236}">
                <a16:creationId xmlns:a16="http://schemas.microsoft.com/office/drawing/2014/main" id="{5B0B1702-2529-412A-B0A5-33C7619020C5}"/>
              </a:ext>
            </a:extLst>
          </p:cNvPr>
          <p:cNvSpPr/>
          <p:nvPr/>
        </p:nvSpPr>
        <p:spPr>
          <a:xfrm>
            <a:off x="207010" y="2476500"/>
            <a:ext cx="774700" cy="596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FA939C57-A617-4E07-A32F-8DA27EF6D25A}"/>
              </a:ext>
            </a:extLst>
          </p:cNvPr>
          <p:cNvSpPr/>
          <p:nvPr/>
        </p:nvSpPr>
        <p:spPr>
          <a:xfrm>
            <a:off x="207010" y="691327"/>
            <a:ext cx="62337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(усно)</a:t>
            </a:r>
          </a:p>
        </p:txBody>
      </p:sp>
      <p:pic>
        <p:nvPicPr>
          <p:cNvPr id="28" name="Picture 26" descr="Синий абстрактный дизайн png изображение - PNG All">
            <a:extLst>
              <a:ext uri="{FF2B5EF4-FFF2-40B4-BE49-F238E27FC236}">
                <a16:creationId xmlns:a16="http://schemas.microsoft.com/office/drawing/2014/main" id="{78F5592E-D33C-46DC-8AB4-BF28FEE7F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05425" y="-1"/>
            <a:ext cx="6901480" cy="690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51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синий фон, аннотация, градиент, HD обои | Wallpaperbetter">
            <a:extLst>
              <a:ext uri="{FF2B5EF4-FFF2-40B4-BE49-F238E27FC236}">
                <a16:creationId xmlns:a16="http://schemas.microsoft.com/office/drawing/2014/main" id="{A3622902-D4B0-4A14-BDB7-9A3B13185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069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41704883-D088-4683-A1FD-AEE53B3361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0" y="4249541"/>
            <a:ext cx="8968085" cy="1660332"/>
          </a:xfrm>
          <a:prstGeom prst="rect">
            <a:avLst/>
          </a:prstGeom>
          <a:solidFill>
            <a:schemeClr val="bg1">
              <a:lumMod val="95000"/>
              <a:lumOff val="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6AF5ED-FC20-4831-8454-D57E6A498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75" y="4702575"/>
            <a:ext cx="8576733" cy="754259"/>
          </a:xfrm>
        </p:spPr>
        <p:txBody>
          <a:bodyPr rtlCol="0">
            <a:normAutofit/>
          </a:bodyPr>
          <a:lstStyle/>
          <a:p>
            <a:pPr algn="ctr"/>
            <a:r>
              <a:rPr lang="uk-UA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</a:p>
        </p:txBody>
      </p:sp>
      <p:sp>
        <p:nvSpPr>
          <p:cNvPr id="29" name="Прямокутник 28">
            <a:extLst>
              <a:ext uri="{FF2B5EF4-FFF2-40B4-BE49-F238E27FC236}">
                <a16:creationId xmlns:a16="http://schemas.microsoft.com/office/drawing/2014/main" id="{9BAB74E2-5A82-47FD-BBB4-BFD47779F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902314"/>
            <a:ext cx="8968085" cy="27594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27" name="Прямокутник 26">
            <a:extLst>
              <a:ext uri="{FF2B5EF4-FFF2-40B4-BE49-F238E27FC236}">
                <a16:creationId xmlns:a16="http://schemas.microsoft.com/office/drawing/2014/main" id="{A9C04EC1-26B9-40BD-84A6-B2C0A913D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4249541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Прямокутник 30">
            <a:extLst>
              <a:ext uri="{FF2B5EF4-FFF2-40B4-BE49-F238E27FC236}">
                <a16:creationId xmlns:a16="http://schemas.microsoft.com/office/drawing/2014/main" id="{9C4FFB60-A034-4994-8F55-E38D4F31C8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5902314"/>
            <a:ext cx="3080285" cy="27594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67D29C3-ACAE-4896-AC3F-F049AE31FC9A}"/>
              </a:ext>
            </a:extLst>
          </p:cNvPr>
          <p:cNvSpPr/>
          <p:nvPr/>
        </p:nvSpPr>
        <p:spPr>
          <a:xfrm>
            <a:off x="9111715" y="4249540"/>
            <a:ext cx="3095189" cy="1660331"/>
          </a:xfrm>
          <a:prstGeom prst="rect">
            <a:avLst/>
          </a:prstGeom>
          <a:solidFill>
            <a:srgbClr val="2F6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pic>
        <p:nvPicPr>
          <p:cNvPr id="9228" name="Picture 12" descr="Geometric Border Png Transparent Images – Free PNG Images Vector, PSD,  Clipart, Templates">
            <a:extLst>
              <a:ext uri="{FF2B5EF4-FFF2-40B4-BE49-F238E27FC236}">
                <a16:creationId xmlns:a16="http://schemas.microsoft.com/office/drawing/2014/main" id="{B90297A7-19E2-4FA4-B34F-565B84F23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841631" y="-841634"/>
            <a:ext cx="4209535" cy="589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2" name="Picture 26" descr="Синий абстрактный дизайн png изображение - PNG All">
            <a:extLst>
              <a:ext uri="{FF2B5EF4-FFF2-40B4-BE49-F238E27FC236}">
                <a16:creationId xmlns:a16="http://schemas.microsoft.com/office/drawing/2014/main" id="{4DE49D69-68B3-46E3-8776-9251CAAF9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12705" y="0"/>
            <a:ext cx="4394200" cy="439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90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Берлі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7398_TF11161285.potx" id="{AE2E5788-5AA2-4CA0-AC48-8D20B512D73D}" vid="{6DCF2AE4-644D-4ACD-93CF-DA2F9EA35013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0B8658-DE86-42E1-9D01-970FE6B6ABA5}">
  <ds:schemaRefs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16c05727-aa75-4e4a-9b5f-8a80a1165891"/>
    <ds:schemaRef ds:uri="http://www.w3.org/XML/1998/namespace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3E14B9E1-7F97-4662-8FB1-AC5A81D5A1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913FBCD-4DF7-4ECF-9257-7B99D54993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Оформлення Берлін</Template>
  <TotalTime>0</TotalTime>
  <Words>276</Words>
  <Application>Microsoft Office PowerPoint</Application>
  <PresentationFormat>Широкий екран</PresentationFormat>
  <Paragraphs>67</Paragraphs>
  <Slides>13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Берлін</vt:lpstr>
      <vt:lpstr>ВІДРІЗОК.  ВИМІРЮВАННЯ ВІДРІЗКІВ.  ВІДСТАНЬ МІЖ ДВОМА ТОЧКАМИ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2022-09-13T18:26:49Z</dcterms:created>
  <dcterms:modified xsi:type="dcterms:W3CDTF">2023-01-04T08:05:59Z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