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6" r:id="rId7"/>
    <p:sldId id="261" r:id="rId8"/>
    <p:sldId id="265" r:id="rId9"/>
    <p:sldId id="267" r:id="rId10"/>
    <p:sldId id="262" r:id="rId11"/>
    <p:sldId id="264" r:id="rId12"/>
    <p:sldId id="268" r:id="rId13"/>
    <p:sldId id="269" r:id="rId14"/>
    <p:sldId id="263" r:id="rId15"/>
    <p:sldId id="270" r:id="rId16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9FCC4"/>
    <a:srgbClr val="E1FCCC"/>
    <a:srgbClr val="C0F995"/>
    <a:srgbClr val="B119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D27102A9-8310-4765-A935-A1911B00CA55}" styleName="Светлый стиль 1 -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1138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A62DA8-E2DC-4C1F-BC17-BB3905CEDE37}" type="datetimeFigureOut">
              <a:rPr lang="ru-UA" smtClean="0"/>
              <a:t>24.03.2025</a:t>
            </a:fld>
            <a:endParaRPr lang="ru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7C9EB5-923D-450C-BAF2-2D7EB31B85ED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627205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7C9EB5-923D-450C-BAF2-2D7EB31B85ED}" type="slidenum">
              <a:rPr lang="ru-UA" smtClean="0"/>
              <a:t>11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384133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B8B30-305E-46B3-ABA4-8D628536BFCF}" type="datetimeFigureOut">
              <a:rPr lang="uk-UA" smtClean="0"/>
              <a:t>24.03.2025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2FE42-B4F5-4E99-8168-39E0B367608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81808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B8B30-305E-46B3-ABA4-8D628536BFCF}" type="datetimeFigureOut">
              <a:rPr lang="uk-UA" smtClean="0"/>
              <a:t>24.03.2025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2FE42-B4F5-4E99-8168-39E0B367608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875517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B8B30-305E-46B3-ABA4-8D628536BFCF}" type="datetimeFigureOut">
              <a:rPr lang="uk-UA" smtClean="0"/>
              <a:t>24.03.2025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2FE42-B4F5-4E99-8168-39E0B367608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14372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B8B30-305E-46B3-ABA4-8D628536BFCF}" type="datetimeFigureOut">
              <a:rPr lang="uk-UA" smtClean="0"/>
              <a:t>24.03.2025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2FE42-B4F5-4E99-8168-39E0B367608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977490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B8B30-305E-46B3-ABA4-8D628536BFCF}" type="datetimeFigureOut">
              <a:rPr lang="uk-UA" smtClean="0"/>
              <a:t>24.03.2025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2FE42-B4F5-4E99-8168-39E0B367608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96274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B8B30-305E-46B3-ABA4-8D628536BFCF}" type="datetimeFigureOut">
              <a:rPr lang="uk-UA" smtClean="0"/>
              <a:t>24.03.2025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2FE42-B4F5-4E99-8168-39E0B367608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06991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B8B30-305E-46B3-ABA4-8D628536BFCF}" type="datetimeFigureOut">
              <a:rPr lang="uk-UA" smtClean="0"/>
              <a:t>24.03.2025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2FE42-B4F5-4E99-8168-39E0B367608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509638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B8B30-305E-46B3-ABA4-8D628536BFCF}" type="datetimeFigureOut">
              <a:rPr lang="uk-UA" smtClean="0"/>
              <a:t>24.03.2025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2FE42-B4F5-4E99-8168-39E0B367608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61723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B8B30-305E-46B3-ABA4-8D628536BFCF}" type="datetimeFigureOut">
              <a:rPr lang="uk-UA" smtClean="0"/>
              <a:t>24.03.2025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2FE42-B4F5-4E99-8168-39E0B367608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8212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B8B30-305E-46B3-ABA4-8D628536BFCF}" type="datetimeFigureOut">
              <a:rPr lang="uk-UA" smtClean="0"/>
              <a:t>24.03.2025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2FE42-B4F5-4E99-8168-39E0B367608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213277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B8B30-305E-46B3-ABA4-8D628536BFCF}" type="datetimeFigureOut">
              <a:rPr lang="uk-UA" smtClean="0"/>
              <a:t>24.03.2025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2FE42-B4F5-4E99-8168-39E0B367608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403944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9B8B30-305E-46B3-ABA4-8D628536BFCF}" type="datetimeFigureOut">
              <a:rPr lang="uk-UA" smtClean="0"/>
              <a:t>24.03.2025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D2FE42-B4F5-4E99-8168-39E0B367608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62414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0.png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13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1319230"/>
            <a:ext cx="8424936" cy="2376264"/>
          </a:xfrm>
        </p:spPr>
        <p:txBody>
          <a:bodyPr>
            <a:noAutofit/>
          </a:bodyPr>
          <a:lstStyle/>
          <a:p>
            <a:r>
              <a:rPr lang="ru-RU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Виконання</a:t>
            </a:r>
            <a:r>
              <a:rPr lang="ru-RU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вправ</a:t>
            </a:r>
            <a:r>
              <a:rPr lang="ru-RU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  <a:br>
              <a:rPr lang="ru-RU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ru-RU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на </a:t>
            </a:r>
            <a:r>
              <a:rPr lang="ru-RU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використання</a:t>
            </a:r>
            <a:r>
              <a:rPr lang="ru-RU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поняття</a:t>
            </a:r>
            <a:r>
              <a:rPr lang="ru-RU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«</a:t>
            </a:r>
            <a:r>
              <a:rPr lang="ru-RU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стандартний</a:t>
            </a:r>
            <a:r>
              <a:rPr lang="ru-RU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вигляд</a:t>
            </a:r>
            <a:r>
              <a:rPr lang="ru-RU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числа»</a:t>
            </a:r>
            <a:endParaRPr lang="uk-UA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194734"/>
            <a:ext cx="1832248" cy="1129680"/>
          </a:xfrm>
        </p:spPr>
        <p:txBody>
          <a:bodyPr/>
          <a:lstStyle/>
          <a:p>
            <a:r>
              <a:rPr lang="uk-UA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Алгебра, 8 клас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A7B20DE-A52F-5D7B-2A9A-0E22892E1CF2}"/>
              </a:ext>
            </a:extLst>
          </p:cNvPr>
          <p:cNvSpPr txBox="1"/>
          <p:nvPr/>
        </p:nvSpPr>
        <p:spPr>
          <a:xfrm>
            <a:off x="323528" y="4165685"/>
            <a:ext cx="35683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Одеський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ліцей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№ 80 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Одеської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міської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ради</a:t>
            </a:r>
            <a:endParaRPr lang="ru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0A82BC6-8A5B-9166-4BD9-0C3EC434337A}"/>
              </a:ext>
            </a:extLst>
          </p:cNvPr>
          <p:cNvSpPr txBox="1"/>
          <p:nvPr/>
        </p:nvSpPr>
        <p:spPr>
          <a:xfrm>
            <a:off x="3927069" y="4858182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Тарасюк Владислава Василівна</a:t>
            </a:r>
            <a:endParaRPr lang="ru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5218565"/>
      </p:ext>
    </p:extLst>
  </p:cSld>
  <p:clrMapOvr>
    <a:masterClrMapping/>
  </p:clrMapOvr>
  <p:transition spd="slow" advTm="22008">
    <p:wheel spokes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332656"/>
            <a:ext cx="777007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Стандартний вигляд числа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Скругленный прямоугольник 2"/>
              <p:cNvSpPr/>
              <p:nvPr/>
            </p:nvSpPr>
            <p:spPr>
              <a:xfrm>
                <a:off x="339348" y="5373216"/>
                <a:ext cx="8553132" cy="1080120"/>
              </a:xfrm>
              <a:prstGeom prst="roundRect">
                <a:avLst/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uk-UA" sz="2400" b="1" dirty="0">
                    <a:solidFill>
                      <a:srgbClr val="B1197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Стандартним виглядом числа  </a:t>
                </a:r>
                <a:r>
                  <a:rPr lang="en-US" sz="2400" b="1" i="1" dirty="0">
                    <a:solidFill>
                      <a:srgbClr val="B1197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uk-UA" sz="2400" dirty="0">
                    <a:solidFill>
                      <a:srgbClr val="B1197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називають його запис у вигляді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400" b="1" i="1" smtClean="0">
                            <a:solidFill>
                              <a:srgbClr val="B1197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rgbClr val="B11970"/>
                            </a:solidFill>
                            <a:latin typeface="Cambria Math"/>
                          </a:rPr>
                          <m:t>𝒂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rgbClr val="B11970"/>
                            </a:solidFill>
                            <a:latin typeface="Cambria Math"/>
                          </a:rPr>
                          <m:t>𝟏</m:t>
                        </m:r>
                      </m:sub>
                    </m:sSub>
                    <m:r>
                      <a:rPr lang="uk-UA" sz="2400" b="1" i="1" smtClean="0">
                        <a:solidFill>
                          <a:srgbClr val="B11970"/>
                        </a:solidFill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uk-UA" sz="2400" b="1" i="1" smtClean="0">
                            <a:solidFill>
                              <a:srgbClr val="B1197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en-US" sz="2400" b="1" i="1" smtClean="0">
                            <a:solidFill>
                              <a:srgbClr val="B11970"/>
                            </a:solidFill>
                            <a:latin typeface="Cambria Math"/>
                            <a:ea typeface="Cambria Math"/>
                          </a:rPr>
                          <m:t>𝟏𝟎</m:t>
                        </m:r>
                      </m:e>
                      <m:sup>
                        <m:r>
                          <a:rPr lang="en-US" sz="2400" b="1" i="1" smtClean="0">
                            <a:solidFill>
                              <a:srgbClr val="B11970"/>
                            </a:solidFill>
                            <a:latin typeface="Cambria Math"/>
                            <a:ea typeface="Cambria Math"/>
                          </a:rPr>
                          <m:t>𝒏</m:t>
                        </m:r>
                      </m:sup>
                    </m:sSup>
                    <m:r>
                      <a:rPr lang="uk-UA" sz="2400" b="0" i="1" smtClean="0">
                        <a:latin typeface="Cambria Math"/>
                        <a:ea typeface="Cambria Math"/>
                      </a:rPr>
                      <m:t>, </m:t>
                    </m:r>
                  </m:oMath>
                </a14:m>
                <a:r>
                  <a:rPr lang="uk-UA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де </a:t>
                </a:r>
                <a14:m>
                  <m:oMath xmlns:m="http://schemas.openxmlformats.org/officeDocument/2006/math">
                    <m:r>
                      <a:rPr lang="uk-UA" sz="2400" b="1" i="1" smtClean="0">
                        <a:solidFill>
                          <a:srgbClr val="B11970"/>
                        </a:solidFill>
                        <a:latin typeface="Cambria Math"/>
                      </a:rPr>
                      <m:t>𝟏</m:t>
                    </m:r>
                    <m:r>
                      <a:rPr lang="uk-UA" sz="2400" b="1" i="1" smtClean="0">
                        <a:solidFill>
                          <a:srgbClr val="B11970"/>
                        </a:solidFill>
                        <a:latin typeface="Cambria Math"/>
                        <a:ea typeface="Cambria Math"/>
                      </a:rPr>
                      <m:t>≤</m:t>
                    </m:r>
                    <m:sSub>
                      <m:sSubPr>
                        <m:ctrlPr>
                          <a:rPr lang="uk-UA" sz="2400" b="1" i="1" smtClean="0">
                            <a:solidFill>
                              <a:srgbClr val="B1197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rgbClr val="B11970"/>
                            </a:solidFill>
                            <a:latin typeface="Cambria Math"/>
                            <a:ea typeface="Cambria Math"/>
                          </a:rPr>
                          <m:t>𝒂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rgbClr val="B11970"/>
                            </a:solidFill>
                            <a:latin typeface="Cambria Math"/>
                            <a:ea typeface="Cambria Math"/>
                          </a:rPr>
                          <m:t>𝟏</m:t>
                        </m:r>
                      </m:sub>
                    </m:sSub>
                    <m:r>
                      <a:rPr lang="uk-UA" sz="2400" b="1" i="1" smtClean="0">
                        <a:solidFill>
                          <a:srgbClr val="B11970"/>
                        </a:solidFill>
                        <a:latin typeface="Cambria Math"/>
                        <a:ea typeface="Cambria Math"/>
                      </a:rPr>
                      <m:t>&lt;</m:t>
                    </m:r>
                    <m:r>
                      <a:rPr lang="en-US" sz="2400" b="1" i="1" smtClean="0">
                        <a:solidFill>
                          <a:srgbClr val="B11970"/>
                        </a:solidFill>
                        <a:latin typeface="Cambria Math"/>
                        <a:ea typeface="Cambria Math"/>
                      </a:rPr>
                      <m:t>𝟏𝟎</m:t>
                    </m:r>
                    <m:r>
                      <a:rPr lang="uk-UA" sz="2400" b="1" i="1" smtClean="0">
                        <a:solidFill>
                          <a:srgbClr val="B11970"/>
                        </a:solidFill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uk-UA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2400" b="1" i="1" dirty="0">
                    <a:solidFill>
                      <a:srgbClr val="B1197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– </a:t>
                </a:r>
                <a:r>
                  <a:rPr lang="uk-UA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ціле число</a:t>
                </a:r>
              </a:p>
            </p:txBody>
          </p:sp>
        </mc:Choice>
        <mc:Fallback xmlns="">
          <p:sp>
            <p:nvSpPr>
              <p:cNvPr id="3" name="Скругленный 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9348" y="5373216"/>
                <a:ext cx="8553132" cy="1080120"/>
              </a:xfrm>
              <a:prstGeom prst="round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61794" y="2583317"/>
                <a:ext cx="8869608" cy="10365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6000" b="1" i="1" smtClean="0">
                          <a:solidFill>
                            <a:srgbClr val="00B050"/>
                          </a:solidFill>
                          <a:latin typeface="Cambria Math"/>
                        </a:rPr>
                        <m:t>𝟏𝟓𝟎</m:t>
                      </m:r>
                      <m:r>
                        <a:rPr lang="uk-UA" sz="6000" b="1" i="1" smtClean="0">
                          <a:solidFill>
                            <a:srgbClr val="00B050"/>
                          </a:solidFill>
                          <a:latin typeface="Cambria Math"/>
                        </a:rPr>
                        <m:t> </m:t>
                      </m:r>
                      <m:r>
                        <a:rPr lang="uk-UA" sz="6000" b="1" i="1" smtClean="0">
                          <a:solidFill>
                            <a:srgbClr val="00B050"/>
                          </a:solidFill>
                          <a:latin typeface="Cambria Math"/>
                        </a:rPr>
                        <m:t>𝟎𝟎𝟎</m:t>
                      </m:r>
                      <m:r>
                        <a:rPr lang="uk-UA" sz="6000" b="1" i="1" smtClean="0">
                          <a:solidFill>
                            <a:srgbClr val="00B050"/>
                          </a:solidFill>
                          <a:latin typeface="Cambria Math"/>
                        </a:rPr>
                        <m:t> </m:t>
                      </m:r>
                      <m:r>
                        <a:rPr lang="uk-UA" sz="6000" b="1" i="1" smtClean="0">
                          <a:solidFill>
                            <a:srgbClr val="00B050"/>
                          </a:solidFill>
                          <a:latin typeface="Cambria Math"/>
                        </a:rPr>
                        <m:t>𝟎𝟎𝟎</m:t>
                      </m:r>
                      <m:r>
                        <a:rPr lang="uk-UA" sz="60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uk-UA" sz="6000" b="1" i="1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Cambria Math"/>
                        </a:rPr>
                        <m:t>𝟏</m:t>
                      </m:r>
                      <m:r>
                        <a:rPr lang="uk-UA" sz="6000" b="1" i="1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Cambria Math"/>
                        </a:rPr>
                        <m:t>,</m:t>
                      </m:r>
                      <m:r>
                        <a:rPr lang="uk-UA" sz="6000" b="1" i="1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Cambria Math"/>
                        </a:rPr>
                        <m:t>𝟓</m:t>
                      </m:r>
                      <m:r>
                        <a:rPr lang="uk-UA" sz="6000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uk-UA" sz="6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uk-UA" sz="6000" b="1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𝟏𝟎</m:t>
                          </m:r>
                        </m:e>
                        <m:sup>
                          <m:r>
                            <a:rPr lang="uk-UA" sz="6000" b="1" i="1" smtClean="0">
                              <a:solidFill>
                                <a:schemeClr val="tx2">
                                  <a:lumMod val="75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𝟖</m:t>
                          </m:r>
                        </m:sup>
                      </m:sSup>
                    </m:oMath>
                  </m:oMathPara>
                </a14:m>
                <a:endParaRPr lang="uk-UA" sz="60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794" y="2583317"/>
                <a:ext cx="8869608" cy="1036566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Левая фигурная скобка 4"/>
          <p:cNvSpPr/>
          <p:nvPr/>
        </p:nvSpPr>
        <p:spPr>
          <a:xfrm rot="16200000">
            <a:off x="2163687" y="1455277"/>
            <a:ext cx="468052" cy="4436402"/>
          </a:xfrm>
          <a:prstGeom prst="leftBrace">
            <a:avLst>
              <a:gd name="adj1" fmla="val 16827"/>
              <a:gd name="adj2" fmla="val 50911"/>
            </a:avLst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>
              <a:solidFill>
                <a:srgbClr val="FF000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288612" y="4026768"/>
            <a:ext cx="2218201" cy="626368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Число</a:t>
            </a:r>
            <a:r>
              <a:rPr lang="uk-UA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600" b="1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uk-UA" sz="3600" b="1" i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Левая фигурная скобка 6"/>
          <p:cNvSpPr/>
          <p:nvPr/>
        </p:nvSpPr>
        <p:spPr>
          <a:xfrm rot="16200000">
            <a:off x="6915015" y="2103172"/>
            <a:ext cx="468052" cy="3137858"/>
          </a:xfrm>
          <a:prstGeom prst="leftBrace">
            <a:avLst>
              <a:gd name="adj1" fmla="val 16827"/>
              <a:gd name="adj2" fmla="val 50911"/>
            </a:avLst>
          </a:prstGeom>
          <a:ln w="38100">
            <a:solidFill>
              <a:srgbClr val="B1197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580112" y="4021764"/>
            <a:ext cx="3137858" cy="919403"/>
          </a:xfrm>
          <a:prstGeom prst="roundRect">
            <a:avLst/>
          </a:prstGeom>
          <a:ln>
            <a:solidFill>
              <a:srgbClr val="B1197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rgbClr val="B1197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Стандартний вигляд числа </a:t>
            </a:r>
            <a:r>
              <a:rPr lang="uk-UA" b="1" dirty="0">
                <a:solidFill>
                  <a:srgbClr val="B1197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600" b="1" i="1" dirty="0">
                <a:solidFill>
                  <a:srgbClr val="B1197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uk-UA" sz="3600" b="1" i="1" dirty="0">
              <a:solidFill>
                <a:srgbClr val="B1197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275856" y="1417100"/>
            <a:ext cx="3137858" cy="919403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Значуща частина числа </a:t>
            </a:r>
            <a:r>
              <a:rPr lang="uk-UA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6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uk-UA" sz="3600" b="1" i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7323551" y="1412776"/>
            <a:ext cx="1568929" cy="919403"/>
          </a:xfrm>
          <a:prstGeom prst="roundRect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</a:t>
            </a:r>
          </a:p>
          <a:p>
            <a:pPr algn="ctr"/>
            <a:r>
              <a:rPr lang="uk-UA" sz="2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числа </a:t>
            </a:r>
            <a:r>
              <a:rPr lang="uk-UA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6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uk-UA" sz="3600" b="1" i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Дуга 10"/>
          <p:cNvSpPr/>
          <p:nvPr/>
        </p:nvSpPr>
        <p:spPr>
          <a:xfrm rot="16200000">
            <a:off x="6124215" y="2359632"/>
            <a:ext cx="518284" cy="784812"/>
          </a:xfrm>
          <a:prstGeom prst="arc">
            <a:avLst>
              <a:gd name="adj1" fmla="val 16200000"/>
              <a:gd name="adj2" fmla="val 5413839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Дуга 11"/>
          <p:cNvSpPr/>
          <p:nvPr/>
        </p:nvSpPr>
        <p:spPr>
          <a:xfrm rot="16200000">
            <a:off x="8346408" y="2477208"/>
            <a:ext cx="355875" cy="387249"/>
          </a:xfrm>
          <a:prstGeom prst="arc">
            <a:avLst>
              <a:gd name="adj1" fmla="val 16200000"/>
              <a:gd name="adj2" fmla="val 5413839"/>
            </a:avLst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18005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9263">
        <p14:flip dir="r"/>
      </p:transition>
    </mc:Choice>
    <mc:Fallback xmlns="">
      <p:transition spd="slow" advTm="59263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Скругленный прямоугольник 1"/>
              <p:cNvSpPr/>
              <p:nvPr/>
            </p:nvSpPr>
            <p:spPr>
              <a:xfrm>
                <a:off x="549051" y="2420888"/>
                <a:ext cx="8343429" cy="4176464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uk-UA" sz="4000" b="1" i="1" smtClean="0">
                        <a:solidFill>
                          <a:srgbClr val="FF0000"/>
                        </a:solidFill>
                        <a:latin typeface="Cambria Math"/>
                      </a:rPr>
                      <m:t>𝟑</m:t>
                    </m:r>
                    <m:r>
                      <a:rPr lang="uk-UA" sz="4000" b="1" i="1" smtClean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Cambria Math"/>
                      </a:rPr>
                      <m:t>𝟐𝟎</m:t>
                    </m:r>
                  </m:oMath>
                </a14:m>
                <a:r>
                  <a:rPr lang="uk-UA" sz="40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uk-UA" sz="40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uk-UA" sz="40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,2 </a:t>
                </a:r>
                <a14:m>
                  <m:oMath xmlns:m="http://schemas.openxmlformats.org/officeDocument/2006/math">
                    <m:r>
                      <a:rPr lang="uk-UA" sz="4000" b="1" i="1" dirty="0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uk-UA" sz="4000" b="1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uk-UA" sz="4000" b="1" i="1" dirty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𝟏𝟎</m:t>
                        </m:r>
                      </m:e>
                      <m:sup>
                        <m:r>
                          <a:rPr lang="uk-UA" sz="4000" b="1" i="1" dirty="0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𝟐</m:t>
                        </m:r>
                      </m:sup>
                    </m:sSup>
                  </m:oMath>
                </a14:m>
                <a:endParaRPr lang="uk-UA" sz="4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r">
                  <a:lnSpc>
                    <a:spcPct val="150000"/>
                  </a:lnSpc>
                </a:pPr>
                <a:r>
                  <a:rPr lang="uk-UA" sz="40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0,00</a:t>
                </a:r>
                <a:r>
                  <a:rPr lang="uk-UA" sz="40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7</a:t>
                </a:r>
                <a:r>
                  <a:rPr lang="uk-UA" sz="40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 = </a:t>
                </a:r>
                <a:r>
                  <a:rPr lang="uk-UA" sz="40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7</a:t>
                </a:r>
                <a:r>
                  <a:rPr lang="uk-UA" sz="40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,3 </a:t>
                </a:r>
                <a14:m>
                  <m:oMath xmlns:m="http://schemas.openxmlformats.org/officeDocument/2006/math">
                    <m:r>
                      <a:rPr lang="uk-UA" sz="4000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uk-UA" sz="40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uk-UA" sz="4000" b="1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𝟏𝟎</m:t>
                        </m:r>
                      </m:e>
                      <m:sup>
                        <m:r>
                          <a:rPr lang="uk-UA" sz="4000" b="1" i="1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uk-UA" sz="4000" b="1" i="1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𝟑</m:t>
                        </m:r>
                      </m:sup>
                    </m:sSup>
                  </m:oMath>
                </a14:m>
                <a:endParaRPr lang="uk-UA" sz="4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r">
                  <a:lnSpc>
                    <a:spcPct val="150000"/>
                  </a:lnSpc>
                </a:pPr>
                <a:r>
                  <a:rPr lang="uk-UA" sz="40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</a:t>
                </a:r>
                <a:r>
                  <a:rPr lang="uk-UA" sz="4000" b="1" dirty="0"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7</a:t>
                </a:r>
                <a:r>
                  <a:rPr lang="uk-UA" sz="40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4000" b="1" dirty="0"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000</a:t>
                </a:r>
                <a:r>
                  <a:rPr lang="uk-UA" sz="40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uk-UA" sz="40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</a:t>
                </a:r>
                <a:r>
                  <a:rPr lang="uk-UA" sz="40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,7 </a:t>
                </a:r>
                <a14:m>
                  <m:oMath xmlns:m="http://schemas.openxmlformats.org/officeDocument/2006/math">
                    <m:r>
                      <a:rPr lang="uk-UA" sz="4000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uk-UA" sz="40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uk-UA" sz="4000" b="1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𝟏𝟎</m:t>
                        </m:r>
                      </m:e>
                      <m:sup>
                        <m:r>
                          <a:rPr lang="uk-UA" sz="4000" b="1" i="1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𝟒</m:t>
                        </m:r>
                      </m:sup>
                    </m:sSup>
                  </m:oMath>
                </a14:m>
                <a:endParaRPr lang="uk-UA" sz="4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r">
                  <a:lnSpc>
                    <a:spcPct val="150000"/>
                  </a:lnSpc>
                </a:pPr>
                <a:r>
                  <a:rPr lang="uk-UA" sz="40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uk-UA" sz="4000" b="1" dirty="0"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35</a:t>
                </a:r>
                <a:r>
                  <a:rPr lang="uk-UA" sz="40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4000" b="1" dirty="0"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797 531</a:t>
                </a:r>
                <a:r>
                  <a:rPr lang="uk-UA" sz="40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uk-UA" sz="40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uk-UA" sz="40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,35797531 </a:t>
                </a:r>
                <a14:m>
                  <m:oMath xmlns:m="http://schemas.openxmlformats.org/officeDocument/2006/math">
                    <m:r>
                      <a:rPr lang="uk-UA" sz="4000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uk-UA" sz="40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uk-UA" sz="4000" b="1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𝟏𝟎</m:t>
                        </m:r>
                      </m:e>
                      <m:sup>
                        <m:r>
                          <a:rPr lang="uk-UA" sz="4000" b="1" i="1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𝟖</m:t>
                        </m:r>
                      </m:sup>
                    </m:sSup>
                  </m:oMath>
                </a14:m>
                <a:endParaRPr lang="uk-UA" sz="4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Скругленный 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051" y="2420888"/>
                <a:ext cx="8343429" cy="4176464"/>
              </a:xfrm>
              <a:prstGeom prst="roundRect">
                <a:avLst/>
              </a:prstGeom>
              <a:blipFill>
                <a:blip r:embed="rId5"/>
                <a:stretch>
                  <a:fillRect b="-87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Дуга 2"/>
          <p:cNvSpPr/>
          <p:nvPr/>
        </p:nvSpPr>
        <p:spPr>
          <a:xfrm rot="5400000">
            <a:off x="5114142" y="3981252"/>
            <a:ext cx="355875" cy="648072"/>
          </a:xfrm>
          <a:prstGeom prst="arc">
            <a:avLst>
              <a:gd name="adj1" fmla="val 16200000"/>
              <a:gd name="adj2" fmla="val 5413839"/>
            </a:avLst>
          </a:prstGeom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49050" y="260648"/>
            <a:ext cx="8343430" cy="2160240"/>
          </a:xfrm>
          <a:prstGeom prst="round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uk-UA" sz="24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цілій частині числа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записаного в стандартному вигляді (тобто до коми), може міститися </a:t>
            </a:r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лише одна цифра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Решта цифр мають бути записані після коми, тобто в дробовій частині числа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978180" y="2077167"/>
            <a:ext cx="1039067" cy="3170099"/>
          </a:xfrm>
          <a:prstGeom prst="rect">
            <a:avLst/>
          </a:prstGeom>
          <a:noFill/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rtlCol="0">
            <a:spAutoFit/>
          </a:bodyPr>
          <a:lstStyle/>
          <a:p>
            <a:r>
              <a:rPr lang="uk-UA" sz="20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344480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752">
        <p14:flip dir="r"/>
      </p:transition>
    </mc:Choice>
    <mc:Fallback xmlns="">
      <p:transition spd="slow" advTm="90752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265820" y="404664"/>
            <a:ext cx="8554652" cy="612068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026" name="Picture 2" descr="C:\Users\Sony\Desktop\КЛІПАРТИ ДЛЯ ПРЕЗЕНТАЦІЙ ДО УРОКІВ\329848_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24" t="20796" r="25152" b="21404"/>
          <a:stretch/>
        </p:blipFill>
        <p:spPr bwMode="auto">
          <a:xfrm>
            <a:off x="7092280" y="3465004"/>
            <a:ext cx="2195736" cy="195101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1962866"/>
                  </p:ext>
                </p:extLst>
              </p:nvPr>
            </p:nvGraphicFramePr>
            <p:xfrm>
              <a:off x="467730" y="1988840"/>
              <a:ext cx="8150832" cy="4124076"/>
            </p:xfrm>
            <a:graphic>
              <a:graphicData uri="http://schemas.openxmlformats.org/drawingml/2006/table">
                <a:tbl>
                  <a:tblPr firstRow="1" bandRow="1">
                    <a:tableStyleId>{D27102A9-8310-4765-A935-A1911B00CA55}</a:tableStyleId>
                  </a:tblPr>
                  <a:tblGrid>
                    <a:gridCol w="4195463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3955369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</a:tblGrid>
                  <a:tr h="36003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Зміст дії</a:t>
                          </a:r>
                          <a:endParaRPr lang="uk-UA" sz="2000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Результат дії</a:t>
                          </a:r>
                          <a:endParaRPr lang="uk-UA" sz="2000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705678">
                    <a:tc>
                      <a:txBody>
                        <a:bodyPr/>
                        <a:lstStyle/>
                        <a:p>
                          <a:pPr algn="just"/>
                          <a:r>
                            <a:rPr lang="uk-UA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1. </a:t>
                          </a:r>
                          <a:r>
                            <a:rPr lang="uk-UA" sz="2000" dirty="0" err="1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Запишемо</a:t>
                          </a:r>
                          <a:r>
                            <a:rPr lang="uk-UA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задане число у вигляді добутку.</a:t>
                          </a: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73 500 000 000 000 000 000 =</a:t>
                          </a:r>
                        </a:p>
                        <a:p>
                          <a:pPr algn="ctr"/>
                          <a:r>
                            <a:rPr lang="uk-UA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= 735 </a:t>
                          </a:r>
                          <a14:m>
                            <m:oMath xmlns:m="http://schemas.openxmlformats.org/officeDocument/2006/math">
                              <m:r>
                                <a:rPr lang="uk-UA" sz="2000" smtClean="0">
                                  <a:latin typeface="Cambria Math"/>
                                </a:rPr>
                                <m:t>∙100 000 000 000 000 000</m:t>
                              </m:r>
                            </m:oMath>
                          </a14:m>
                          <a:endParaRPr lang="uk-UA" sz="20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anchor="ctr"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705678">
                    <a:tc>
                      <a:txBody>
                        <a:bodyPr/>
                        <a:lstStyle/>
                        <a:p>
                          <a:pPr algn="just"/>
                          <a:r>
                            <a:rPr lang="uk-UA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2. У множнику 735 відокремимо комою стільки знаків, щоб ціла частина містила лише одну цифру.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735</a:t>
                          </a:r>
                          <a:r>
                            <a:rPr lang="en-US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uk-UA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=</a:t>
                          </a:r>
                          <a:r>
                            <a:rPr lang="en-US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uk-UA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7,35</a:t>
                          </a:r>
                          <a14:m>
                            <m:oMath xmlns:m="http://schemas.openxmlformats.org/officeDocument/2006/math">
                              <m:r>
                                <a:rPr lang="uk-UA" sz="2000" smtClean="0">
                                  <a:latin typeface="Cambria Math"/>
                                </a:rPr>
                                <m:t>∙</m:t>
                              </m:r>
                              <m:sSup>
                                <m:sSupPr>
                                  <m:ctrlPr>
                                    <a:rPr lang="uk-UA" sz="2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uk-UA" sz="2000" smtClean="0">
                                      <a:latin typeface="Cambria Math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uk-UA" sz="2000" smtClean="0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</m:oMath>
                          </a14:m>
                          <a:endParaRPr lang="uk-UA" sz="20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705678">
                    <a:tc>
                      <a:txBody>
                        <a:bodyPr/>
                        <a:lstStyle/>
                        <a:p>
                          <a:pPr algn="just"/>
                          <a:r>
                            <a:rPr lang="uk-UA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3. Множник 100 000</a:t>
                          </a:r>
                          <a:r>
                            <a:rPr lang="uk-UA" sz="2000" baseline="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000 000 000 000 </a:t>
                          </a:r>
                          <a:r>
                            <a:rPr lang="uk-UA" sz="2000" baseline="0" dirty="0" err="1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запишемо</a:t>
                          </a:r>
                          <a:r>
                            <a:rPr lang="uk-UA" sz="2000" baseline="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як степінь числа 10 (показник </a:t>
                          </a:r>
                          <a:r>
                            <a:rPr lang="uk-UA" sz="2000" baseline="0" dirty="0" err="1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степеня</a:t>
                          </a:r>
                          <a:r>
                            <a:rPr lang="uk-UA" sz="2000" baseline="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дорівнює кількості нулів).</a:t>
                          </a:r>
                          <a:endParaRPr lang="uk-UA" sz="20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sz="2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uk-UA" sz="2000" smtClean="0">
                                        <a:latin typeface="Cambria Math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uk-UA" sz="2000" smtClean="0">
                                        <a:latin typeface="Cambria Math"/>
                                      </a:rPr>
                                      <m:t>17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sz="20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anchor="ctr"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705678">
                    <a:tc>
                      <a:txBody>
                        <a:bodyPr/>
                        <a:lstStyle/>
                        <a:p>
                          <a:pPr algn="just"/>
                          <a:r>
                            <a:rPr lang="uk-UA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4. Перетворимо отриманий добуток, виконавши дії зі степенями.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 </a:t>
                          </a:r>
                          <a:r>
                            <a:rPr lang="uk-UA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=</a:t>
                          </a:r>
                          <a:r>
                            <a:rPr lang="en-US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kumimoji="0" lang="uk-UA" sz="2000" u="none" strike="noStrike" kern="1200" cap="none" spc="0" normalizeH="0" baseline="0" noProof="0" dirty="0">
                              <a:ln>
                                <a:noFill/>
                              </a:ln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7,35</a:t>
                          </a:r>
                          <a:r>
                            <a:rPr kumimoji="0" lang="en-US" sz="2000" u="none" strike="noStrike" kern="1200" cap="none" spc="0" normalizeH="0" baseline="0" noProof="0" dirty="0">
                              <a:ln>
                                <a:noFill/>
                              </a:ln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kumimoji="0" lang="uk-UA" sz="2000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effectLst/>
                                  <a:uLnTx/>
                                  <a:uFillTx/>
                                  <a:latin typeface="Cambria Math"/>
                                </a:rPr>
                                <m:t>∙</m:t>
                              </m:r>
                              <m:sSup>
                                <m:sSupPr>
                                  <m:ctrlPr>
                                    <a:rPr kumimoji="0" lang="uk-UA" sz="200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kumimoji="0" lang="uk-UA" sz="2000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effectLst/>
                                      <a:uLnTx/>
                                      <a:uFillTx/>
                                      <a:latin typeface="Cambria Math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kumimoji="0" lang="uk-UA" sz="2000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effectLst/>
                                      <a:uLnTx/>
                                      <a:uFillTx/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kumimoji="0" lang="uk-UA" sz="2000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effectLst/>
                                  <a:uLnTx/>
                                  <a:uFillTx/>
                                  <a:latin typeface="Cambria Math"/>
                                </a:rPr>
                                <m:t>∙</m:t>
                              </m:r>
                              <m:sSup>
                                <m:sSupPr>
                                  <m:ctrlPr>
                                    <a:rPr kumimoji="0" lang="uk-UA" sz="200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kumimoji="0" lang="uk-UA" sz="2000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effectLst/>
                                      <a:uLnTx/>
                                      <a:uFillTx/>
                                      <a:latin typeface="Cambria Math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kumimoji="0" lang="uk-UA" sz="2000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effectLst/>
                                      <a:uLnTx/>
                                      <a:uFillTx/>
                                      <a:latin typeface="Cambria Math"/>
                                    </a:rPr>
                                    <m:t>17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=7,35 </a:t>
                          </a:r>
                          <a14:m>
                            <m:oMath xmlns:m="http://schemas.openxmlformats.org/officeDocument/2006/math">
                              <m:r>
                                <a:rPr lang="en-US" sz="2000" smtClean="0">
                                  <a:latin typeface="Cambria Math"/>
                                </a:rPr>
                                <m:t>∙</m:t>
                              </m:r>
                              <m:sSup>
                                <m:sSupPr>
                                  <m:ctrlPr>
                                    <a:rPr kumimoji="0" lang="uk-UA" sz="200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kumimoji="0" lang="uk-UA" sz="2000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effectLst/>
                                      <a:uLnTx/>
                                      <a:uFillTx/>
                                      <a:latin typeface="Cambria Math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kumimoji="0" lang="uk-UA" sz="2000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effectLst/>
                                      <a:uLnTx/>
                                      <a:uFillTx/>
                                      <a:latin typeface="Cambria Math"/>
                                    </a:rPr>
                                    <m:t>1</m:t>
                                  </m:r>
                                  <m:r>
                                    <a:rPr kumimoji="0" lang="en-US" sz="2000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effectLst/>
                                      <a:uLnTx/>
                                      <a:uFillTx/>
                                      <a:latin typeface="Cambria Math"/>
                                    </a:rPr>
                                    <m:t>9</m:t>
                                  </m:r>
                                </m:sup>
                              </m:sSup>
                            </m:oMath>
                          </a14:m>
                          <a:endParaRPr lang="uk-UA" sz="20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1962866"/>
                  </p:ext>
                </p:extLst>
              </p:nvPr>
            </p:nvGraphicFramePr>
            <p:xfrm>
              <a:off x="467730" y="1988840"/>
              <a:ext cx="8150832" cy="4124076"/>
            </p:xfrm>
            <a:graphic>
              <a:graphicData uri="http://schemas.openxmlformats.org/drawingml/2006/table">
                <a:tbl>
                  <a:tblPr firstRow="1" bandRow="1">
                    <a:tableStyleId>{D27102A9-8310-4765-A935-A1911B00CA55}</a:tableStyleId>
                  </a:tblPr>
                  <a:tblGrid>
                    <a:gridCol w="4195463"/>
                    <a:gridCol w="3955369"/>
                  </a:tblGrid>
                  <a:tr h="3962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Зміст дії</a:t>
                          </a:r>
                          <a:endParaRPr lang="uk-UA" sz="2000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Результат дії</a:t>
                          </a:r>
                          <a:endParaRPr lang="uk-UA" sz="2000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  <a:tr h="705678">
                    <a:tc>
                      <a:txBody>
                        <a:bodyPr/>
                        <a:lstStyle/>
                        <a:p>
                          <a:pPr algn="just"/>
                          <a:r>
                            <a:rPr lang="uk-UA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1. </a:t>
                          </a:r>
                          <a:r>
                            <a:rPr lang="uk-UA" sz="200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Запишемо</a:t>
                          </a:r>
                          <a:r>
                            <a:rPr lang="uk-UA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задане число у вигляді добутку.</a:t>
                          </a:r>
                          <a:endParaRPr lang="uk-UA" sz="20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 anchor="ctr">
                        <a:blipFill rotWithShape="1">
                          <a:blip r:embed="rId6"/>
                          <a:stretch>
                            <a:fillRect l="-106163" t="-60345" b="-442241"/>
                          </a:stretch>
                        </a:blipFill>
                      </a:tcPr>
                    </a:tc>
                  </a:tr>
                  <a:tr h="1005840">
                    <a:tc>
                      <a:txBody>
                        <a:bodyPr/>
                        <a:lstStyle/>
                        <a:p>
                          <a:pPr algn="just"/>
                          <a:r>
                            <a:rPr lang="uk-UA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2. У множнику 735 відокремимо комою стільки знаків, щоб ціла частина містила лише одну цифру.</a:t>
                          </a:r>
                          <a:endParaRPr lang="uk-UA" sz="20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 anchor="ctr">
                        <a:blipFill rotWithShape="1">
                          <a:blip r:embed="rId6"/>
                          <a:stretch>
                            <a:fillRect l="-106163" t="-112727" b="-210909"/>
                          </a:stretch>
                        </a:blipFill>
                      </a:tcPr>
                    </a:tc>
                  </a:tr>
                  <a:tr h="1310640">
                    <a:tc>
                      <a:txBody>
                        <a:bodyPr/>
                        <a:lstStyle/>
                        <a:p>
                          <a:pPr algn="just"/>
                          <a:r>
                            <a:rPr lang="uk-UA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3. Множник 100 000</a:t>
                          </a:r>
                          <a:r>
                            <a:rPr lang="uk-UA" sz="20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000 000 000 000 </a:t>
                          </a:r>
                          <a:r>
                            <a:rPr lang="uk-UA" sz="2000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запишемо</a:t>
                          </a:r>
                          <a:r>
                            <a:rPr lang="uk-UA" sz="20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як степінь числа 10 (показник </a:t>
                          </a:r>
                          <a:r>
                            <a:rPr lang="uk-UA" sz="2000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степеня</a:t>
                          </a:r>
                          <a:r>
                            <a:rPr lang="uk-UA" sz="20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дорівнює кількості нулів).</a:t>
                          </a:r>
                          <a:endParaRPr lang="uk-UA" sz="20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 anchor="ctr">
                        <a:blipFill rotWithShape="1">
                          <a:blip r:embed="rId6"/>
                          <a:stretch>
                            <a:fillRect l="-106163" t="-163256" b="-61860"/>
                          </a:stretch>
                        </a:blipFill>
                      </a:tcPr>
                    </a:tc>
                  </a:tr>
                  <a:tr h="705678">
                    <a:tc>
                      <a:txBody>
                        <a:bodyPr/>
                        <a:lstStyle/>
                        <a:p>
                          <a:pPr algn="just"/>
                          <a:r>
                            <a:rPr lang="uk-UA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4. Перетворимо отриманий добуток, виконавши дії зі степенями.</a:t>
                          </a:r>
                          <a:endParaRPr lang="uk-UA" sz="20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 anchor="ctr">
                        <a:blipFill rotWithShape="1">
                          <a:blip r:embed="rId6"/>
                          <a:stretch>
                            <a:fillRect l="-106163" t="-487931" b="-14655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3" name="Скругленный прямоугольник 2"/>
          <p:cNvSpPr/>
          <p:nvPr/>
        </p:nvSpPr>
        <p:spPr>
          <a:xfrm>
            <a:off x="3275856" y="786504"/>
            <a:ext cx="5199212" cy="107155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Запишіть у стандартному вигляді число, що дорівнює масі Місяця                          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73 500 000 000 000 000 000 кг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11560" y="1029893"/>
            <a:ext cx="22557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ПРИКЛАД</a:t>
            </a:r>
          </a:p>
        </p:txBody>
      </p:sp>
    </p:spTree>
    <p:extLst>
      <p:ext uri="{BB962C8B-B14F-4D97-AF65-F5344CB8AC3E}">
        <p14:creationId xmlns:p14="http://schemas.microsoft.com/office/powerpoint/2010/main" val="4045606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3649">
        <p14:flip dir="r"/>
      </p:transition>
    </mc:Choice>
    <mc:Fallback xmlns="">
      <p:transition spd="slow" advTm="113649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45118"/>
            <a:ext cx="3227358" cy="584775"/>
          </a:xfrm>
          <a:prstGeom prst="rect">
            <a:avLst/>
          </a:prstGeom>
          <a:solidFill>
            <a:srgbClr val="E1FC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ТРЕНУЙМОСЯ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66463" y="1556792"/>
            <a:ext cx="8410636" cy="4896544"/>
          </a:xfrm>
          <a:prstGeom prst="roundRect">
            <a:avLst/>
          </a:prstGeom>
          <a:solidFill>
            <a:srgbClr val="E1FC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uk-UA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Запишіть у стандартному вигляді: 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arenR"/>
            </a:pP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число 38000;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arenR"/>
            </a:pP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число 0,00019;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arenR"/>
            </a:pP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число, що дорівнює масі слона </a:t>
            </a:r>
          </a:p>
          <a:p>
            <a:pPr marL="450850" algn="just">
              <a:lnSpc>
                <a:spcPct val="150000"/>
              </a:lnSpc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6000 кг;  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arenR" startAt="4"/>
            </a:pP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число, що дорівнює масі колібрі</a:t>
            </a:r>
          </a:p>
          <a:p>
            <a:pPr marL="542925" algn="just">
              <a:lnSpc>
                <a:spcPct val="150000"/>
              </a:lnSpc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0,005 кг.</a:t>
            </a:r>
          </a:p>
        </p:txBody>
      </p:sp>
    </p:spTree>
    <p:extLst>
      <p:ext uri="{BB962C8B-B14F-4D97-AF65-F5344CB8AC3E}">
        <p14:creationId xmlns:p14="http://schemas.microsoft.com/office/powerpoint/2010/main" val="714230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6068">
        <p14:flip dir="r"/>
      </p:transition>
    </mc:Choice>
    <mc:Fallback xmlns="">
      <p:transition spd="slow" advTm="46068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B10F9E8-747A-E700-4C51-46F7A23A3E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4596C0F-42E2-CB08-552D-7F70A961608F}"/>
              </a:ext>
            </a:extLst>
          </p:cNvPr>
          <p:cNvSpPr txBox="1"/>
          <p:nvPr/>
        </p:nvSpPr>
        <p:spPr>
          <a:xfrm>
            <a:off x="395536" y="445118"/>
            <a:ext cx="3860737" cy="584775"/>
          </a:xfrm>
          <a:prstGeom prst="rect">
            <a:avLst/>
          </a:prstGeom>
          <a:solidFill>
            <a:srgbClr val="E1FC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САМОПЕРЕВІРКА</a:t>
            </a:r>
            <a:endParaRPr kumimoji="0" lang="uk-UA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Скругленный прямоугольник 2">
                <a:extLst>
                  <a:ext uri="{FF2B5EF4-FFF2-40B4-BE49-F238E27FC236}">
                    <a16:creationId xmlns:a16="http://schemas.microsoft.com/office/drawing/2014/main" id="{CE736C85-8EA1-1EBB-FF8F-18E244171036}"/>
                  </a:ext>
                </a:extLst>
              </p:cNvPr>
              <p:cNvSpPr/>
              <p:nvPr/>
            </p:nvSpPr>
            <p:spPr>
              <a:xfrm>
                <a:off x="366463" y="1556792"/>
                <a:ext cx="8410636" cy="4896544"/>
              </a:xfrm>
              <a:prstGeom prst="roundRect">
                <a:avLst/>
              </a:prstGeom>
              <a:solidFill>
                <a:srgbClr val="E1FCCC"/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just" defTabSz="9144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uk-UA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Запишіть у стандартному вигляді: </a:t>
                </a:r>
              </a:p>
              <a:p>
                <a:pPr marL="457200" lvl="0" indent="-457200" algn="just">
                  <a:lnSpc>
                    <a:spcPct val="150000"/>
                  </a:lnSpc>
                  <a:buFont typeface="+mj-lt"/>
                  <a:buAutoNum type="arabicParenR"/>
                </a:pPr>
                <a:r>
                  <a:rPr kumimoji="0" lang="uk-UA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38000 = 3,8 </a:t>
                </a:r>
                <a14:m>
                  <m:oMath xmlns:m="http://schemas.openxmlformats.org/officeDocument/2006/math">
                    <m:r>
                      <a:rPr lang="uk-UA" sz="2800" b="1" i="1" dirty="0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kumimoji="0" lang="uk-UA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10</a:t>
                </a:r>
                <a:r>
                  <a:rPr kumimoji="0" lang="uk-UA" sz="2800" b="0" i="0" u="none" strike="noStrike" kern="1200" cap="none" spc="0" normalizeH="0" baseline="3000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4</a:t>
                </a:r>
                <a:r>
                  <a:rPr kumimoji="0" lang="uk-UA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;</a:t>
                </a:r>
              </a:p>
              <a:p>
                <a:pPr marL="457200" marR="0" lvl="0" indent="-457200" algn="just" defTabSz="9144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+mj-lt"/>
                  <a:buAutoNum type="arabicParenR"/>
                  <a:tabLst/>
                  <a:defRPr/>
                </a:pPr>
                <a:r>
                  <a:rPr kumimoji="0" lang="uk-UA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0,00019 = 1,9 </a:t>
                </a:r>
                <a14:m>
                  <m:oMath xmlns:m="http://schemas.openxmlformats.org/officeDocument/2006/math">
                    <m:r>
                      <a:rPr lang="uk-UA" sz="2800" b="1" i="1" dirty="0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kumimoji="0" lang="uk-UA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10</a:t>
                </a:r>
                <a:r>
                  <a:rPr kumimoji="0" lang="uk-UA" sz="2800" b="0" i="0" u="none" strike="noStrike" kern="1200" cap="none" spc="0" normalizeH="0" baseline="3000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-4</a:t>
                </a:r>
                <a:r>
                  <a:rPr kumimoji="0" lang="uk-UA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;</a:t>
                </a:r>
              </a:p>
              <a:p>
                <a:pPr marL="457200" marR="0" lvl="0" indent="-457200" algn="just" defTabSz="9144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+mj-lt"/>
                  <a:buAutoNum type="arabicParenR"/>
                  <a:tabLst/>
                  <a:defRPr/>
                </a:pPr>
                <a:r>
                  <a:rPr kumimoji="0" lang="uk-UA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число, що дорівнює масі слона </a:t>
                </a:r>
              </a:p>
              <a:p>
                <a:pPr marL="450850" marR="0" lvl="0" indent="0" algn="just" defTabSz="9144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m</a:t>
                </a:r>
                <a:r>
                  <a:rPr kumimoji="0" lang="uk-UA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= 6000 кг = 6 </a:t>
                </a:r>
                <a14:m>
                  <m:oMath xmlns:m="http://schemas.openxmlformats.org/officeDocument/2006/math">
                    <m:r>
                      <a:rPr lang="uk-UA" sz="2800" b="1" i="1" dirty="0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kumimoji="0" lang="uk-UA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10</a:t>
                </a:r>
                <a:r>
                  <a:rPr lang="uk-UA" sz="2800" baseline="30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kumimoji="0" lang="uk-UA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кг;  </a:t>
                </a:r>
              </a:p>
              <a:p>
                <a:pPr marL="457200" marR="0" lvl="0" indent="-457200" algn="just" defTabSz="9144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+mj-lt"/>
                  <a:buAutoNum type="arabicParenR" startAt="4"/>
                  <a:tabLst/>
                  <a:defRPr/>
                </a:pPr>
                <a:r>
                  <a:rPr kumimoji="0" lang="uk-UA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число, що дорівнює масі колібрі</a:t>
                </a:r>
              </a:p>
              <a:p>
                <a:pPr marL="542925" marR="0" lvl="0" indent="0" algn="just" defTabSz="9144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m </a:t>
                </a:r>
                <a:r>
                  <a:rPr kumimoji="0" lang="uk-UA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=</a:t>
                </a: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uk-UA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0,005 кг = 5 </a:t>
                </a:r>
                <a14:m>
                  <m:oMath xmlns:m="http://schemas.openxmlformats.org/officeDocument/2006/math">
                    <m:r>
                      <a:rPr lang="uk-UA" sz="2800" b="1" i="1" dirty="0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kumimoji="0" lang="uk-UA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10</a:t>
                </a:r>
                <a:r>
                  <a:rPr lang="uk-UA" sz="2800" baseline="30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-3</a:t>
                </a:r>
                <a:r>
                  <a:rPr kumimoji="0" lang="uk-UA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кг.</a:t>
                </a:r>
              </a:p>
            </p:txBody>
          </p:sp>
        </mc:Choice>
        <mc:Fallback xmlns="">
          <p:sp>
            <p:nvSpPr>
              <p:cNvPr id="3" name="Скругленный прямоугольник 2">
                <a:extLst>
                  <a:ext uri="{FF2B5EF4-FFF2-40B4-BE49-F238E27FC236}">
                    <a16:creationId xmlns:a16="http://schemas.microsoft.com/office/drawing/2014/main" id="{CE736C85-8EA1-1EBB-FF8F-18E24417103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6463" y="1556792"/>
                <a:ext cx="8410636" cy="4896544"/>
              </a:xfrm>
              <a:prstGeom prst="roundRect">
                <a:avLst/>
              </a:prstGeom>
              <a:blipFill>
                <a:blip r:embed="rId5"/>
                <a:stretch>
                  <a:fillRect/>
                </a:stretch>
              </a:blip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14822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5599">
        <p14:flip dir="r"/>
      </p:transition>
    </mc:Choice>
    <mc:Fallback xmlns="">
      <p:transition spd="slow" advTm="75599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265820" y="260648"/>
            <a:ext cx="8698668" cy="64087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66272708"/>
                  </p:ext>
                </p:extLst>
              </p:nvPr>
            </p:nvGraphicFramePr>
            <p:xfrm>
              <a:off x="611560" y="1988840"/>
              <a:ext cx="8208912" cy="4672269"/>
            </p:xfrm>
            <a:graphic>
              <a:graphicData uri="http://schemas.openxmlformats.org/drawingml/2006/table">
                <a:tbl>
                  <a:tblPr firstRow="1" bandRow="1">
                    <a:tableStyleId>{D27102A9-8310-4765-A935-A1911B00CA55}</a:tableStyleId>
                  </a:tblPr>
                  <a:tblGrid>
                    <a:gridCol w="412143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4087482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</a:tblGrid>
                  <a:tr h="36003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Зміст дії</a:t>
                          </a:r>
                          <a:endParaRPr lang="uk-UA" sz="2000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Результат дії</a:t>
                          </a:r>
                          <a:endParaRPr lang="uk-UA" sz="2000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705678">
                    <a:tc>
                      <a:txBody>
                        <a:bodyPr/>
                        <a:lstStyle/>
                        <a:p>
                          <a:pPr algn="just"/>
                          <a:r>
                            <a:rPr lang="uk-UA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1. Складемо відношення для визначення, у скільки разів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kumimoji="0" lang="uk-UA" sz="24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n-US" sz="24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/>
                                      <a:ea typeface="+mn-ea"/>
                                      <a:cs typeface="Times New Roman" panose="02020603050405020304" pitchFamily="18" charset="0"/>
                                    </a:rPr>
                                    <m:t>𝑚</m:t>
                                  </m:r>
                                </m:e>
                                <m:sub>
                                  <m:r>
                                    <a:rPr kumimoji="0" lang="uk-UA" sz="24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/>
                                      <a:ea typeface="+mn-ea"/>
                                      <a:cs typeface="Times New Roman" panose="02020603050405020304" pitchFamily="18" charset="0"/>
                                    </a:rPr>
                                    <m:t>Землі</m:t>
                                  </m:r>
                                </m:sub>
                              </m:sSub>
                            </m:oMath>
                          </a14:m>
                          <a:r>
                            <a:rPr lang="uk-UA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більша, ніж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kumimoji="0" lang="uk-UA" sz="24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n-US" sz="24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/>
                                      <a:ea typeface="+mn-ea"/>
                                      <a:cs typeface="Times New Roman" panose="02020603050405020304" pitchFamily="18" charset="0"/>
                                    </a:rPr>
                                    <m:t>𝑚</m:t>
                                  </m:r>
                                </m:e>
                                <m:sub>
                                  <m:r>
                                    <a:rPr kumimoji="0" lang="uk-UA" sz="24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/>
                                      <a:ea typeface="+mn-ea"/>
                                      <a:cs typeface="Times New Roman" panose="02020603050405020304" pitchFamily="18" charset="0"/>
                                    </a:rPr>
                                    <m:t>Місяця</m:t>
                                  </m:r>
                                </m:sub>
                              </m:sSub>
                            </m:oMath>
                          </a14:m>
                          <a:r>
                            <a:rPr lang="uk-UA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.</a:t>
                          </a: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uk-UA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uk-UA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/>
                                          </a:rPr>
                                          <m:t>𝑚</m:t>
                                        </m:r>
                                      </m:e>
                                      <m:sub>
                                        <m:r>
                                          <a:rPr lang="uk-UA" b="0" i="1" smtClean="0">
                                            <a:latin typeface="Cambria Math"/>
                                          </a:rPr>
                                          <m:t>Землі</m:t>
                                        </m:r>
                                      </m:sub>
                                    </m:sSub>
                                  </m:num>
                                  <m:den>
                                    <m:sSub>
                                      <m:sSubPr>
                                        <m:ctrlPr>
                                          <a:rPr lang="uk-UA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/>
                                          </a:rPr>
                                          <m:t>𝑚</m:t>
                                        </m:r>
                                      </m:e>
                                      <m:sub>
                                        <m:r>
                                          <a:rPr lang="uk-UA" b="0" i="1" smtClean="0">
                                            <a:latin typeface="Cambria Math"/>
                                          </a:rPr>
                                          <m:t>Місяця</m:t>
                                        </m:r>
                                      </m:sub>
                                    </m:sSub>
                                  </m:den>
                                </m:f>
                                <m:r>
                                  <a:rPr lang="uk-UA" b="0" i="0" smtClean="0">
                                    <a:latin typeface="Cambria Math"/>
                                  </a:rPr>
                                  <m:t>= </m:t>
                                </m:r>
                                <m:f>
                                  <m:fPr>
                                    <m:ctrlPr>
                                      <a:rPr lang="uk-UA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uk-UA" b="0" i="1" smtClean="0">
                                        <a:latin typeface="Cambria Math"/>
                                      </a:rPr>
                                      <m:t>5,98</m:t>
                                    </m:r>
                                    <m:r>
                                      <a:rPr lang="uk-UA" b="0" i="1" smtClean="0">
                                        <a:latin typeface="Cambria Math"/>
                                        <a:ea typeface="Cambria Math"/>
                                      </a:rPr>
                                      <m:t>∙</m:t>
                                    </m:r>
                                    <m:sSup>
                                      <m:sSupPr>
                                        <m:ctrlPr>
                                          <a:rPr lang="uk-UA" b="0" i="1" smtClean="0">
                                            <a:latin typeface="Cambria Math" panose="02040503050406030204" pitchFamily="18" charset="0"/>
                                            <a:ea typeface="Cambria Math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uk-UA" b="0" i="1" smtClean="0">
                                            <a:latin typeface="Cambria Math"/>
                                            <a:ea typeface="Cambria Math"/>
                                          </a:rPr>
                                          <m:t>10</m:t>
                                        </m:r>
                                      </m:e>
                                      <m:sup>
                                        <m:r>
                                          <a:rPr lang="uk-UA" b="0" i="1" smtClean="0">
                                            <a:latin typeface="Cambria Math"/>
                                            <a:ea typeface="Cambria Math"/>
                                          </a:rPr>
                                          <m:t>24</m:t>
                                        </m:r>
                                      </m:sup>
                                    </m:sSup>
                                  </m:num>
                                  <m:den>
                                    <m:r>
                                      <a:rPr lang="uk-UA" b="0" i="1" smtClean="0">
                                        <a:latin typeface="Cambria Math"/>
                                      </a:rPr>
                                      <m:t>7,35</m:t>
                                    </m:r>
                                    <m:r>
                                      <a:rPr lang="uk-UA" b="0" i="1" smtClean="0">
                                        <a:latin typeface="Cambria Math"/>
                                        <a:ea typeface="Cambria Math"/>
                                      </a:rPr>
                                      <m:t>∙</m:t>
                                    </m:r>
                                    <m:sSup>
                                      <m:sSupPr>
                                        <m:ctrlPr>
                                          <a:rPr lang="uk-UA" b="0" i="1" smtClean="0">
                                            <a:latin typeface="Cambria Math" panose="02040503050406030204" pitchFamily="18" charset="0"/>
                                            <a:ea typeface="Cambria Math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uk-UA" b="0" i="1" smtClean="0">
                                            <a:latin typeface="Cambria Math"/>
                                            <a:ea typeface="Cambria Math"/>
                                          </a:rPr>
                                          <m:t>10</m:t>
                                        </m:r>
                                      </m:e>
                                      <m:sup>
                                        <m:r>
                                          <a:rPr lang="uk-UA" b="0" i="1" smtClean="0">
                                            <a:latin typeface="Cambria Math"/>
                                            <a:ea typeface="Cambria Math"/>
                                          </a:rPr>
                                          <m:t>19</m:t>
                                        </m:r>
                                      </m:sup>
                                    </m:sSup>
                                  </m:den>
                                </m:f>
                              </m:oMath>
                            </m:oMathPara>
                          </a14:m>
                          <a:endParaRPr lang="uk-UA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anchor="ctr"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705678">
                    <a:tc>
                      <a:txBody>
                        <a:bodyPr/>
                        <a:lstStyle/>
                        <a:p>
                          <a:pPr algn="just"/>
                          <a:r>
                            <a:rPr lang="uk-UA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2. Виконаємо дії, скориставшись властивостями </a:t>
                          </a:r>
                          <a:r>
                            <a:rPr lang="uk-UA" sz="2000" dirty="0" err="1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степеня</a:t>
                          </a:r>
                          <a:r>
                            <a:rPr lang="uk-UA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.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kumimoji="0" lang="uk-UA" sz="18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fPr>
                                <m:num>
                                  <m:r>
                                    <a:rPr kumimoji="0" lang="uk-UA" sz="18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/>
                                      <a:ea typeface="+mn-ea"/>
                                      <a:cs typeface="+mn-cs"/>
                                    </a:rPr>
                                    <m:t>5,98</m:t>
                                  </m:r>
                                  <m:r>
                                    <a:rPr kumimoji="0" lang="uk-UA" sz="18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/>
                                      <a:ea typeface="Cambria Math"/>
                                      <a:cs typeface="+mn-cs"/>
                                    </a:rPr>
                                    <m:t>∙</m:t>
                                  </m:r>
                                  <m:sSup>
                                    <m:sSupPr>
                                      <m:ctrlPr>
                                        <a:rPr kumimoji="0" lang="uk-UA" sz="1800" b="0" i="1" u="none" strike="noStrike" kern="1200" cap="none" spc="0" normalizeH="0" baseline="0" noProof="0" smtClean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Cambria Math"/>
                                          <a:cs typeface="+mn-cs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kumimoji="0" lang="uk-UA" sz="1800" b="0" i="1" u="none" strike="noStrike" kern="1200" cap="none" spc="0" normalizeH="0" baseline="0" noProof="0" smtClean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/>
                                          <a:ea typeface="Cambria Math"/>
                                          <a:cs typeface="+mn-cs"/>
                                        </a:rPr>
                                        <m:t>10</m:t>
                                      </m:r>
                                    </m:e>
                                    <m:sup>
                                      <m:r>
                                        <a:rPr kumimoji="0" lang="uk-UA" sz="1800" b="0" i="1" u="none" strike="noStrike" kern="1200" cap="none" spc="0" normalizeH="0" baseline="0" noProof="0" smtClean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/>
                                          <a:ea typeface="Cambria Math"/>
                                          <a:cs typeface="+mn-cs"/>
                                        </a:rPr>
                                        <m:t>24</m:t>
                                      </m:r>
                                    </m:sup>
                                  </m:sSup>
                                </m:num>
                                <m:den>
                                  <m:r>
                                    <a:rPr kumimoji="0" lang="uk-UA" sz="18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/>
                                      <a:ea typeface="+mn-ea"/>
                                      <a:cs typeface="+mn-cs"/>
                                    </a:rPr>
                                    <m:t>7,35</m:t>
                                  </m:r>
                                  <m:r>
                                    <a:rPr kumimoji="0" lang="uk-UA" sz="18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/>
                                      <a:ea typeface="Cambria Math"/>
                                      <a:cs typeface="+mn-cs"/>
                                    </a:rPr>
                                    <m:t>∙</m:t>
                                  </m:r>
                                  <m:sSup>
                                    <m:sSupPr>
                                      <m:ctrlPr>
                                        <a:rPr kumimoji="0" lang="uk-UA" sz="1800" b="0" i="1" u="none" strike="noStrike" kern="1200" cap="none" spc="0" normalizeH="0" baseline="0" noProof="0" smtClean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Cambria Math"/>
                                          <a:cs typeface="+mn-cs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kumimoji="0" lang="uk-UA" sz="1800" b="0" i="1" u="none" strike="noStrike" kern="1200" cap="none" spc="0" normalizeH="0" baseline="0" noProof="0" smtClean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/>
                                          <a:ea typeface="Cambria Math"/>
                                          <a:cs typeface="+mn-cs"/>
                                        </a:rPr>
                                        <m:t>10</m:t>
                                      </m:r>
                                    </m:e>
                                    <m:sup>
                                      <m:r>
                                        <a:rPr kumimoji="0" lang="uk-UA" sz="1800" b="0" i="1" u="none" strike="noStrike" kern="1200" cap="none" spc="0" normalizeH="0" baseline="0" noProof="0" smtClean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/>
                                          <a:ea typeface="Cambria Math"/>
                                          <a:cs typeface="+mn-cs"/>
                                        </a:rPr>
                                        <m:t>19</m:t>
                                      </m:r>
                                    </m:sup>
                                  </m:sSup>
                                </m:den>
                              </m:f>
                            </m:oMath>
                          </a14:m>
                          <a:r>
                            <a:rPr kumimoji="0" lang="uk-UA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+mn-ea"/>
                              <a:cs typeface="Times New Roman" panose="02020603050405020304" pitchFamily="18" charset="0"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kumimoji="0" lang="uk-UA" sz="18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fPr>
                                <m:num>
                                  <m:r>
                                    <a:rPr kumimoji="0" lang="uk-UA" sz="18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/>
                                      <a:ea typeface="+mn-ea"/>
                                      <a:cs typeface="+mn-cs"/>
                                    </a:rPr>
                                    <m:t>5,98</m:t>
                                  </m:r>
                                </m:num>
                                <m:den>
                                  <m:r>
                                    <a:rPr kumimoji="0" lang="uk-UA" sz="18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/>
                                      <a:ea typeface="+mn-ea"/>
                                      <a:cs typeface="+mn-cs"/>
                                    </a:rPr>
                                    <m:t>7,35</m:t>
                                  </m:r>
                                </m:den>
                              </m:f>
                              <m:r>
                                <a:rPr kumimoji="0" lang="uk-UA" sz="1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Cambria Math"/>
                                  <a:cs typeface="+mn-cs"/>
                                </a:rPr>
                                <m:t>∙</m:t>
                              </m:r>
                              <m:f>
                                <m:fPr>
                                  <m:ctrlPr>
                                    <a:rPr kumimoji="0" lang="uk-UA" sz="18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Cambria Math"/>
                                      <a:cs typeface="+mn-cs"/>
                                    </a:rPr>
                                  </m:ctrlPr>
                                </m:fPr>
                                <m:num>
                                  <m:sSup>
                                    <m:sSupPr>
                                      <m:ctrlPr>
                                        <a:rPr kumimoji="0" lang="uk-UA" sz="1800" b="0" i="1" u="none" strike="noStrike" kern="1200" cap="none" spc="0" normalizeH="0" baseline="0" noProof="0" smtClean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Cambria Math"/>
                                          <a:cs typeface="+mn-cs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kumimoji="0" lang="uk-UA" sz="1800" b="0" i="1" u="none" strike="noStrike" kern="1200" cap="none" spc="0" normalizeH="0" baseline="0" noProof="0" smtClean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/>
                                          <a:ea typeface="Cambria Math"/>
                                          <a:cs typeface="+mn-cs"/>
                                        </a:rPr>
                                        <m:t>10</m:t>
                                      </m:r>
                                    </m:e>
                                    <m:sup>
                                      <m:r>
                                        <a:rPr kumimoji="0" lang="uk-UA" sz="1800" b="0" i="1" u="none" strike="noStrike" kern="1200" cap="none" spc="0" normalizeH="0" baseline="0" noProof="0" smtClean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/>
                                          <a:ea typeface="Cambria Math"/>
                                          <a:cs typeface="+mn-cs"/>
                                        </a:rPr>
                                        <m:t>24</m:t>
                                      </m:r>
                                    </m:sup>
                                  </m:sSup>
                                </m:num>
                                <m:den>
                                  <m:sSup>
                                    <m:sSupPr>
                                      <m:ctrlPr>
                                        <a:rPr kumimoji="0" lang="uk-UA" sz="1800" b="0" i="1" u="none" strike="noStrike" kern="1200" cap="none" spc="0" normalizeH="0" baseline="0" noProof="0" smtClean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Cambria Math"/>
                                          <a:cs typeface="+mn-cs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kumimoji="0" lang="uk-UA" sz="1800" b="0" i="1" u="none" strike="noStrike" kern="1200" cap="none" spc="0" normalizeH="0" baseline="0" noProof="0" smtClean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/>
                                          <a:ea typeface="Cambria Math"/>
                                          <a:cs typeface="+mn-cs"/>
                                        </a:rPr>
                                        <m:t>10</m:t>
                                      </m:r>
                                    </m:e>
                                    <m:sup>
                                      <m:r>
                                        <a:rPr kumimoji="0" lang="uk-UA" sz="1800" b="0" i="1" u="none" strike="noStrike" kern="1200" cap="none" spc="0" normalizeH="0" baseline="0" noProof="0" smtClean="0">
                                          <a:ln>
                                            <a:noFill/>
                                          </a:ln>
                                          <a:solidFill>
                                            <a:prstClr val="black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/>
                                          <a:ea typeface="Cambria Math"/>
                                          <a:cs typeface="+mn-cs"/>
                                        </a:rPr>
                                        <m:t>19</m:t>
                                      </m:r>
                                    </m:sup>
                                  </m:sSup>
                                </m:den>
                              </m:f>
                            </m:oMath>
                          </a14:m>
                          <a:r>
                            <a:rPr kumimoji="0" lang="uk-UA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Times New Roman" panose="02020603050405020304" pitchFamily="18" charset="0"/>
                              <a:ea typeface="+mn-ea"/>
                              <a:cs typeface="Times New Roman" panose="02020603050405020304" pitchFamily="18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kumimoji="0" lang="uk-UA" sz="1800" b="0" i="1" u="none" strike="noStrike" kern="1200" cap="none" spc="0" normalizeH="0" baseline="0" noProof="0" dirty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Cambria Math"/>
                                  <a:cs typeface="+mn-cs"/>
                                </a:rPr>
                                <m:t>≈0,81∙</m:t>
                              </m:r>
                              <m:sSup>
                                <m:sSupPr>
                                  <m:ctrlPr>
                                    <a:rPr kumimoji="0" lang="uk-UA" sz="1800" b="0" i="1" u="none" strike="noStrike" kern="1200" cap="none" spc="0" normalizeH="0" baseline="0" noProof="0" dirty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Cambria Math"/>
                                      <a:cs typeface="+mn-cs"/>
                                    </a:rPr>
                                  </m:ctrlPr>
                                </m:sSupPr>
                                <m:e>
                                  <m:r>
                                    <a:rPr kumimoji="0" lang="uk-UA" sz="1800" b="0" i="1" u="none" strike="noStrike" kern="1200" cap="none" spc="0" normalizeH="0" baseline="0" noProof="0" dirty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/>
                                      <a:ea typeface="Cambria Math"/>
                                      <a:cs typeface="+mn-cs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kumimoji="0" lang="uk-UA" sz="1800" b="0" i="1" u="none" strike="noStrike" kern="1200" cap="none" spc="0" normalizeH="0" baseline="0" noProof="0" dirty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/>
                                      <a:ea typeface="Cambria Math"/>
                                      <a:cs typeface="+mn-cs"/>
                                    </a:rPr>
                                    <m:t>5</m:t>
                                  </m:r>
                                </m:sup>
                              </m:sSup>
                            </m:oMath>
                          </a14:m>
                          <a:endParaRPr kumimoji="0" lang="uk-UA" sz="1800" b="0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+mn-ea"/>
                            <a:cs typeface="Times New Roman" panose="02020603050405020304" pitchFamily="18" charset="0"/>
                          </a:endParaRPr>
                        </a:p>
                        <a:p>
                          <a:pPr algn="ctr"/>
                          <a:endParaRPr lang="uk-UA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705678">
                    <a:tc>
                      <a:txBody>
                        <a:bodyPr/>
                        <a:lstStyle/>
                        <a:p>
                          <a:pPr algn="just"/>
                          <a:r>
                            <a:rPr lang="uk-UA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3. </a:t>
                          </a:r>
                          <a:r>
                            <a:rPr lang="uk-UA" sz="2000" dirty="0" err="1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Запишемо</a:t>
                          </a:r>
                          <a:r>
                            <a:rPr lang="uk-UA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число 0,81 у стандартному вигляді, поставивши кому так, щоб ціла частина числа містила лише одну цифру, відмінну від нуля.</a:t>
                          </a: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0,81=8,1</a:t>
                          </a:r>
                          <a14:m>
                            <m:oMath xmlns:m="http://schemas.openxmlformats.org/officeDocument/2006/math">
                              <m:r>
                                <a:rPr lang="uk-UA" i="1" smtClean="0"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sSup>
                                <m:sSupPr>
                                  <m:ctrlPr>
                                    <a:rPr lang="uk-UA" i="1" smtClean="0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uk-UA" b="0" i="1" smtClean="0">
                                      <a:latin typeface="Cambria Math"/>
                                      <a:ea typeface="Cambria Math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uk-UA" b="0" i="1" smtClean="0">
                                      <a:latin typeface="Cambria Math"/>
                                      <a:ea typeface="Cambria Math"/>
                                    </a:rPr>
                                    <m:t>−1</m:t>
                                  </m:r>
                                </m:sup>
                              </m:sSup>
                            </m:oMath>
                          </a14:m>
                          <a:endParaRPr lang="uk-UA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anchor="ctr"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705678">
                    <a:tc>
                      <a:txBody>
                        <a:bodyPr/>
                        <a:lstStyle/>
                        <a:p>
                          <a:pPr algn="just"/>
                          <a:r>
                            <a:rPr lang="uk-UA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4. Виконаємо перетворення в отриманому добутку.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0,81</a:t>
                          </a:r>
                          <a14:m>
                            <m:oMath xmlns:m="http://schemas.openxmlformats.org/officeDocument/2006/math">
                              <m:r>
                                <a:rPr lang="uk-UA" i="1" smtClean="0"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sSup>
                                <m:sSupPr>
                                  <m:ctrlPr>
                                    <a:rPr lang="uk-UA" i="1" smtClean="0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uk-UA" b="0" i="1" smtClean="0">
                                      <a:latin typeface="Cambria Math"/>
                                      <a:ea typeface="Cambria Math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uk-UA" b="0" i="1" smtClean="0">
                                      <a:latin typeface="Cambria Math"/>
                                      <a:ea typeface="Cambria Math"/>
                                    </a:rPr>
                                    <m:t>5</m:t>
                                  </m:r>
                                </m:sup>
                              </m:sSup>
                              <m:r>
                                <a:rPr lang="uk-UA" b="0" i="1" smtClean="0">
                                  <a:latin typeface="Cambria Math"/>
                                  <a:ea typeface="Cambria Math"/>
                                </a:rPr>
                                <m:t>=8,1∙</m:t>
                              </m:r>
                              <m:sSup>
                                <m:sSupPr>
                                  <m:ctrlPr>
                                    <a:rPr lang="uk-UA" b="0" i="1" smtClean="0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uk-UA" b="0" i="1" smtClean="0">
                                      <a:latin typeface="Cambria Math"/>
                                      <a:ea typeface="Cambria Math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uk-UA" b="0" i="1" smtClean="0">
                                      <a:latin typeface="Cambria Math"/>
                                      <a:ea typeface="Cambria Math"/>
                                    </a:rPr>
                                    <m:t>−1</m:t>
                                  </m:r>
                                </m:sup>
                              </m:sSup>
                              <m:r>
                                <a:rPr lang="uk-UA" b="0" i="1" smtClean="0"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sSup>
                                <m:sSupPr>
                                  <m:ctrlPr>
                                    <a:rPr lang="uk-UA" b="0" i="1" smtClean="0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uk-UA" b="0" i="1" smtClean="0">
                                      <a:latin typeface="Cambria Math"/>
                                      <a:ea typeface="Cambria Math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uk-UA" b="0" i="1" smtClean="0">
                                      <a:latin typeface="Cambria Math"/>
                                      <a:ea typeface="Cambria Math"/>
                                    </a:rPr>
                                    <m:t>5</m:t>
                                  </m:r>
                                </m:sup>
                              </m:sSup>
                              <m:r>
                                <a:rPr lang="uk-UA" b="0" i="1" smtClean="0">
                                  <a:latin typeface="Cambria Math"/>
                                  <a:ea typeface="Cambria Math"/>
                                </a:rPr>
                                <m:t>=8,1∙</m:t>
                              </m:r>
                              <m:sSup>
                                <m:sSupPr>
                                  <m:ctrlPr>
                                    <a:rPr lang="uk-UA" b="0" i="1" smtClean="0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uk-UA" b="0" i="1" smtClean="0">
                                      <a:latin typeface="Cambria Math"/>
                                      <a:ea typeface="Cambria Math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uk-UA" b="0" i="1" smtClean="0">
                                      <a:latin typeface="Cambria Math"/>
                                      <a:ea typeface="Cambria Math"/>
                                    </a:rPr>
                                    <m:t>4</m:t>
                                  </m:r>
                                </m:sup>
                              </m:sSup>
                            </m:oMath>
                          </a14:m>
                          <a:endParaRPr lang="uk-UA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66272708"/>
                  </p:ext>
                </p:extLst>
              </p:nvPr>
            </p:nvGraphicFramePr>
            <p:xfrm>
              <a:off x="611560" y="1988840"/>
              <a:ext cx="8208912" cy="4672269"/>
            </p:xfrm>
            <a:graphic>
              <a:graphicData uri="http://schemas.openxmlformats.org/drawingml/2006/table">
                <a:tbl>
                  <a:tblPr firstRow="1" bandRow="1">
                    <a:tableStyleId>{D27102A9-8310-4765-A935-A1911B00CA55}</a:tableStyleId>
                  </a:tblPr>
                  <a:tblGrid>
                    <a:gridCol w="4121430"/>
                    <a:gridCol w="4087482"/>
                  </a:tblGrid>
                  <a:tr h="3962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Зміст дії</a:t>
                          </a:r>
                          <a:endParaRPr lang="uk-UA" sz="2000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Результат дії</a:t>
                          </a:r>
                          <a:endParaRPr lang="uk-UA" sz="2000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  <a:tr h="1140460"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>
                        <a:blipFill rotWithShape="1">
                          <a:blip r:embed="rId5"/>
                          <a:stretch>
                            <a:fillRect t="-37433" r="-99260" b="-28449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 anchor="ctr">
                        <a:blipFill rotWithShape="1">
                          <a:blip r:embed="rId5"/>
                          <a:stretch>
                            <a:fillRect l="-100745" t="-37433" b="-284492"/>
                          </a:stretch>
                        </a:blipFill>
                      </a:tcPr>
                    </a:tc>
                  </a:tr>
                  <a:tr h="814451">
                    <a:tc>
                      <a:txBody>
                        <a:bodyPr/>
                        <a:lstStyle/>
                        <a:p>
                          <a:pPr algn="just"/>
                          <a:r>
                            <a:rPr lang="uk-UA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2. Виконаємо дії, скориставшись властивостями </a:t>
                          </a:r>
                          <a:r>
                            <a:rPr lang="uk-UA" sz="200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степеня</a:t>
                          </a:r>
                          <a:r>
                            <a:rPr lang="uk-UA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.</a:t>
                          </a:r>
                          <a:endParaRPr lang="uk-UA" sz="20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 anchor="ctr">
                        <a:blipFill rotWithShape="1">
                          <a:blip r:embed="rId5"/>
                          <a:stretch>
                            <a:fillRect l="-100745" t="-191791" b="-297015"/>
                          </a:stretch>
                        </a:blipFill>
                      </a:tcPr>
                    </a:tc>
                  </a:tr>
                  <a:tr h="1615440">
                    <a:tc>
                      <a:txBody>
                        <a:bodyPr/>
                        <a:lstStyle/>
                        <a:p>
                          <a:pPr algn="just"/>
                          <a:r>
                            <a:rPr lang="uk-UA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3. </a:t>
                          </a:r>
                          <a:r>
                            <a:rPr lang="uk-UA" sz="200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Запишемо</a:t>
                          </a:r>
                          <a:r>
                            <a:rPr lang="uk-UA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число 0,81 у стандартному вигляді, поставивши кому так, щоб ціла частина числа містила лише одну цифру, відмінну від нуля.</a:t>
                          </a:r>
                          <a:endParaRPr lang="uk-UA" sz="20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 anchor="ctr">
                        <a:blipFill rotWithShape="1">
                          <a:blip r:embed="rId5"/>
                          <a:stretch>
                            <a:fillRect l="-100745" t="-147547" b="-50189"/>
                          </a:stretch>
                        </a:blipFill>
                      </a:tcPr>
                    </a:tc>
                  </a:tr>
                  <a:tr h="705678">
                    <a:tc>
                      <a:txBody>
                        <a:bodyPr/>
                        <a:lstStyle/>
                        <a:p>
                          <a:pPr algn="just"/>
                          <a:r>
                            <a:rPr lang="uk-UA" sz="20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4. Виконаємо перетворення в отриманому добутку.</a:t>
                          </a:r>
                          <a:endParaRPr lang="uk-UA" sz="20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 anchor="ctr">
                        <a:blipFill rotWithShape="1">
                          <a:blip r:embed="rId5"/>
                          <a:stretch>
                            <a:fillRect l="-100745" t="-565517" b="-14655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Скругленный прямоугольник 2"/>
              <p:cNvSpPr/>
              <p:nvPr/>
            </p:nvSpPr>
            <p:spPr>
              <a:xfrm>
                <a:off x="2538198" y="260648"/>
                <a:ext cx="6426290" cy="1597410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r>
                  <a:rPr lang="uk-UA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Визначте, у скільки разів маса Землі більша за масу Місяця, якщо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𝑚</m:t>
                        </m:r>
                      </m:e>
                      <m:sub>
                        <m:r>
                          <a:rPr lang="uk-UA" sz="2400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Землі</m:t>
                        </m:r>
                      </m:sub>
                    </m:sSub>
                    <m:r>
                      <a:rPr lang="uk-UA" sz="2400" b="0" i="1" smtClean="0">
                        <a:solidFill>
                          <a:schemeClr val="tx1"/>
                        </a:solidFill>
                        <a:latin typeface="Cambria Math"/>
                        <a:cs typeface="Times New Roman" panose="02020603050405020304" pitchFamily="18" charset="0"/>
                      </a:rPr>
                      <m:t>=5,98</m:t>
                    </m:r>
                    <m:r>
                      <a:rPr lang="uk-UA" sz="2400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  <m:sSup>
                      <m:sSupPr>
                        <m:ctrlPr>
                          <a:rPr lang="uk-UA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uk-UA" sz="2400" b="0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10</m:t>
                        </m:r>
                      </m:e>
                      <m:sup>
                        <m:r>
                          <a:rPr lang="uk-UA" sz="2400" b="0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24</m:t>
                        </m:r>
                      </m:sup>
                    </m:sSup>
                  </m:oMath>
                </a14:m>
                <a:r>
                  <a:rPr lang="uk-UA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кг, </a:t>
                </a:r>
                <a14:m>
                  <m:oMath xmlns:m="http://schemas.openxmlformats.org/officeDocument/2006/math">
                    <m:r>
                      <a:rPr lang="uk-UA" sz="2400" b="0" i="0" smtClean="0">
                        <a:solidFill>
                          <a:prstClr val="black"/>
                        </a:solidFill>
                        <a:latin typeface="Cambria Math"/>
                        <a:cs typeface="Times New Roman" panose="02020603050405020304" pitchFamily="18" charset="0"/>
                      </a:rPr>
                      <m:t>  </m:t>
                    </m:r>
                    <m:sSub>
                      <m:sSubPr>
                        <m:ctrlPr>
                          <a:rPr lang="uk-UA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𝑚</m:t>
                        </m:r>
                      </m:e>
                      <m:sub>
                        <m:r>
                          <a:rPr lang="uk-UA" sz="2400" b="0" i="1" smtClean="0">
                            <a:solidFill>
                              <a:prstClr val="black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Місяця</m:t>
                        </m:r>
                      </m:sub>
                    </m:sSub>
                    <m:r>
                      <a:rPr lang="uk-UA" sz="2400" i="1">
                        <a:solidFill>
                          <a:prstClr val="black"/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uk-UA" sz="2400" b="0" i="1" smtClean="0">
                        <a:solidFill>
                          <a:prstClr val="black"/>
                        </a:solidFill>
                        <a:latin typeface="Cambria Math"/>
                        <a:cs typeface="Times New Roman" panose="02020603050405020304" pitchFamily="18" charset="0"/>
                      </a:rPr>
                      <m:t>7,35</m:t>
                    </m:r>
                    <m:r>
                      <a:rPr lang="uk-UA" sz="2400" i="1">
                        <a:solidFill>
                          <a:prstClr val="black"/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  <m:sSup>
                      <m:sSupPr>
                        <m:ctrlPr>
                          <a:rPr lang="uk-UA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uk-UA" sz="2400" i="1">
                            <a:solidFill>
                              <a:prstClr val="black"/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10</m:t>
                        </m:r>
                      </m:e>
                      <m:sup>
                        <m:r>
                          <a:rPr lang="uk-UA" sz="2400" b="0" i="1" smtClean="0">
                            <a:solidFill>
                              <a:prstClr val="black"/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19</m:t>
                        </m:r>
                      </m:sup>
                    </m:sSup>
                  </m:oMath>
                </a14:m>
                <a:r>
                  <a:rPr lang="uk-UA" sz="24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кг.</a:t>
                </a:r>
              </a:p>
              <a:p>
                <a:pPr algn="just"/>
                <a:r>
                  <a:rPr lang="ru-RU" sz="240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Запишіть</a:t>
                </a:r>
                <a:r>
                  <a:rPr lang="ru-RU" sz="24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</a:t>
                </a:r>
                <a:r>
                  <a:rPr lang="ru-RU" sz="24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у стандартному </a:t>
                </a:r>
                <a:r>
                  <a:rPr lang="ru-RU" sz="240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вигляді</a:t>
                </a:r>
                <a:r>
                  <a:rPr lang="ru-RU" sz="24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uk-UA" sz="2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Скругленный 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8198" y="260648"/>
                <a:ext cx="6426290" cy="1597410"/>
              </a:xfrm>
              <a:prstGeom prst="roundRect">
                <a:avLst/>
              </a:prstGeom>
              <a:blipFill rotWithShape="1">
                <a:blip r:embed="rId6"/>
                <a:stretch>
                  <a:fillRect l="-190" t="-2672" r="-190" b="-839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282452" y="1029893"/>
            <a:ext cx="22557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ПРИКЛАД</a:t>
            </a:r>
          </a:p>
        </p:txBody>
      </p:sp>
    </p:spTree>
    <p:extLst>
      <p:ext uri="{BB962C8B-B14F-4D97-AF65-F5344CB8AC3E}">
        <p14:creationId xmlns:p14="http://schemas.microsoft.com/office/powerpoint/2010/main" val="1449314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812">
        <p14:flip dir="r"/>
      </p:transition>
    </mc:Choice>
    <mc:Fallback xmlns="">
      <p:transition spd="slow" advTm="200812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45118"/>
            <a:ext cx="3227358" cy="584775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ТРЕНУЙМОСЯ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Скругленный прямоугольник 2"/>
              <p:cNvSpPr/>
              <p:nvPr/>
            </p:nvSpPr>
            <p:spPr>
              <a:xfrm>
                <a:off x="395536" y="3429000"/>
                <a:ext cx="8410009" cy="3240360"/>
              </a:xfrm>
              <a:prstGeom prst="roundRect">
                <a:avLst/>
              </a:prstGeom>
              <a:solidFill>
                <a:srgbClr val="FFFFCC"/>
              </a:solidFill>
              <a:ln>
                <a:solidFill>
                  <a:schemeClr val="bg1"/>
                </a:solidFill>
              </a:ln>
              <a:effectLst>
                <a:outerShdw blurRad="107950" dist="12700" dir="5400000" algn="ctr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50000"/>
                  </a:lnSpc>
                </a:pPr>
                <a:r>
                  <a:rPr lang="uk-UA" sz="28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Для того щоб зібрати 1 кг меду, бджола повинна облетіти 8,5</a:t>
                </a:r>
                <a14:m>
                  <m:oMath xmlns:m="http://schemas.openxmlformats.org/officeDocument/2006/math">
                    <m:r>
                      <a:rPr lang="uk-UA" sz="2800" b="1" i="1" dirty="0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kumimoji="0" lang="uk-UA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</a:t>
                </a:r>
                <a:r>
                  <a:rPr lang="uk-UA" sz="2800" baseline="30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uk-UA" sz="28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квітів білої акації та 4</a:t>
                </a:r>
                <a14:m>
                  <m:oMath xmlns:m="http://schemas.openxmlformats.org/officeDocument/2006/math">
                    <m:r>
                      <a:rPr lang="uk-UA" sz="2800" b="1" i="1" dirty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uk-UA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</a:t>
                </a:r>
                <a:r>
                  <a:rPr lang="uk-UA" sz="2800" baseline="30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uk-UA" sz="28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квітів еспарцету. Визначте, у скільки разів кількість квітів білої акації більша за кількість квітів еспарцету. Запишіть відповідь у стандартному вигляді.</a:t>
                </a:r>
              </a:p>
              <a:p>
                <a:pPr algn="just">
                  <a:lnSpc>
                    <a:spcPct val="150000"/>
                  </a:lnSpc>
                </a:pPr>
                <a:endParaRPr lang="uk-UA" sz="28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Скругленный 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3429000"/>
                <a:ext cx="8410009" cy="3240360"/>
              </a:xfrm>
              <a:prstGeom prst="roundRect">
                <a:avLst/>
              </a:prstGeom>
              <a:blipFill>
                <a:blip r:embed="rId5"/>
                <a:stretch>
                  <a:fillRect/>
                </a:stretch>
              </a:blipFill>
              <a:ln>
                <a:solidFill>
                  <a:schemeClr val="bg1"/>
                </a:solidFill>
              </a:ln>
              <a:effectLst>
                <a:outerShdw blurRad="107950" dist="12700" dir="5400000" algn="ctr">
                  <a:srgbClr val="000000"/>
                </a:outerShdw>
              </a:effectLst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146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1824" y="229094"/>
            <a:ext cx="3690576" cy="276793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Изображение выглядит как пчела, беспозвоночный, Опылитель, Мембранокрылое насекомое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E14B1BF1-1428-5FE4-7374-28CDFCB1329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844" y="1461287"/>
            <a:ext cx="2686050" cy="17049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0700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5504">
        <p14:flip dir="r"/>
      </p:transition>
    </mc:Choice>
    <mc:Fallback xmlns="">
      <p:transition spd="slow" advTm="45504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F6144A-EA4C-CAA2-7600-71B5F9E690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52B60D3-C912-271D-5255-22723C990F3E}"/>
              </a:ext>
            </a:extLst>
          </p:cNvPr>
          <p:cNvSpPr txBox="1"/>
          <p:nvPr/>
        </p:nvSpPr>
        <p:spPr>
          <a:xfrm>
            <a:off x="395536" y="445118"/>
            <a:ext cx="3860737" cy="584775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САМОПЕРЕВІРКА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Скругленный прямоугольник 2">
                <a:extLst>
                  <a:ext uri="{FF2B5EF4-FFF2-40B4-BE49-F238E27FC236}">
                    <a16:creationId xmlns:a16="http://schemas.microsoft.com/office/drawing/2014/main" id="{A6F14295-E346-1E3A-2CE6-CE421C4C599F}"/>
                  </a:ext>
                </a:extLst>
              </p:cNvPr>
              <p:cNvSpPr/>
              <p:nvPr/>
            </p:nvSpPr>
            <p:spPr>
              <a:xfrm>
                <a:off x="395536" y="3388546"/>
                <a:ext cx="8410009" cy="3240360"/>
              </a:xfrm>
              <a:prstGeom prst="roundRect">
                <a:avLst/>
              </a:prstGeom>
              <a:solidFill>
                <a:srgbClr val="FFFFCC"/>
              </a:solidFill>
              <a:ln>
                <a:solidFill>
                  <a:schemeClr val="bg1"/>
                </a:solidFill>
              </a:ln>
              <a:effectLst>
                <a:outerShdw blurRad="107950" dist="12700" dir="5400000" algn="ctr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just">
                  <a:lnSpc>
                    <a:spcPct val="150000"/>
                  </a:lnSpc>
                </a:pPr>
                <a:r>
                  <a:rPr lang="uk-UA" sz="3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(8,5</a:t>
                </a:r>
                <a14:m>
                  <m:oMath xmlns:m="http://schemas.openxmlformats.org/officeDocument/2006/math">
                    <m:r>
                      <a:rPr lang="uk-UA" sz="3200" b="1" i="1" dirty="0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kumimoji="0" lang="uk-UA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</a:t>
                </a:r>
                <a:r>
                  <a:rPr lang="uk-UA" sz="3200" baseline="30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uk-UA" sz="32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) : (</a:t>
                </a:r>
                <a:r>
                  <a:rPr lang="uk-UA" sz="3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</a:t>
                </a:r>
                <a14:m>
                  <m:oMath xmlns:m="http://schemas.openxmlformats.org/officeDocument/2006/math">
                    <m:r>
                      <a:rPr lang="uk-UA" sz="3200" b="1" i="1" dirty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uk-UA" sz="32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</a:t>
                </a:r>
                <a:r>
                  <a:rPr lang="uk-UA" sz="3200" baseline="30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uk-UA" sz="32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= 8,5 : 4 = 2,125</a:t>
                </a:r>
                <a:br>
                  <a:rPr lang="uk-UA" sz="32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uk-UA" sz="32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2,125 = 2,125 </a:t>
                </a:r>
                <a14:m>
                  <m:oMath xmlns:m="http://schemas.openxmlformats.org/officeDocument/2006/math">
                    <m:r>
                      <a:rPr lang="uk-UA" sz="3200" b="1" i="1" dirty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uk-UA" sz="32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</a:t>
                </a:r>
                <a:r>
                  <a:rPr lang="uk-UA" sz="3200" baseline="30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</a:t>
                </a:r>
                <a:r>
                  <a:rPr lang="uk-UA" sz="32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kumimoji="0" lang="uk-UA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Скругленный прямоугольник 2">
                <a:extLst>
                  <a:ext uri="{FF2B5EF4-FFF2-40B4-BE49-F238E27FC236}">
                    <a16:creationId xmlns:a16="http://schemas.microsoft.com/office/drawing/2014/main" id="{A6F14295-E346-1E3A-2CE6-CE421C4C599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3388546"/>
                <a:ext cx="8410009" cy="3240360"/>
              </a:xfrm>
              <a:prstGeom prst="roundRect">
                <a:avLst/>
              </a:prstGeom>
              <a:blipFill>
                <a:blip r:embed="rId5"/>
                <a:stretch>
                  <a:fillRect/>
                </a:stretch>
              </a:blipFill>
              <a:ln>
                <a:solidFill>
                  <a:schemeClr val="bg1"/>
                </a:solidFill>
              </a:ln>
              <a:effectLst>
                <a:outerShdw blurRad="107950" dist="12700" dir="5400000" algn="ctr">
                  <a:srgbClr val="000000"/>
                </a:outerShdw>
              </a:effectLst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146" name="Picture 2" descr="ÐÐ¾Ð²âÑÐ·Ð°Ð½Ðµ Ð·Ð¾Ð±ÑÐ°Ð¶ÐµÐ½Ð½Ñ">
            <a:extLst>
              <a:ext uri="{FF2B5EF4-FFF2-40B4-BE49-F238E27FC236}">
                <a16:creationId xmlns:a16="http://schemas.microsoft.com/office/drawing/2014/main" id="{4E4335D7-5CCB-4894-2ECD-117E09FD34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1824" y="229094"/>
            <a:ext cx="3690576" cy="276793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 descr="Изображение выглядит как пчела, беспозвоночный, Опылитель, Мембранокрылое насекомое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29854515-A9FC-B421-2BB9-6AC10629134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844" y="1461287"/>
            <a:ext cx="2686050" cy="17049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71152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9692">
        <p14:flip dir="r"/>
      </p:transition>
    </mc:Choice>
    <mc:Fallback xmlns="">
      <p:transition spd="slow" advTm="59692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265820" y="260648"/>
            <a:ext cx="8698668" cy="64087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411760" y="404664"/>
            <a:ext cx="6426290" cy="208823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Одна пляшка йогурту містить 180000 калорій. Скільки кілокалорій отримує щодня Софійка з цього продукту, якщо до її щоденного раціону входять три такі пляшки йогурту? Запишіть відповідь у стандартному вигляді.</a:t>
            </a:r>
          </a:p>
        </p:txBody>
      </p:sp>
      <p:pic>
        <p:nvPicPr>
          <p:cNvPr id="3074" name="Picture 2" descr="Ð ÐµÐ·ÑÐ»ÑÑÐ°Ñ Ð¿Ð¾ÑÑÐºÑ Ð·Ð¾Ð±ÑÐ°Ð¶ÐµÐ½Ñ Ð·Ð° Ð·Ð°Ð¿Ð¸ÑÐ¾Ð¼ &quot;Ð¿Ð»ÑÑÐºÐ° Ð¹Ð¾Ð³ÑÑÑÑ Ð·Ð¾Ð±ÑÐ°Ð¶ÐµÐ½Ð½Ñ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82904"/>
            <a:ext cx="1656184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6014" y="463429"/>
            <a:ext cx="22557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ПРИКЛАД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71269197"/>
                  </p:ext>
                </p:extLst>
              </p:nvPr>
            </p:nvGraphicFramePr>
            <p:xfrm>
              <a:off x="510698" y="2780928"/>
              <a:ext cx="8208912" cy="3421891"/>
            </p:xfrm>
            <a:graphic>
              <a:graphicData uri="http://schemas.openxmlformats.org/drawingml/2006/table">
                <a:tbl>
                  <a:tblPr firstRow="1" bandRow="1">
                    <a:tableStyleId>{D27102A9-8310-4765-A935-A1911B00CA55}</a:tableStyleId>
                  </a:tblPr>
                  <a:tblGrid>
                    <a:gridCol w="432048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3888432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</a:tblGrid>
                  <a:tr h="36003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Зміст дії</a:t>
                          </a:r>
                          <a:endParaRPr lang="uk-UA" sz="2000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Результат дії</a:t>
                          </a:r>
                          <a:endParaRPr lang="uk-UA" sz="2000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705678">
                    <a:tc>
                      <a:txBody>
                        <a:bodyPr/>
                        <a:lstStyle/>
                        <a:p>
                          <a:pPr algn="just"/>
                          <a:r>
                            <a:rPr lang="uk-UA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1. </a:t>
                          </a:r>
                          <a:r>
                            <a:rPr lang="uk-UA" sz="2000" dirty="0" err="1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Запишемо</a:t>
                          </a:r>
                          <a:r>
                            <a:rPr lang="uk-UA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число 180000 у стандартному вигляді.</a:t>
                          </a: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dirty="0"/>
                            <a:t>180 000 = 18 </a:t>
                          </a:r>
                          <a14:m>
                            <m:oMath xmlns:m="http://schemas.openxmlformats.org/officeDocument/2006/math">
                              <m:r>
                                <a:rPr lang="uk-UA" i="1" smtClean="0"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r>
                                <a:rPr lang="uk-UA" b="0" i="1" smtClean="0">
                                  <a:latin typeface="Cambria Math"/>
                                  <a:ea typeface="Cambria Math"/>
                                </a:rPr>
                                <m:t>10 000= </m:t>
                              </m:r>
                            </m:oMath>
                          </a14:m>
                          <a:endParaRPr lang="uk-UA" b="0" dirty="0">
                            <a:ea typeface="Cambria Math"/>
                          </a:endParaRPr>
                        </a:p>
                        <a:p>
                          <a:pPr algn="ctr"/>
                          <a:r>
                            <a:rPr lang="uk-UA" dirty="0"/>
                            <a:t>= (1,8 </a:t>
                          </a:r>
                          <a14:m>
                            <m:oMath xmlns:m="http://schemas.openxmlformats.org/officeDocument/2006/math">
                              <m:r>
                                <a:rPr lang="uk-UA" i="1" smtClean="0"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r>
                                <a:rPr lang="uk-UA" b="0" i="1" smtClean="0">
                                  <a:latin typeface="Cambria Math"/>
                                  <a:ea typeface="Cambria Math"/>
                                </a:rPr>
                                <m:t>10)∙</m:t>
                              </m:r>
                              <m:sSup>
                                <m:sSupPr>
                                  <m:ctrlPr>
                                    <a:rPr lang="uk-UA" b="0" i="1" smtClean="0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uk-UA" b="0" i="1" smtClean="0">
                                      <a:latin typeface="Cambria Math"/>
                                      <a:ea typeface="Cambria Math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uk-UA" b="0" i="1" smtClean="0">
                                      <a:latin typeface="Cambria Math"/>
                                      <a:ea typeface="Cambria Math"/>
                                    </a:rPr>
                                    <m:t>4</m:t>
                                  </m:r>
                                </m:sup>
                              </m:sSup>
                              <m:r>
                                <a:rPr lang="uk-UA" b="0" i="1" smtClean="0">
                                  <a:latin typeface="Cambria Math"/>
                                  <a:ea typeface="Cambria Math"/>
                                </a:rPr>
                                <m:t>=1,8∙</m:t>
                              </m:r>
                              <m:sSup>
                                <m:sSupPr>
                                  <m:ctrlPr>
                                    <a:rPr lang="uk-UA" b="0" i="1" smtClean="0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uk-UA" b="0" i="1" smtClean="0">
                                      <a:latin typeface="Cambria Math"/>
                                      <a:ea typeface="Cambria Math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uk-UA" b="0" i="1" smtClean="0">
                                      <a:latin typeface="Cambria Math"/>
                                      <a:ea typeface="Cambria Math"/>
                                    </a:rPr>
                                    <m:t>5</m:t>
                                  </m:r>
                                </m:sup>
                              </m:sSup>
                            </m:oMath>
                          </a14:m>
                          <a:endParaRPr lang="uk-UA" dirty="0"/>
                        </a:p>
                      </a:txBody>
                      <a:tcPr anchor="ctr"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705678">
                    <a:tc>
                      <a:txBody>
                        <a:bodyPr/>
                        <a:lstStyle/>
                        <a:p>
                          <a:pPr algn="just"/>
                          <a:r>
                            <a:rPr lang="uk-UA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2. Оскільки в одній пляшці 1,8</a:t>
                          </a:r>
                          <a14:m>
                            <m:oMath xmlns:m="http://schemas.openxmlformats.org/officeDocument/2006/math">
                              <m:r>
                                <a:rPr lang="uk-UA" sz="2000" i="1" smtClean="0">
                                  <a:latin typeface="Cambria Math"/>
                                  <a:ea typeface="Cambria Math"/>
                                  <a:cs typeface="Times New Roman" panose="02020603050405020304" pitchFamily="18" charset="0"/>
                                </a:rPr>
                                <m:t>∙</m:t>
                              </m:r>
                              <m:sSup>
                                <m:sSupPr>
                                  <m:ctrlPr>
                                    <a:rPr lang="uk-UA" sz="2000" i="1" smtClean="0">
                                      <a:latin typeface="Cambria Math" panose="02040503050406030204" pitchFamily="18" charset="0"/>
                                      <a:ea typeface="Cambria Math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uk-UA" sz="2000" b="0" i="1" smtClean="0">
                                      <a:latin typeface="Cambria Math"/>
                                      <a:ea typeface="Cambria Math"/>
                                      <a:cs typeface="Times New Roman" panose="02020603050405020304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uk-UA" sz="2000" b="0" i="1" smtClean="0">
                                      <a:latin typeface="Cambria Math"/>
                                      <a:ea typeface="Cambria Math"/>
                                      <a:cs typeface="Times New Roman" panose="02020603050405020304" pitchFamily="18" charset="0"/>
                                    </a:rPr>
                                    <m:t>5</m:t>
                                  </m:r>
                                </m:sup>
                              </m:sSup>
                            </m:oMath>
                          </a14:m>
                          <a:r>
                            <a:rPr lang="uk-UA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кал, то, помноживши це число на 3, знайдемо шукану кількість калорій, отримуваних щодня з йогурту.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kumimoji="0" lang="uk-UA" sz="1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Cambria Math"/>
                                  <a:cs typeface="+mn-cs"/>
                                </a:rPr>
                                <m:t>1,8∙</m:t>
                              </m:r>
                              <m:sSup>
                                <m:sSupPr>
                                  <m:ctrlPr>
                                    <a:rPr kumimoji="0" lang="uk-UA" sz="18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Cambria Math"/>
                                      <a:cs typeface="+mn-cs"/>
                                    </a:rPr>
                                  </m:ctrlPr>
                                </m:sSupPr>
                                <m:e>
                                  <m:r>
                                    <a:rPr kumimoji="0" lang="uk-UA" sz="18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/>
                                      <a:ea typeface="Cambria Math"/>
                                      <a:cs typeface="+mn-cs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kumimoji="0" lang="uk-UA" sz="18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/>
                                      <a:ea typeface="Cambria Math"/>
                                      <a:cs typeface="+mn-cs"/>
                                    </a:rPr>
                                    <m:t>5</m:t>
                                  </m:r>
                                </m:sup>
                              </m:sSup>
                              <m:r>
                                <a:rPr kumimoji="0" lang="uk-UA" sz="18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Cambria Math"/>
                                  <a:cs typeface="+mn-cs"/>
                                </a:rPr>
                                <m:t>∙3=5,4∙</m:t>
                              </m:r>
                              <m:sSup>
                                <m:sSupPr>
                                  <m:ctrlPr>
                                    <a:rPr kumimoji="0" lang="uk-UA" sz="18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Cambria Math"/>
                                      <a:cs typeface="+mn-cs"/>
                                    </a:rPr>
                                  </m:ctrlPr>
                                </m:sSupPr>
                                <m:e>
                                  <m:r>
                                    <a:rPr kumimoji="0" lang="uk-UA" sz="18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/>
                                      <a:ea typeface="Cambria Math"/>
                                      <a:cs typeface="+mn-cs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kumimoji="0" lang="uk-UA" sz="18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/>
                                      <a:ea typeface="Cambria Math"/>
                                      <a:cs typeface="+mn-cs"/>
                                    </a:rPr>
                                    <m:t>5</m:t>
                                  </m:r>
                                </m:sup>
                              </m:sSup>
                            </m:oMath>
                          </a14:m>
                          <a:r>
                            <a:rPr kumimoji="0" lang="uk-UA" sz="1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(кал)</a:t>
                          </a:r>
                        </a:p>
                        <a:p>
                          <a:pPr algn="ctr"/>
                          <a:endParaRPr lang="uk-UA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705678">
                    <a:tc>
                      <a:txBody>
                        <a:bodyPr/>
                        <a:lstStyle/>
                        <a:p>
                          <a:pPr algn="just"/>
                          <a:r>
                            <a:rPr lang="uk-UA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3. Переведемо калорії в</a:t>
                          </a:r>
                          <a:r>
                            <a:rPr lang="uk-UA" sz="2000" baseline="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кілокалорії, враховуючи, що 1 ккал = 1000 кал =  = 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uk-UA" sz="2000" i="1" baseline="0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uk-UA" sz="2000" b="0" i="1" baseline="0" smtClean="0"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uk-UA" sz="2000" b="0" i="1" baseline="0" smtClean="0"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uk-UA" sz="2000" b="0" i="1" baseline="0" smtClean="0">
                                  <a:latin typeface="Cambria Math"/>
                                  <a:cs typeface="Times New Roman" panose="02020603050405020304" pitchFamily="18" charset="0"/>
                                </a:rPr>
                                <m:t> кал.</m:t>
                              </m:r>
                            </m:oMath>
                          </a14:m>
                          <a:endParaRPr lang="uk-UA" sz="20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dirty="0"/>
                            <a:t>(5,4</a:t>
                          </a:r>
                          <a14:m>
                            <m:oMath xmlns:m="http://schemas.openxmlformats.org/officeDocument/2006/math">
                              <m:r>
                                <a:rPr lang="uk-UA" i="1" smtClean="0"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sSup>
                                <m:sSupPr>
                                  <m:ctrlPr>
                                    <a:rPr lang="uk-UA" i="1" smtClean="0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uk-UA" b="0" i="1" smtClean="0">
                                      <a:latin typeface="Cambria Math"/>
                                      <a:ea typeface="Cambria Math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uk-UA" b="0" i="1" smtClean="0">
                                      <a:latin typeface="Cambria Math"/>
                                      <a:ea typeface="Cambria Math"/>
                                    </a:rPr>
                                    <m:t>5</m:t>
                                  </m:r>
                                </m:sup>
                              </m:sSup>
                              <m:r>
                                <a:rPr lang="uk-UA" b="0" i="1" smtClean="0">
                                  <a:latin typeface="Cambria Math"/>
                                  <a:ea typeface="Cambria Math"/>
                                </a:rPr>
                                <m:t>):</m:t>
                              </m:r>
                              <m:sSup>
                                <m:sSupPr>
                                  <m:ctrlPr>
                                    <a:rPr lang="uk-UA" b="0" i="1" smtClean="0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uk-UA" b="0" i="1" smtClean="0">
                                      <a:latin typeface="Cambria Math"/>
                                      <a:ea typeface="Cambria Math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uk-UA" b="0" i="1" smtClean="0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uk-UA" b="0" i="1" smtClean="0">
                                  <a:latin typeface="Cambria Math"/>
                                  <a:ea typeface="Cambria Math"/>
                                </a:rPr>
                                <m:t>=5,4∙</m:t>
                              </m:r>
                              <m:sSup>
                                <m:sSupPr>
                                  <m:ctrlPr>
                                    <a:rPr lang="uk-UA" b="0" i="1" smtClean="0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uk-UA" b="0" i="1" smtClean="0">
                                      <a:latin typeface="Cambria Math"/>
                                      <a:ea typeface="Cambria Math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uk-UA" b="0" i="1" smtClean="0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sup>
                              </m:sSup>
                            </m:oMath>
                          </a14:m>
                          <a:r>
                            <a:rPr lang="uk-UA" dirty="0"/>
                            <a:t> (ккал)</a:t>
                          </a:r>
                        </a:p>
                      </a:txBody>
                      <a:tcPr anchor="ctr"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71269197"/>
                  </p:ext>
                </p:extLst>
              </p:nvPr>
            </p:nvGraphicFramePr>
            <p:xfrm>
              <a:off x="510698" y="2780928"/>
              <a:ext cx="8208912" cy="3421891"/>
            </p:xfrm>
            <a:graphic>
              <a:graphicData uri="http://schemas.openxmlformats.org/drawingml/2006/table">
                <a:tbl>
                  <a:tblPr firstRow="1" bandRow="1">
                    <a:tableStyleId>{D27102A9-8310-4765-A935-A1911B00CA55}</a:tableStyleId>
                  </a:tblPr>
                  <a:tblGrid>
                    <a:gridCol w="432048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3888432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</a:tblGrid>
                  <a:tr h="3962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Зміст дії</a:t>
                          </a:r>
                          <a:endParaRPr lang="uk-UA" sz="2000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Результат дії</a:t>
                          </a:r>
                          <a:endParaRPr lang="uk-UA" sz="2000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705678">
                    <a:tc>
                      <a:txBody>
                        <a:bodyPr/>
                        <a:lstStyle/>
                        <a:p>
                          <a:pPr algn="just"/>
                          <a:r>
                            <a:rPr lang="uk-UA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1. </a:t>
                          </a:r>
                          <a:r>
                            <a:rPr lang="uk-UA" sz="2000" dirty="0" err="1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Запишемо</a:t>
                          </a:r>
                          <a:r>
                            <a:rPr lang="uk-UA" sz="20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число 180000 у стандартному вигляді.</a:t>
                          </a: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ru-UA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110955" t="-60345" r="-156" b="-34396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1314133">
                    <a:tc>
                      <a:txBody>
                        <a:bodyPr/>
                        <a:lstStyle/>
                        <a:p>
                          <a:endParaRPr lang="ru-UA"/>
                        </a:p>
                      </a:txBody>
                      <a:tcPr>
                        <a:blipFill>
                          <a:blip r:embed="rId6"/>
                          <a:stretch>
                            <a:fillRect t="-86111" r="-90268" b="-8472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UA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110955" t="-86111" r="-156" b="-84722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1005840">
                    <a:tc>
                      <a:txBody>
                        <a:bodyPr/>
                        <a:lstStyle/>
                        <a:p>
                          <a:endParaRPr lang="ru-UA"/>
                        </a:p>
                      </a:txBody>
                      <a:tcPr>
                        <a:blipFill>
                          <a:blip r:embed="rId6"/>
                          <a:stretch>
                            <a:fillRect t="-243636" r="-90268" b="-1090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UA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110955" t="-243636" r="-156" b="-1090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979994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67897">
        <p14:flip dir="r"/>
      </p:transition>
    </mc:Choice>
    <mc:Fallback xmlns="">
      <p:transition spd="slow" advTm="167897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45118"/>
            <a:ext cx="3227358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ТРЕНУЙМОСЯ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923928" y="332656"/>
            <a:ext cx="4881617" cy="604867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Одна пляшка лимонаду містить 78000 калорій. Скільки кілокалорій отримує щодня Артем з цього напою, якщо до його щоденного раціону входять такі дві пляшки лимонаду? Запишіть відповідь у стандартному вигляді.</a:t>
            </a:r>
          </a:p>
        </p:txBody>
      </p:sp>
      <p:pic>
        <p:nvPicPr>
          <p:cNvPr id="4098" name="Picture 2" descr="Ð ÐµÐ·ÑÐ»ÑÑÐ°Ñ Ð¿Ð¾ÑÑÐºÑ Ð·Ð¾Ð±ÑÐ°Ð¶ÐµÐ½Ñ Ð·Ð° Ð·Ð°Ð¿Ð¸ÑÐ¾Ð¼ &quot;Ð¿Ð»ÑÑÐºÐ° Ð»Ð¸Ð¼Ð¾Ð½Ð°Ð´Ñ Ð·Ð¾Ð±ÑÐ°Ð¶ÐµÐ½Ð½Ñ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68" y="1772816"/>
            <a:ext cx="3227358" cy="3227359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1561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5723">
        <p14:flip dir="r"/>
      </p:transition>
    </mc:Choice>
    <mc:Fallback xmlns="">
      <p:transition spd="slow" advTm="35723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E7AC273-F5D6-2CCC-7AA6-7D157177C0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A30E446-7EB8-2699-219E-E4B4A8AE3FB2}"/>
              </a:ext>
            </a:extLst>
          </p:cNvPr>
          <p:cNvSpPr txBox="1"/>
          <p:nvPr/>
        </p:nvSpPr>
        <p:spPr>
          <a:xfrm>
            <a:off x="395536" y="445118"/>
            <a:ext cx="3860737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САМОПЕРЕВІРКА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Скругленный прямоугольник 2">
                <a:extLst>
                  <a:ext uri="{FF2B5EF4-FFF2-40B4-BE49-F238E27FC236}">
                    <a16:creationId xmlns:a16="http://schemas.microsoft.com/office/drawing/2014/main" id="{29DB6787-0899-8405-B0F0-16A10A64D218}"/>
                  </a:ext>
                </a:extLst>
              </p:cNvPr>
              <p:cNvSpPr/>
              <p:nvPr/>
            </p:nvSpPr>
            <p:spPr>
              <a:xfrm>
                <a:off x="4256272" y="332656"/>
                <a:ext cx="4708216" cy="6080226"/>
              </a:xfrm>
              <a:prstGeom prst="round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>
                  <a:lnSpc>
                    <a:spcPct val="150000"/>
                  </a:lnSpc>
                </a:pPr>
                <a:r>
                  <a:rPr kumimoji="0" lang="uk-UA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1)</a:t>
                </a:r>
                <a:r>
                  <a:rPr kumimoji="0" lang="uk-UA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uk-UA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78000 = 7,8</a:t>
                </a:r>
                <a:r>
                  <a:rPr lang="uk-UA" sz="2800" b="1" dirty="0">
                    <a:solidFill>
                      <a:schemeClr val="tx1"/>
                    </a:solidFill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uk-UA" sz="2800" b="1" i="1" dirty="0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kumimoji="0" lang="uk-UA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</a:t>
                </a:r>
                <a:r>
                  <a:rPr lang="uk-UA" sz="2800" baseline="30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</a:t>
                </a:r>
                <a:r>
                  <a:rPr lang="uk-UA" sz="2800" noProof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br>
                  <a:rPr lang="uk-UA" sz="2800" noProof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uk-UA" sz="2800" noProof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2) </a:t>
                </a:r>
                <a:r>
                  <a:rPr lang="uk-UA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7,8</a:t>
                </a:r>
                <a:r>
                  <a:rPr lang="uk-UA" sz="2800" b="1" dirty="0">
                    <a:solidFill>
                      <a:schemeClr val="tx1"/>
                    </a:solidFill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uk-UA" sz="2800" b="1" i="1" dirty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uk-UA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</a:t>
                </a:r>
                <a:r>
                  <a:rPr lang="uk-UA" sz="2800" baseline="30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</a:t>
                </a:r>
                <a:r>
                  <a:rPr lang="uk-UA" sz="2800" b="1" dirty="0">
                    <a:solidFill>
                      <a:schemeClr val="tx1"/>
                    </a:solidFill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uk-UA" sz="2800" b="1" i="1" dirty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kumimoji="0" lang="uk-UA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2 = 15,6</a:t>
                </a:r>
                <a:r>
                  <a:rPr lang="uk-UA" sz="2800" b="1" dirty="0">
                    <a:solidFill>
                      <a:schemeClr val="tx1"/>
                    </a:solidFill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uk-UA" sz="2800" b="1" i="1" dirty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uk-UA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</a:t>
                </a:r>
                <a:r>
                  <a:rPr lang="uk-UA" sz="2800" baseline="30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</a:t>
                </a:r>
                <a:r>
                  <a:rPr lang="uk-UA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(кал);</a:t>
                </a:r>
                <a:br>
                  <a:rPr lang="uk-UA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uk-UA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3) (15,6</a:t>
                </a:r>
                <a:r>
                  <a:rPr lang="uk-UA" sz="2800" b="1" dirty="0">
                    <a:solidFill>
                      <a:schemeClr val="tx1"/>
                    </a:solidFill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uk-UA" sz="2800" b="1" i="1" dirty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uk-UA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</a:t>
                </a:r>
                <a:r>
                  <a:rPr lang="uk-UA" sz="2800" baseline="30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</a:t>
                </a:r>
                <a:r>
                  <a:rPr lang="uk-UA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): 10</a:t>
                </a:r>
                <a:r>
                  <a:rPr lang="uk-UA" sz="2800" baseline="30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uk-UA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</a:t>
                </a:r>
                <a:br>
                  <a:rPr lang="uk-UA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uk-UA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15,6</a:t>
                </a:r>
                <a:r>
                  <a:rPr lang="uk-UA" sz="2800" b="1" dirty="0">
                    <a:solidFill>
                      <a:schemeClr val="tx1"/>
                    </a:solidFill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uk-UA" sz="2800" b="1" i="1" dirty="0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uk-UA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 = (1,56</a:t>
                </a:r>
                <a:r>
                  <a:rPr lang="uk-UA" sz="2800" b="1" dirty="0">
                    <a:solidFill>
                      <a:schemeClr val="tx1"/>
                    </a:solidFill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uk-UA" sz="2800" b="1" i="1" dirty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uk-UA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10) </a:t>
                </a:r>
                <a14:m>
                  <m:oMath xmlns:m="http://schemas.openxmlformats.org/officeDocument/2006/math">
                    <m:r>
                      <a:rPr lang="uk-UA" sz="2800" b="1" i="1" dirty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uk-UA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 =</a:t>
                </a:r>
                <a:br>
                  <a:rPr lang="uk-UA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uk-UA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1,56 </a:t>
                </a:r>
                <a14:m>
                  <m:oMath xmlns:m="http://schemas.openxmlformats.org/officeDocument/2006/math">
                    <m:r>
                      <a:rPr lang="uk-UA" sz="2800" b="1" i="1" dirty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uk-UA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</a:t>
                </a:r>
                <a:r>
                  <a:rPr lang="uk-UA" sz="2800" baseline="300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uk-UA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(ккал).</a:t>
                </a:r>
                <a:endParaRPr kumimoji="0" lang="uk-UA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Скругленный прямоугольник 2">
                <a:extLst>
                  <a:ext uri="{FF2B5EF4-FFF2-40B4-BE49-F238E27FC236}">
                    <a16:creationId xmlns:a16="http://schemas.microsoft.com/office/drawing/2014/main" id="{29DB6787-0899-8405-B0F0-16A10A64D21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6272" y="332656"/>
                <a:ext cx="4708216" cy="6080226"/>
              </a:xfrm>
              <a:prstGeom prst="roundRect">
                <a:avLst/>
              </a:prstGeom>
              <a:blipFill>
                <a:blip r:embed="rId5"/>
                <a:stretch>
                  <a:fillRect/>
                </a:stretch>
              </a:blipFill>
              <a:ln>
                <a:noFill/>
              </a:ln>
              <a:effectLst>
                <a:outerShdw blurRad="107950" dist="12700" dir="5400000" algn="ctr">
                  <a:srgbClr val="000000"/>
                </a:outerShdw>
              </a:effectLst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98" name="Picture 2" descr="Ð ÐµÐ·ÑÐ»ÑÑÐ°Ñ Ð¿Ð¾ÑÑÐºÑ Ð·Ð¾Ð±ÑÐ°Ð¶ÐµÐ½Ñ Ð·Ð° Ð·Ð°Ð¿Ð¸ÑÐ¾Ð¼ &quot;Ð¿Ð»ÑÑÐºÐ° Ð»Ð¸Ð¼Ð¾Ð½Ð°Ð´Ñ Ð·Ð¾Ð±ÑÐ°Ð¶ÐµÐ½Ð½Ñ&quot;">
            <a:extLst>
              <a:ext uri="{FF2B5EF4-FFF2-40B4-BE49-F238E27FC236}">
                <a16:creationId xmlns:a16="http://schemas.microsoft.com/office/drawing/2014/main" id="{79629D66-4BAD-3C86-E64E-53CF569F7E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68" y="1772816"/>
            <a:ext cx="3227358" cy="3227359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4414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39411">
        <p14:flip dir="r"/>
      </p:transition>
    </mc:Choice>
    <mc:Fallback xmlns="">
      <p:transition spd="slow" advTm="139411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048E1C0-317A-9AF1-654B-760DAD6D17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FC896E0-D403-6439-5494-91F4E9738E18}"/>
              </a:ext>
            </a:extLst>
          </p:cNvPr>
          <p:cNvSpPr txBox="1"/>
          <p:nvPr/>
        </p:nvSpPr>
        <p:spPr>
          <a:xfrm>
            <a:off x="2940015" y="548680"/>
            <a:ext cx="326397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РЕФЛЕКСІЯ</a:t>
            </a:r>
          </a:p>
        </p:txBody>
      </p:sp>
      <p:pic>
        <p:nvPicPr>
          <p:cNvPr id="7" name="Рисунок 6" descr="Изображение выглядит как текст, снимок экрана, Шрифт, дизайн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53282E14-F612-4C94-2075-1013B5FCAC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42"/>
          <a:stretch/>
        </p:blipFill>
        <p:spPr>
          <a:xfrm>
            <a:off x="1266291" y="1256566"/>
            <a:ext cx="6611416" cy="40391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20776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9402">
        <p14:flip dir="r"/>
      </p:transition>
    </mc:Choice>
    <mc:Fallback xmlns="">
      <p:transition spd="slow" advTm="69402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8660" y="428871"/>
            <a:ext cx="60833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ДОМАШНЄ ЗАВДАННЯ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Таблица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96250175"/>
                  </p:ext>
                </p:extLst>
              </p:nvPr>
            </p:nvGraphicFramePr>
            <p:xfrm>
              <a:off x="627785" y="2044230"/>
              <a:ext cx="6096000" cy="1855280"/>
            </p:xfrm>
            <a:graphic>
              <a:graphicData uri="http://schemas.openxmlformats.org/drawingml/2006/table">
                <a:tbl>
                  <a:tblPr firstRow="1" bandRow="1">
                    <a:tableStyleId>{7DF18680-E054-41AD-8BC1-D1AEF772440D}</a:tableStyleId>
                  </a:tblPr>
                  <a:tblGrid>
                    <a:gridCol w="3048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3048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dirty="0">
                              <a:solidFill>
                                <a:schemeClr val="bg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Джерела прісної води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dirty="0">
                              <a:solidFill>
                                <a:schemeClr val="bg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Кількість запасів, 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uk-UA" i="1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uk-UA" smtClean="0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км</m:t>
                                  </m:r>
                                </m:e>
                                <m:sup>
                                  <m:r>
                                    <a:rPr lang="uk-UA" smtClean="0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𝟑</m:t>
                                  </m:r>
                                </m:sup>
                              </m:sSup>
                            </m:oMath>
                          </a14:m>
                          <a:endParaRPr lang="uk-UA" dirty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uk-UA" dirty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Льодовики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uk-UA" dirty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24 000 000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uk-UA" dirty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Підземні джерела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uk-UA" dirty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10 500 000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uk-UA" dirty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Річки та озера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uk-UA" dirty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93 000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uk-UA" dirty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Інші джерела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uk-UA" dirty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340 000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Таблица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96250175"/>
                  </p:ext>
                </p:extLst>
              </p:nvPr>
            </p:nvGraphicFramePr>
            <p:xfrm>
              <a:off x="627785" y="2044230"/>
              <a:ext cx="6096000" cy="1855280"/>
            </p:xfrm>
            <a:graphic>
              <a:graphicData uri="http://schemas.openxmlformats.org/drawingml/2006/table">
                <a:tbl>
                  <a:tblPr firstRow="1" bandRow="1">
                    <a:tableStyleId>{7DF18680-E054-41AD-8BC1-D1AEF772440D}</a:tableStyleId>
                  </a:tblPr>
                  <a:tblGrid>
                    <a:gridCol w="3048000"/>
                    <a:gridCol w="3048000"/>
                  </a:tblGrid>
                  <a:tr h="3719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uk-UA" dirty="0" smtClean="0">
                              <a:solidFill>
                                <a:schemeClr val="bg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Джерела прісної води</a:t>
                          </a:r>
                          <a:endParaRPr lang="uk-UA" dirty="0">
                            <a:solidFill>
                              <a:schemeClr val="bg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>
                        <a:blipFill rotWithShape="1">
                          <a:blip r:embed="rId5"/>
                          <a:stretch>
                            <a:fillRect l="-100200" t="-8197" b="-424590"/>
                          </a:stretch>
                        </a:blipFil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uk-UA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Льодовики</a:t>
                          </a:r>
                          <a:endParaRPr lang="uk-UA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uk-UA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24 000 000</a:t>
                          </a:r>
                          <a:endParaRPr lang="uk-UA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uk-UA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Підземні джерела</a:t>
                          </a:r>
                          <a:endParaRPr lang="uk-UA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uk-UA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10 500 000</a:t>
                          </a:r>
                          <a:endParaRPr lang="uk-UA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uk-UA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Річки та озера</a:t>
                          </a:r>
                          <a:endParaRPr lang="uk-UA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uk-UA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93 000</a:t>
                          </a:r>
                          <a:endParaRPr lang="uk-UA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uk-UA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Інші джерела</a:t>
                          </a:r>
                          <a:endParaRPr lang="uk-UA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uk-UA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340 000</a:t>
                          </a:r>
                          <a:endParaRPr lang="uk-UA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4" name="TextBox 3"/>
          <p:cNvSpPr txBox="1"/>
          <p:nvPr/>
        </p:nvSpPr>
        <p:spPr>
          <a:xfrm>
            <a:off x="635530" y="1287865"/>
            <a:ext cx="7920880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таблиці наведено кількість запасів прісної води на Землі.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9919" y="4149080"/>
            <a:ext cx="7920880" cy="230832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Запишіть подані значення в стандартному вигляді.</a:t>
            </a:r>
          </a:p>
          <a:p>
            <a:pPr marL="457200" indent="-457200">
              <a:buFont typeface="+mj-lt"/>
              <a:buAutoNum type="arabicPeriod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Визначте і запишіть у стандартному вигляді: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у скільки разів кількість прісної води в льодовиках перевищує її кількість у річках та озерах;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у скільки разів кількість прісної води в підземних джерелах менша від її кількості в льодовиках.</a:t>
            </a:r>
          </a:p>
        </p:txBody>
      </p:sp>
      <p:pic>
        <p:nvPicPr>
          <p:cNvPr id="7170" name="Picture 2" descr="Ð ÐµÐ·ÑÐ»ÑÑÐ°Ñ Ð¿Ð¾ÑÑÐºÑ Ð·Ð¾Ð±ÑÐ°Ð¶ÐµÐ½Ñ Ð·Ð° Ð·Ð°Ð¿Ð¸ÑÐ¾Ð¼ &quot;Ð»ÑÐ¾Ð´Ð¾Ð²Ð¸ÐºÐ¸  Ð·Ð¾Ð±ÑÐ°Ð¶ÐµÐ½Ð½Ñ&quot;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380774"/>
            <a:ext cx="2757536" cy="1466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3725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663">
        <p14:flip dir="r"/>
      </p:transition>
    </mc:Choice>
    <mc:Fallback xmlns="">
      <p:transition spd="slow" advTm="80663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1D4CAD0-D6D8-5B18-C26D-BA3BBC3211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F30172C-0938-B1D6-A64F-7014A350E19E}"/>
              </a:ext>
            </a:extLst>
          </p:cNvPr>
          <p:cNvSpPr txBox="1"/>
          <p:nvPr/>
        </p:nvSpPr>
        <p:spPr>
          <a:xfrm>
            <a:off x="935596" y="868334"/>
            <a:ext cx="727280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8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Бажаю успіхів у навчанні!</a:t>
            </a:r>
            <a:endParaRPr lang="ru-UA" sz="8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9986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3676">
        <p14:flip dir="r"/>
      </p:transition>
    </mc:Choice>
    <mc:Fallback xmlns="">
      <p:transition spd="slow" advTm="13676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466</TotalTime>
  <Words>854</Words>
  <Application>Microsoft Office PowerPoint</Application>
  <PresentationFormat>Экран (4:3)</PresentationFormat>
  <Paragraphs>98</Paragraphs>
  <Slides>15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Aptos</vt:lpstr>
      <vt:lpstr>Arial</vt:lpstr>
      <vt:lpstr>Calibri</vt:lpstr>
      <vt:lpstr>Cambria Math</vt:lpstr>
      <vt:lpstr>Times New Roman</vt:lpstr>
      <vt:lpstr>Times New Roman</vt:lpstr>
      <vt:lpstr>Тема Office</vt:lpstr>
      <vt:lpstr>Виконання вправ  на використання поняття «стандартний вигляд числа»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*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Стандартний вигляд числа</dc:title>
  <dc:creator>Sony</dc:creator>
  <cp:lastModifiedBy>Yevhen Leonchyk</cp:lastModifiedBy>
  <cp:revision>66</cp:revision>
  <dcterms:created xsi:type="dcterms:W3CDTF">2019-08-19T12:19:13Z</dcterms:created>
  <dcterms:modified xsi:type="dcterms:W3CDTF">2025-03-24T16:36:34Z</dcterms:modified>
</cp:coreProperties>
</file>